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0"/>
  </p:notesMasterIdLst>
  <p:sldIdLst>
    <p:sldId id="542" r:id="rId2"/>
    <p:sldId id="258" r:id="rId3"/>
    <p:sldId id="418" r:id="rId4"/>
    <p:sldId id="420" r:id="rId5"/>
    <p:sldId id="422" r:id="rId6"/>
    <p:sldId id="424" r:id="rId7"/>
    <p:sldId id="426" r:id="rId8"/>
    <p:sldId id="428" r:id="rId9"/>
    <p:sldId id="436" r:id="rId10"/>
    <p:sldId id="434" r:id="rId11"/>
    <p:sldId id="430" r:id="rId12"/>
    <p:sldId id="455" r:id="rId13"/>
    <p:sldId id="453" r:id="rId14"/>
    <p:sldId id="446" r:id="rId15"/>
    <p:sldId id="448" r:id="rId16"/>
    <p:sldId id="442" r:id="rId17"/>
    <p:sldId id="444" r:id="rId18"/>
    <p:sldId id="459" r:id="rId19"/>
    <p:sldId id="451" r:id="rId20"/>
    <p:sldId id="457" r:id="rId21"/>
    <p:sldId id="461" r:id="rId22"/>
    <p:sldId id="463" r:id="rId23"/>
    <p:sldId id="465" r:id="rId24"/>
    <p:sldId id="467" r:id="rId25"/>
    <p:sldId id="541" r:id="rId26"/>
    <p:sldId id="484" r:id="rId27"/>
    <p:sldId id="409" r:id="rId28"/>
    <p:sldId id="469" r:id="rId29"/>
    <p:sldId id="416" r:id="rId30"/>
    <p:sldId id="471" r:id="rId31"/>
    <p:sldId id="473" r:id="rId32"/>
    <p:sldId id="475" r:id="rId33"/>
    <p:sldId id="477" r:id="rId34"/>
    <p:sldId id="479" r:id="rId35"/>
    <p:sldId id="481" r:id="rId36"/>
    <p:sldId id="397" r:id="rId37"/>
    <p:sldId id="398" r:id="rId38"/>
    <p:sldId id="399" r:id="rId39"/>
    <p:sldId id="483" r:id="rId40"/>
    <p:sldId id="401" r:id="rId41"/>
    <p:sldId id="486" r:id="rId42"/>
    <p:sldId id="408" r:id="rId43"/>
    <p:sldId id="402" r:id="rId44"/>
    <p:sldId id="403" r:id="rId45"/>
    <p:sldId id="276" r:id="rId46"/>
    <p:sldId id="488" r:id="rId47"/>
    <p:sldId id="278" r:id="rId48"/>
    <p:sldId id="499" r:id="rId49"/>
    <p:sldId id="280" r:id="rId50"/>
    <p:sldId id="497" r:id="rId51"/>
    <p:sldId id="491" r:id="rId52"/>
    <p:sldId id="493" r:id="rId53"/>
    <p:sldId id="495" r:id="rId54"/>
    <p:sldId id="500" r:id="rId55"/>
    <p:sldId id="284" r:id="rId56"/>
    <p:sldId id="502" r:id="rId57"/>
    <p:sldId id="337" r:id="rId58"/>
    <p:sldId id="286" r:id="rId59"/>
    <p:sldId id="288" r:id="rId60"/>
    <p:sldId id="290" r:id="rId61"/>
    <p:sldId id="292" r:id="rId62"/>
    <p:sldId id="294" r:id="rId63"/>
    <p:sldId id="296" r:id="rId64"/>
    <p:sldId id="519" r:id="rId65"/>
    <p:sldId id="298" r:id="rId66"/>
    <p:sldId id="505" r:id="rId67"/>
    <p:sldId id="509" r:id="rId68"/>
    <p:sldId id="511" r:id="rId69"/>
    <p:sldId id="513" r:id="rId70"/>
    <p:sldId id="515" r:id="rId71"/>
    <p:sldId id="517" r:id="rId72"/>
    <p:sldId id="520" r:id="rId73"/>
    <p:sldId id="300" r:id="rId74"/>
    <p:sldId id="531" r:id="rId75"/>
    <p:sldId id="530" r:id="rId76"/>
    <p:sldId id="528" r:id="rId77"/>
    <p:sldId id="524" r:id="rId78"/>
    <p:sldId id="526" r:id="rId79"/>
    <p:sldId id="302" r:id="rId80"/>
    <p:sldId id="304" r:id="rId81"/>
    <p:sldId id="522" r:id="rId82"/>
    <p:sldId id="533" r:id="rId83"/>
    <p:sldId id="306" r:id="rId84"/>
    <p:sldId id="319" r:id="rId85"/>
    <p:sldId id="321" r:id="rId86"/>
    <p:sldId id="536" r:id="rId87"/>
    <p:sldId id="537" r:id="rId88"/>
    <p:sldId id="538" r:id="rId89"/>
    <p:sldId id="318" r:id="rId90"/>
    <p:sldId id="535" r:id="rId91"/>
    <p:sldId id="390" r:id="rId92"/>
    <p:sldId id="325" r:id="rId93"/>
    <p:sldId id="327" r:id="rId94"/>
    <p:sldId id="329" r:id="rId95"/>
    <p:sldId id="331" r:id="rId96"/>
    <p:sldId id="339" r:id="rId97"/>
    <p:sldId id="392" r:id="rId98"/>
    <p:sldId id="341" r:id="rId99"/>
    <p:sldId id="343" r:id="rId100"/>
    <p:sldId id="396" r:id="rId101"/>
    <p:sldId id="347" r:id="rId102"/>
    <p:sldId id="391" r:id="rId103"/>
    <p:sldId id="393" r:id="rId104"/>
    <p:sldId id="349" r:id="rId105"/>
    <p:sldId id="539" r:id="rId106"/>
    <p:sldId id="353" r:id="rId107"/>
    <p:sldId id="362" r:id="rId108"/>
    <p:sldId id="363" r:id="rId10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55" autoAdjust="0"/>
    <p:restoredTop sz="87037" autoAdjust="0"/>
  </p:normalViewPr>
  <p:slideViewPr>
    <p:cSldViewPr>
      <p:cViewPr varScale="1">
        <p:scale>
          <a:sx n="57" d="100"/>
          <a:sy n="57" d="100"/>
        </p:scale>
        <p:origin x="-153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929DFDBF-2666-4EAE-96AE-E506907BF33C}" type="datetimeFigureOut">
              <a:rPr lang="en-US"/>
              <a:pPr>
                <a:defRPr/>
              </a:pPr>
              <a:t>1/26/2021</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r-Latn-C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BCBE1E61-C34E-49AD-9417-9CD9C0EB3E7A}" type="slidenum">
              <a:rPr lang="sr-Latn-CS"/>
              <a:pPr>
                <a:defRPr/>
              </a:pPr>
              <a:t>‹#›</a:t>
            </a:fld>
            <a:endParaRPr lang="sr-Latn-C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p:spPr>
      </p:sp>
      <p:sp>
        <p:nvSpPr>
          <p:cNvPr id="1208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208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B15AA91-500E-4261-9BFD-3CF49B4A6D4D}" type="slidenum">
              <a:rPr lang="sr-Latn-CS" smtClean="0">
                <a:latin typeface="Arial" pitchFamily="34" charset="0"/>
              </a:rPr>
              <a:pPr/>
              <a:t>2</a:t>
            </a:fld>
            <a:endParaRPr lang="sr-Latn-C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21049DE-DA94-46F2-B6D5-253445CEE6D0}" type="slidenum">
              <a:rPr lang="en-US" smtClean="0">
                <a:latin typeface="Arial" pitchFamily="34" charset="0"/>
              </a:rPr>
              <a:pPr/>
              <a:t>17</a:t>
            </a:fld>
            <a:endParaRPr lang="en-US" smtClean="0">
              <a:latin typeface="Arial" pitchFamily="34" charset="0"/>
            </a:endParaRPr>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6467991-6F19-4F53-862D-4B648D7C9F80}" type="slidenum">
              <a:rPr lang="en-US" smtClean="0">
                <a:latin typeface="Arial" pitchFamily="34" charset="0"/>
              </a:rPr>
              <a:pPr/>
              <a:t>18</a:t>
            </a:fld>
            <a:endParaRPr lang="en-US" smtClean="0">
              <a:latin typeface="Arial" pitchFamily="34" charset="0"/>
            </a:endParaRPr>
          </a:p>
        </p:txBody>
      </p:sp>
      <p:sp>
        <p:nvSpPr>
          <p:cNvPr id="1310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10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 </a:t>
            </a:r>
          </a:p>
          <a:p>
            <a:endParaRPr lang="sr-Latn-CS" smtClean="0"/>
          </a:p>
        </p:txBody>
      </p:sp>
      <p:sp>
        <p:nvSpPr>
          <p:cNvPr id="132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F36C02-BF8A-4A1B-B30B-FF89F5332E1C}" type="slidenum">
              <a:rPr lang="sr-Latn-CS" smtClean="0">
                <a:latin typeface="Arial" pitchFamily="34" charset="0"/>
              </a:rPr>
              <a:pPr/>
              <a:t>22</a:t>
            </a:fld>
            <a:endParaRPr lang="sr-Latn-C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Подаци из 1998. Сматра седа је ХОБП узрок ХРИ од60-90% , али често постоје удружени синдроми ХОБП и поремећаји дисања током спавања, као и КСи НМД и СДБ. </a:t>
            </a:r>
            <a:endParaRPr lang="sr-Latn-CS" smtClean="0"/>
          </a:p>
        </p:txBody>
      </p:sp>
      <p:sp>
        <p:nvSpPr>
          <p:cNvPr id="1331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E40922-26BA-4D28-A681-B4E513026853}" type="slidenum">
              <a:rPr lang="sr-Latn-CS" smtClean="0">
                <a:latin typeface="Arial" pitchFamily="34" charset="0"/>
              </a:rPr>
              <a:pPr/>
              <a:t>24</a:t>
            </a:fld>
            <a:endParaRPr lang="sr-Latn-C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p:spPr>
      </p:sp>
      <p:sp>
        <p:nvSpPr>
          <p:cNvPr id="134147"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Kada RI postoji  respiratorni sistem nije sposoban da obavi jednu ili obe funkcije gasne razmene: oksigenacija mešovite venske krvi i/ili eliminacija ugljen dioksida</a:t>
            </a:r>
            <a:r>
              <a:rPr lang="sr-Cyrl-CS" smtClean="0"/>
              <a:t>.</a:t>
            </a:r>
          </a:p>
          <a:p>
            <a:endParaRPr lang="sr-Latn-CS" smtClean="0"/>
          </a:p>
        </p:txBody>
      </p:sp>
      <p:sp>
        <p:nvSpPr>
          <p:cNvPr id="1341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CE781D-DE5C-43A5-B858-29032B0A7522}" type="slidenum">
              <a:rPr lang="sr-Latn-CS" smtClean="0">
                <a:latin typeface="Arial" pitchFamily="34" charset="0"/>
              </a:rPr>
              <a:pPr/>
              <a:t>27</a:t>
            </a:fld>
            <a:endParaRPr lang="sr-Latn-C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noTextEdit="1"/>
          </p:cNvSpPr>
          <p:nvPr>
            <p:ph type="sldImg"/>
          </p:nvPr>
        </p:nvSpPr>
        <p:spPr bwMode="auto">
          <a:xfrm>
            <a:off x="1300163" y="803275"/>
            <a:ext cx="4257675" cy="3192463"/>
          </a:xfrm>
          <a:noFill/>
          <a:ln>
            <a:solidFill>
              <a:srgbClr val="000000"/>
            </a:solidFill>
            <a:miter lim="800000"/>
            <a:headEnd/>
            <a:tailEnd/>
          </a:ln>
        </p:spPr>
      </p:sp>
      <p:sp>
        <p:nvSpPr>
          <p:cNvPr id="1351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Diffusion abnormalities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Шант – ако је вентилација/перфузија 0 (потпуни престанак вентилације- лобарна пнеумонија)</a:t>
            </a:r>
            <a:endParaRPr lang="sr-Latn-CS" smtClean="0"/>
          </a:p>
        </p:txBody>
      </p:sp>
      <p:sp>
        <p:nvSpPr>
          <p:cNvPr id="1361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D15404-07E4-4570-B2A9-494548A68C46}" type="slidenum">
              <a:rPr lang="sr-Latn-CS" smtClean="0">
                <a:latin typeface="Arial" pitchFamily="34" charset="0"/>
              </a:rPr>
              <a:pPr/>
              <a:t>32</a:t>
            </a:fld>
            <a:endParaRPr lang="sr-Latn-C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137219" name="Notes Placeholder 2"/>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sr-Cyrl-CS" smtClean="0"/>
              <a:t>Обично помоћни механизам, када се убрза проток крви кроз плућа (физички напор). Тадана нема довољно времена да се обави адекватна гасна раазмена кроз АКМ. То је тзв латентна респирацијска инсуфицијенција, која се може тестирати 6МВД.</a:t>
            </a:r>
            <a:endParaRPr lang="en-US" smtClean="0"/>
          </a:p>
        </p:txBody>
      </p:sp>
      <p:sp>
        <p:nvSpPr>
          <p:cNvPr id="1372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79A341-3CCB-445C-B2D1-7439791B0346}" type="slidenum">
              <a:rPr lang="sr-Latn-CS" smtClean="0">
                <a:latin typeface="Arial" pitchFamily="34" charset="0"/>
              </a:rPr>
              <a:pPr/>
              <a:t>35</a:t>
            </a:fld>
            <a:endParaRPr lang="sr-Latn-C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p:spPr>
      </p:sp>
      <p:sp>
        <p:nvSpPr>
          <p:cNvPr id="1382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sr-Cyrl-CS" smtClean="0"/>
              <a:t>Хронична респирацијска инсуфицијенција не Савремени анализатори обухватају анализу парцијалних притисака и сатурацију кисеоником. Истовремено се врши мерење пХ крви. Гасне анализе су битне за дијагностику респирацијске инсуфицијенције као и за одређивање и контролу терапије.  </a:t>
            </a:r>
            <a:endParaRPr lang="sr-Latn-CS" smtClean="0"/>
          </a:p>
        </p:txBody>
      </p:sp>
      <p:sp>
        <p:nvSpPr>
          <p:cNvPr id="1382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911709-55AB-4CF0-8C73-6E12553BFBDA}" type="slidenum">
              <a:rPr lang="sr-Latn-CS" smtClean="0">
                <a:latin typeface="Arial" pitchFamily="34" charset="0"/>
              </a:rPr>
              <a:pPr/>
              <a:t>36</a:t>
            </a:fld>
            <a:endParaRPr lang="sr-Latn-C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eaLnBrk="1" hangingPunct="1">
              <a:defRPr/>
            </a:pPr>
            <a:r>
              <a:rPr lang="sr-Cyrl-CS" dirty="0" smtClean="0"/>
              <a:t>Боље радијална артерија , посебно код гојазних и има колатерале. Ако се пунктира брахијална артерија, боље на недоминантној руци, јер нема колатерала. </a:t>
            </a:r>
            <a:r>
              <a:rPr lang="sr-Latn-CS" dirty="0" smtClean="0"/>
              <a:t>Nekad ne postoji anastomoza između ulnarne i radijalne arterije , tako da oštećenje radijalne arterije može dovesti do infarkta palca i kažiprsta. To se obično ne dešava jer se koriste tanke igle 22-23 Gauge.</a:t>
            </a:r>
          </a:p>
          <a:p>
            <a:pPr eaLnBrk="1" hangingPunct="1">
              <a:defRPr/>
            </a:pPr>
            <a:endParaRPr lang="sr-Cyrl-CS" dirty="0" smtClean="0"/>
          </a:p>
          <a:p>
            <a:pPr eaLnBrk="1" hangingPunct="1">
              <a:defRPr/>
            </a:pPr>
            <a:r>
              <a:rPr lang="sr-Cyrl-CS" dirty="0" smtClean="0"/>
              <a:t>При узимању узорка треба избегавати мехуре ваздуха у шприцу . У ствари кретање гасова између мехура ваздуха и крви је релативно споро и грешка је веома мала ако се ваздух брзо избаци. На собној температури узорак можеда стоји до 15 минута без промене резултата.Када се узимау другој просторији потребна је конзервација стављањем шприца у воду са ледом где је температура од 0-4степена, тако узорак остаје очуван око 2сата, а непосредно пре анализе загрејати до собне т.</a:t>
            </a:r>
          </a:p>
          <a:p>
            <a:pPr eaLnBrk="1" hangingPunct="1">
              <a:defRPr/>
            </a:pPr>
            <a:r>
              <a:rPr lang="sr-Cyrl-CS" dirty="0" smtClean="0"/>
              <a:t>МИКРОМЕТОДА – из јагодице прста или уха после изазивања хиперемије (артеријализована крв).КИ- 	 хипероксимија (удисање чистог кисеника),стање шока или СИ – добијају се лажно ниже вредности ПаО2.</a:t>
            </a:r>
            <a:r>
              <a:rPr lang="sr-Latn-CS" dirty="0" smtClean="0"/>
              <a:t>Prednost jer se dobija  adekvatna vrednost za pracenje PaCO2 na primer kod odgovora na th NIV.   </a:t>
            </a:r>
            <a:endParaRPr lang="sr-Cyrl-CS" dirty="0" smtClean="0"/>
          </a:p>
          <a:p>
            <a:pPr eaLnBrk="1" hangingPunct="1">
              <a:defRPr/>
            </a:pPr>
            <a:r>
              <a:rPr lang="sr-Cyrl-CS" dirty="0" smtClean="0"/>
              <a:t>ИНДИРЕКТНА  МЕТОДА – преко електрода залепљених на кожу- г кош, само ако је стање циркулације стабилно, а измерене вредности нешто ниже од стварних.Предности код праћења током дужег времена (физичка вежба, спавање).</a:t>
            </a:r>
          </a:p>
        </p:txBody>
      </p:sp>
      <p:sp>
        <p:nvSpPr>
          <p:cNvPr id="1392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15E8B48-315B-44FD-B353-EC481BB95BE4}" type="slidenum">
              <a:rPr lang="sr-Latn-CS" smtClean="0">
                <a:latin typeface="Arial" pitchFamily="34" charset="0"/>
              </a:rPr>
              <a:pPr/>
              <a:t>37</a:t>
            </a:fld>
            <a:endParaRPr lang="sr-Latn-C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9"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Zbog  karakteristika  krive disocijacije oksihemoglobina , da PaO2 korespondira  sa SatO2 oko 90% i nalazi se na gornjem kraju aplatiranog dela krive.SmanjenjePaO2 &lt;60mmHg ima značajan uticaj na tkivnu oksigenaciju. </a:t>
            </a:r>
          </a:p>
        </p:txBody>
      </p:sp>
      <p:sp>
        <p:nvSpPr>
          <p:cNvPr id="1218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F2615B-C05F-4152-8A2E-5F1F6931A45D}" type="slidenum">
              <a:rPr lang="sr-Latn-CS" smtClean="0">
                <a:latin typeface="Arial" pitchFamily="34" charset="0"/>
              </a:rPr>
              <a:pPr/>
              <a:t>3</a:t>
            </a:fld>
            <a:endParaRPr lang="sr-Latn-C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buFontTx/>
              <a:buAutoNum type="arabicPeriod"/>
            </a:pPr>
            <a:r>
              <a:rPr lang="sr-Cyrl-CS" smtClean="0"/>
              <a:t>Гасни анализатор- измерене вредности парцијалних притисака кисеоника и угљендиоксида и пХ,   а израчунава вредност сатурације на основу кривуље дисоцијације оксихемоголобина, уз корекције завредности пХ и хемоглобина.</a:t>
            </a:r>
          </a:p>
          <a:p>
            <a:pPr marL="228600" indent="-228600" eaLnBrk="1" hangingPunct="1">
              <a:buFontTx/>
              <a:buAutoNum type="arabicPeriod"/>
            </a:pPr>
            <a:r>
              <a:rPr lang="sr-Cyrl-CS" smtClean="0"/>
              <a:t>Спектрофотометрија оксихемоглобина</a:t>
            </a:r>
          </a:p>
          <a:p>
            <a:pPr marL="228600" indent="-228600" eaLnBrk="1" hangingPunct="1">
              <a:buFontTx/>
              <a:buAutoNum type="arabicPeriod"/>
            </a:pPr>
            <a:r>
              <a:rPr lang="sr-Cyrl-CS" smtClean="0"/>
              <a:t>Спектрофотометрија – транскутано , спектрофотометрија анализом пропуштене светлости преко једног рецептора који се  ставља на јагодицу прста или последњу фалангу прста шаке. Осим за праћење представља и орјентациону методу када радити гасне анализе – индикација ако сатурација падне испод 92%. </a:t>
            </a:r>
          </a:p>
          <a:p>
            <a:pPr marL="228600" indent="-228600" eaLnBrk="1" hangingPunct="1">
              <a:buFontTx/>
              <a:buAutoNum type="arabicPeriod"/>
            </a:pPr>
            <a:r>
              <a:rPr lang="sr-Cyrl-CS" smtClean="0"/>
              <a:t>Тумачење гасних анализа према годинама- таблице за кисеоник. Код здравих СатО2 &gt;94%. </a:t>
            </a:r>
            <a:endParaRPr lang="sr-Latn-CS" smtClean="0"/>
          </a:p>
        </p:txBody>
      </p:sp>
      <p:sp>
        <p:nvSpPr>
          <p:cNvPr id="140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F34D2F-ADC3-4D9B-9685-5A56C2DD3D40}" type="slidenum">
              <a:rPr lang="sr-Latn-CS" smtClean="0">
                <a:latin typeface="Arial" pitchFamily="34" charset="0"/>
              </a:rPr>
              <a:pPr/>
              <a:t>38</a:t>
            </a:fld>
            <a:endParaRPr lang="sr-Latn-C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p:spPr>
      </p:sp>
      <p:sp>
        <p:nvSpPr>
          <p:cNvPr id="1413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sr-Cyrl-CS" smtClean="0"/>
              <a:t>Пад  </a:t>
            </a:r>
            <a:r>
              <a:rPr lang="sr-Latn-CS" smtClean="0"/>
              <a:t>pH</a:t>
            </a:r>
            <a:r>
              <a:rPr lang="sr-Cyrl-CS" smtClean="0"/>
              <a:t> или пораст телесне температуре помера криву удесно</a:t>
            </a:r>
            <a:r>
              <a:rPr lang="sr-Latn-CS" smtClean="0"/>
              <a:t>.</a:t>
            </a:r>
            <a:r>
              <a:rPr lang="sr-Cyrl-CS" smtClean="0"/>
              <a:t> То доводи да је </a:t>
            </a:r>
            <a:r>
              <a:rPr lang="sr-Latn-CS" smtClean="0"/>
              <a:t>Pa</a:t>
            </a:r>
            <a:r>
              <a:rPr lang="sr-Cyrl-CS" smtClean="0"/>
              <a:t>О2 већи за сваки дати ниво </a:t>
            </a:r>
            <a:r>
              <a:rPr lang="sr-Latn-CS" smtClean="0"/>
              <a:t>Sat</a:t>
            </a:r>
            <a:r>
              <a:rPr lang="sr-Cyrl-CS" smtClean="0"/>
              <a:t>О2. На пример ако је </a:t>
            </a:r>
            <a:r>
              <a:rPr lang="sr-Latn-CS" smtClean="0"/>
              <a:t>pH</a:t>
            </a:r>
            <a:r>
              <a:rPr lang="sr-Cyrl-CS" smtClean="0"/>
              <a:t> 7,20, за </a:t>
            </a:r>
            <a:r>
              <a:rPr lang="sr-Latn-CS" smtClean="0"/>
              <a:t>SatO</a:t>
            </a:r>
            <a:r>
              <a:rPr lang="sr-Cyrl-CS" smtClean="0"/>
              <a:t>2 од 90% одговара </a:t>
            </a:r>
            <a:r>
              <a:rPr lang="sr-Latn-CS" smtClean="0"/>
              <a:t>P</a:t>
            </a:r>
            <a:r>
              <a:rPr lang="sr-Cyrl-CS" smtClean="0"/>
              <a:t>аО2 од 9,7К</a:t>
            </a:r>
            <a:r>
              <a:rPr lang="sr-Latn-CS" smtClean="0"/>
              <a:t>P</a:t>
            </a:r>
            <a:r>
              <a:rPr lang="sr-Cyrl-CS" smtClean="0"/>
              <a:t>а , него уобичајени 7,7К</a:t>
            </a:r>
            <a:r>
              <a:rPr lang="sr-Latn-CS" smtClean="0"/>
              <a:t>P</a:t>
            </a:r>
            <a:r>
              <a:rPr lang="sr-Cyrl-CS" smtClean="0"/>
              <a:t>а. Сличан ефекат има и повишена температура до 41степен, а имају заједно адитивни ефекат. Супротно, за дати ниво </a:t>
            </a:r>
            <a:r>
              <a:rPr lang="sr-Latn-CS" smtClean="0"/>
              <a:t>P</a:t>
            </a:r>
            <a:r>
              <a:rPr lang="sr-Cyrl-CS" smtClean="0"/>
              <a:t>аО2 , повишена температура и ацидоза, ће смањити </a:t>
            </a:r>
            <a:r>
              <a:rPr lang="sr-Latn-CS" smtClean="0"/>
              <a:t>S</a:t>
            </a:r>
            <a:r>
              <a:rPr lang="sr-Cyrl-CS" smtClean="0"/>
              <a:t>а</a:t>
            </a:r>
            <a:r>
              <a:rPr lang="sr-Latn-CS" smtClean="0"/>
              <a:t>t</a:t>
            </a:r>
            <a:r>
              <a:rPr lang="sr-Cyrl-CS" smtClean="0"/>
              <a:t>О2 и на</a:t>
            </a:r>
            <a:r>
              <a:rPr lang="sr-Latn-CS" smtClean="0"/>
              <a:t> </a:t>
            </a:r>
            <a:r>
              <a:rPr lang="sr-Cyrl-CS" smtClean="0"/>
              <a:t>тај начин транспорт кисеоника до ткива. Нормално </a:t>
            </a:r>
            <a:r>
              <a:rPr lang="sr-Latn-CS" smtClean="0"/>
              <a:t>S</a:t>
            </a:r>
            <a:r>
              <a:rPr lang="sr-Cyrl-CS" smtClean="0"/>
              <a:t>атО2 од 7,7 К</a:t>
            </a:r>
            <a:r>
              <a:rPr lang="sr-Latn-CS" smtClean="0"/>
              <a:t>P</a:t>
            </a:r>
            <a:r>
              <a:rPr lang="sr-Cyrl-CS" smtClean="0"/>
              <a:t>а даје </a:t>
            </a:r>
            <a:r>
              <a:rPr lang="sr-Latn-CS" smtClean="0"/>
              <a:t>S</a:t>
            </a:r>
            <a:r>
              <a:rPr lang="sr-Cyrl-CS" smtClean="0"/>
              <a:t>атО2 око 90%, а ако је т око 41 </a:t>
            </a:r>
            <a:r>
              <a:rPr lang="sr-Latn-CS" smtClean="0"/>
              <a:t>C</a:t>
            </a:r>
            <a:r>
              <a:rPr lang="sr-Cyrl-CS" smtClean="0"/>
              <a:t> или </a:t>
            </a:r>
            <a:r>
              <a:rPr lang="sr-Latn-CS" smtClean="0"/>
              <a:t>pH</a:t>
            </a:r>
            <a:r>
              <a:rPr lang="sr-Cyrl-CS" smtClean="0"/>
              <a:t> 7,20 , пада на 70%.  </a:t>
            </a:r>
            <a:endParaRPr lang="sr-Latn-CS" smtClean="0"/>
          </a:p>
        </p:txBody>
      </p:sp>
      <p:sp>
        <p:nvSpPr>
          <p:cNvPr id="141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2C0BC6A-019C-490D-AA84-75088D52162B}" type="slidenum">
              <a:rPr lang="sr-Latn-CS" smtClean="0">
                <a:latin typeface="Arial" pitchFamily="34" charset="0"/>
              </a:rPr>
              <a:pPr/>
              <a:t>39</a:t>
            </a:fld>
            <a:endParaRPr lang="sr-Latn-C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9"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buFontTx/>
              <a:buAutoNum type="arabicPeriod"/>
            </a:pPr>
            <a:r>
              <a:rPr lang="sr-Cyrl-CS" smtClean="0"/>
              <a:t>Не указује каква је укупна вентилација, која укључује и вентилацију мртвог простора (спроводна зона)  </a:t>
            </a:r>
          </a:p>
          <a:p>
            <a:pPr marL="228600" indent="-228600" eaLnBrk="1" hangingPunct="1">
              <a:buFontTx/>
              <a:buAutoNum type="arabicPeriod"/>
            </a:pPr>
            <a:r>
              <a:rPr lang="sr-Latn-CS" smtClean="0"/>
              <a:t>P</a:t>
            </a:r>
            <a:r>
              <a:rPr lang="sr-Cyrl-CS" smtClean="0"/>
              <a:t>ао2 &gt;6К</a:t>
            </a:r>
            <a:r>
              <a:rPr lang="sr-Latn-CS" smtClean="0"/>
              <a:t>P</a:t>
            </a:r>
            <a:r>
              <a:rPr lang="sr-Cyrl-CS" smtClean="0"/>
              <a:t>а(</a:t>
            </a:r>
            <a:r>
              <a:rPr lang="sr-Latn-CS" smtClean="0"/>
              <a:t>S</a:t>
            </a:r>
            <a:r>
              <a:rPr lang="sr-Cyrl-CS" smtClean="0"/>
              <a:t>атО2 око 80%) је вероватно довољан, а </a:t>
            </a:r>
            <a:r>
              <a:rPr lang="sr-Latn-CS" smtClean="0"/>
              <a:t>P</a:t>
            </a:r>
            <a:r>
              <a:rPr lang="sr-Cyrl-CS" smtClean="0"/>
              <a:t>аО2&gt;7К</a:t>
            </a:r>
            <a:r>
              <a:rPr lang="sr-Latn-CS" smtClean="0"/>
              <a:t>P</a:t>
            </a:r>
            <a:r>
              <a:rPr lang="sr-Cyrl-CS" smtClean="0"/>
              <a:t>а (</a:t>
            </a:r>
            <a:r>
              <a:rPr lang="sr-Latn-CS" smtClean="0"/>
              <a:t>S</a:t>
            </a:r>
            <a:r>
              <a:rPr lang="sr-Cyrl-CS" smtClean="0"/>
              <a:t>атО</a:t>
            </a:r>
            <a:r>
              <a:rPr lang="sr-Latn-CS" smtClean="0"/>
              <a:t>2</a:t>
            </a:r>
            <a:r>
              <a:rPr lang="sr-Cyrl-CS" smtClean="0"/>
              <a:t> око 87%) је дефинитивно адекватан. </a:t>
            </a:r>
            <a:endParaRPr lang="sr-Latn-CS" smtClean="0"/>
          </a:p>
          <a:p>
            <a:pPr marL="228600" indent="-228600" eaLnBrk="1" hangingPunct="1">
              <a:buFontTx/>
              <a:buAutoNum type="arabicPeriod"/>
            </a:pPr>
            <a:r>
              <a:rPr lang="sr-Cyrl-CS" smtClean="0"/>
              <a:t>Потврда о ниском односу вентилација/перфузија се израчунава на основу  алвеоларно/артеријског градијента за кисеоник –  у здравим плућима однос није потпуно савршен због </a:t>
            </a:r>
            <a:r>
              <a:rPr lang="sr-Latn-CS" smtClean="0"/>
              <a:t>n</a:t>
            </a:r>
            <a:r>
              <a:rPr lang="sr-Cyrl-CS" smtClean="0"/>
              <a:t>еадекватне перфузије плућних врхова и прекомерне перфузије база плућа и уливање одређених грана плућне</a:t>
            </a:r>
            <a:r>
              <a:rPr lang="sr-Latn-CS" smtClean="0"/>
              <a:t> </a:t>
            </a:r>
            <a:r>
              <a:rPr lang="sr-Cyrl-CS" smtClean="0"/>
              <a:t>артерије (венска крв) у леве шупљине доводе до малог алвеолно-артеријског градијента </a:t>
            </a:r>
            <a:r>
              <a:rPr lang="sr-Cyrl-CS" b="1" smtClean="0"/>
              <a:t>од 1-2 КПа за младе и 2-3КПа за старије. </a:t>
            </a:r>
          </a:p>
          <a:p>
            <a:pPr marL="228600" indent="-228600" eaLnBrk="1" hangingPunct="1"/>
            <a:r>
              <a:rPr lang="sr-Latn-CS" b="1" smtClean="0"/>
              <a:t>     </a:t>
            </a:r>
            <a:r>
              <a:rPr lang="sr-Cyrl-CS" b="1" smtClean="0"/>
              <a:t>Ако су повећане вредности указују на низак вентилационо-перфузиони однос или повећан десно-леви шант.</a:t>
            </a:r>
            <a:endParaRPr lang="sr-Latn-CS" b="1" smtClean="0"/>
          </a:p>
        </p:txBody>
      </p:sp>
      <p:sp>
        <p:nvSpPr>
          <p:cNvPr id="142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E07A76-5A76-4FC2-9F21-A0BDDC8FAB15}" type="slidenum">
              <a:rPr lang="sr-Latn-CS" smtClean="0">
                <a:latin typeface="Arial" pitchFamily="34" charset="0"/>
              </a:rPr>
              <a:pPr/>
              <a:t>40</a:t>
            </a:fld>
            <a:endParaRPr lang="sr-Latn-C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Obično SatO2&lt;87%- nagla desaturacija. </a:t>
            </a:r>
          </a:p>
        </p:txBody>
      </p:sp>
      <p:sp>
        <p:nvSpPr>
          <p:cNvPr id="1433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4AF33E-E5C2-473E-9D3B-A774612293E3}" type="slidenum">
              <a:rPr lang="sr-Latn-CS" smtClean="0">
                <a:latin typeface="Arial" pitchFamily="34" charset="0"/>
              </a:rPr>
              <a:pPr/>
              <a:t>41</a:t>
            </a:fld>
            <a:endParaRPr lang="sr-Latn-C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smtClean="0"/>
              <a:t>Objasnjenje da je </a:t>
            </a:r>
            <a:r>
              <a:rPr lang="sr-Latn-CS" b="1" smtClean="0"/>
              <a:t>poremećaj V/Q  glavni razlog hipoksemije i hiperkapnije</a:t>
            </a:r>
            <a:r>
              <a:rPr lang="sr-Latn-CS" smtClean="0"/>
              <a:t>. Međutim, identifikacija plućnog šanta (perfuzija neventilsanih plućnih jedinica, gde je V/Q=0), na primer kod teške pneumonije ima važan terapijski značaj.Treba imati u vidu i da ekstrapulmonalni razlozi  kao što je cardiac output,  MV, FiO2 utiču na PaO2.</a:t>
            </a:r>
          </a:p>
          <a:p>
            <a:r>
              <a:rPr lang="sr-Latn-CS" smtClean="0"/>
              <a:t>- Kada je hipoksemija zbog poremećaja V/Q  i difuzije obično se koriguje povećanom koncentracijom kiseonika, ali ako postoji šant ne može korigovati respiratornu  insuficijenciju. (jer ne postoji dopremanje kiseonika- potpuni gubitak ventilacije). </a:t>
            </a:r>
          </a:p>
        </p:txBody>
      </p:sp>
      <p:sp>
        <p:nvSpPr>
          <p:cNvPr id="144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1F1BB2-68BD-4A0B-87D9-AA10832423C0}" type="slidenum">
              <a:rPr lang="sr-Latn-CS" smtClean="0">
                <a:latin typeface="Arial" pitchFamily="34" charset="0"/>
              </a:rPr>
              <a:pPr/>
              <a:t>42</a:t>
            </a:fld>
            <a:endParaRPr lang="sr-Latn-C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45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EF1171E-D203-42C4-9C8B-0C543E9E62F3}" type="slidenum">
              <a:rPr lang="sr-Latn-CS" smtClean="0">
                <a:latin typeface="Arial" pitchFamily="34" charset="0"/>
              </a:rPr>
              <a:pPr/>
              <a:t>43</a:t>
            </a:fld>
            <a:endParaRPr lang="sr-Latn-C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A6D275A-EE09-44BF-ACBB-1708BC117325}" type="slidenum">
              <a:rPr lang="en-GB" smtClean="0">
                <a:latin typeface="Arial" pitchFamily="34" charset="0"/>
              </a:rPr>
              <a:pPr/>
              <a:t>46</a:t>
            </a:fld>
            <a:endParaRPr lang="en-GB" smtClean="0">
              <a:latin typeface="Arial" pitchFamily="34" charset="0"/>
            </a:endParaRPr>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lnSpc>
                <a:spcPct val="90000"/>
              </a:lnSpc>
              <a:buClr>
                <a:schemeClr val="tx1"/>
              </a:buClr>
              <a:buSzPct val="120000"/>
              <a:buFontTx/>
              <a:buChar char="•"/>
            </a:pPr>
            <a:endParaRPr lang="sr-Cyrl-CS" b="1" smtClean="0"/>
          </a:p>
          <a:p>
            <a:pPr>
              <a:lnSpc>
                <a:spcPct val="90000"/>
              </a:lnSpc>
              <a:buClr>
                <a:schemeClr val="tx1"/>
              </a:buClr>
              <a:buSzPct val="120000"/>
              <a:buFontTx/>
              <a:buChar char="•"/>
            </a:pPr>
            <a:r>
              <a:rPr lang="sr-Cyrl-CS" b="1" smtClean="0"/>
              <a:t>Не очекује се да пацијент развије ХРИ са ХОБП, све док ФЕВ1&gt;1л. Егзацербације јако убрзавају овај ток и ретко се пацијент потпуно опорави  након егзацербације- његов ФЕВ1. </a:t>
            </a:r>
          </a:p>
          <a:p>
            <a:pPr>
              <a:lnSpc>
                <a:spcPct val="90000"/>
              </a:lnSpc>
              <a:buClr>
                <a:schemeClr val="tx1"/>
              </a:buClr>
              <a:buSzPct val="120000"/>
              <a:buFontTx/>
              <a:buChar char="•"/>
            </a:pPr>
            <a:r>
              <a:rPr lang="sr-Cyrl-CS" b="1" smtClean="0"/>
              <a:t> </a:t>
            </a:r>
            <a:r>
              <a:rPr lang="sr-Latn-CS" b="1" smtClean="0"/>
              <a:t>Na ovoj slici vidimo prirodni tok ove dve bolesti. U HOBP dolazi do ubrzanog smanjenja FEV1, sa pojavom simptoma, invalidnosti, smrtnog ishoda.Međutim zbog heterogenosti HOBP , postoji nekoliko klinčikih fenotipova (</a:t>
            </a:r>
            <a:r>
              <a:rPr lang="hr-HR" b="1" smtClean="0">
                <a:cs typeface="Arial" pitchFamily="34" charset="0"/>
              </a:rPr>
              <a:t>bolesnici sa čestim egzacerbacijama, bolesnici sa brzim slabljenjem plućne funkcije</a:t>
            </a:r>
            <a:r>
              <a:rPr lang="hr-HR" smtClean="0">
                <a:cs typeface="Arial" pitchFamily="34" charset="0"/>
              </a:rPr>
              <a:t>, bolesnici sa </a:t>
            </a:r>
            <a:r>
              <a:rPr lang="hr-HR" b="1" smtClean="0">
                <a:cs typeface="Arial" pitchFamily="34" charset="0"/>
              </a:rPr>
              <a:t>značajnim bronhodilatacijskim odgovorom</a:t>
            </a:r>
            <a:r>
              <a:rPr lang="hr-HR" smtClean="0">
                <a:cs typeface="Arial" pitchFamily="34" charset="0"/>
              </a:rPr>
              <a:t>, bolesnici sa izraženom sistemskom (izvanplućnom) upalom.</a:t>
            </a:r>
          </a:p>
          <a:p>
            <a:r>
              <a:rPr lang="sr-Latn-CS" b="1" smtClean="0"/>
              <a:t>U astmi mnogi pacijenti pokazuju izraženu varijabilnost plućne funkcije, ali sa potpuno normalnom plućnom funkcijom do kraja života posle više od 50 godina adekvatnog lečenja</a:t>
            </a:r>
            <a:r>
              <a:rPr lang="sr-Latn-CS" smtClean="0"/>
              <a:t>. </a:t>
            </a:r>
            <a:r>
              <a:rPr lang="sr-Latn-CS" b="1" smtClean="0"/>
              <a:t>Ali neki pacijenti sa astmom pokazuju ubrzano opadanje FEV1 slično pacijentima sa HOBP i to bi bila grupa sa teškom astmom (5%). </a:t>
            </a:r>
          </a:p>
          <a:p>
            <a:r>
              <a:rPr lang="sr-Latn-CS" b="1" smtClean="0"/>
              <a:t>Srednji gubitak FEV1 iznosi oko 55-64ml-god, a očekivano je 20-30ml. Kod asmatičara se kreće od 0 do čak 95 ml-god , zavisi od pušenja, težine bolesti.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Изражена хиперкапнија такође има и анестетички ефекат на ЦНС вршећи депресију вентилације и појаву респирацијске коме. Постоје велике индивидуалне варијације одговора на висок степен хиперкапније. Ако јепоремећај настао нагло могућа је респирацијска кома када је хиперкапнија и 10КПа , а ако се поремећај развијао постепено може бити свестан и са ПаСО2 14,15КПа. </a:t>
            </a:r>
            <a:endParaRPr lang="sr-Latn-CS" smtClean="0"/>
          </a:p>
        </p:txBody>
      </p:sp>
      <p:sp>
        <p:nvSpPr>
          <p:cNvPr id="1474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DD80AB-00C1-477B-8685-6F28DF40239A}" type="slidenum">
              <a:rPr lang="sr-Latn-CS" smtClean="0">
                <a:latin typeface="Arial" pitchFamily="34" charset="0"/>
              </a:rPr>
              <a:pPr/>
              <a:t>48</a:t>
            </a:fld>
            <a:endParaRPr lang="sr-Latn-C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14848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Типичан пример је акутна егзацербација ХОБП. </a:t>
            </a:r>
            <a:endParaRPr lang="sr-Latn-CS" smtClean="0"/>
          </a:p>
        </p:txBody>
      </p:sp>
      <p:sp>
        <p:nvSpPr>
          <p:cNvPr id="1484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B13DEF-8BE8-4858-83E4-CD440E1BE75D}" type="slidenum">
              <a:rPr lang="sr-Latn-CS" smtClean="0">
                <a:latin typeface="Arial" pitchFamily="34" charset="0"/>
              </a:rPr>
              <a:pPr/>
              <a:t>49</a:t>
            </a:fld>
            <a:endParaRPr lang="sr-Latn-C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E91992D-42FC-4065-8B6F-647CD1CCD6B4}" type="slidenum">
              <a:rPr lang="it-IT" smtClean="0">
                <a:latin typeface="Arial" pitchFamily="34" charset="0"/>
              </a:rPr>
              <a:pPr/>
              <a:t>50</a:t>
            </a:fld>
            <a:endParaRPr lang="it-IT" smtClean="0">
              <a:latin typeface="Arial" pitchFamily="34" charset="0"/>
            </a:endParaRPr>
          </a:p>
        </p:txBody>
      </p:sp>
      <p:sp>
        <p:nvSpPr>
          <p:cNvPr id="149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950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b="1" smtClean="0"/>
              <a:t>We investigated whether COPD exacerbations requiring hospitalization are associated with viral and/or bacterial infection and evaluated relationships among infection, exacerbation severity, assessed by reduction of FEV</a:t>
            </a:r>
            <a:r>
              <a:rPr lang="en-US" b="1" baseline="-25000" smtClean="0"/>
              <a:t>1</a:t>
            </a:r>
            <a:r>
              <a:rPr lang="en-US" b="1" smtClean="0"/>
              <a:t>, and specific patterns of airway inflammation. </a:t>
            </a:r>
          </a:p>
          <a:p>
            <a:r>
              <a:rPr lang="en-US" i="1" smtClean="0"/>
              <a:t>Methods:</a:t>
            </a:r>
            <a:r>
              <a:rPr lang="en-US" smtClean="0"/>
              <a:t> We examined 64 patients with COPD when hospitalized for exacerbations, and when in stable convalescence. We measured </a:t>
            </a:r>
            <a:r>
              <a:rPr lang="en-US" b="1" smtClean="0"/>
              <a:t>lung function, blood gases, and exhaled nitric oxide, and examined sputum for inflammation and for viral and bacterial infection </a:t>
            </a:r>
          </a:p>
          <a:p>
            <a:endParaRPr lang="en-US" i="1" smtClean="0"/>
          </a:p>
          <a:p>
            <a:r>
              <a:rPr lang="en-US" i="1" smtClean="0"/>
              <a:t>Results:</a:t>
            </a:r>
            <a:r>
              <a:rPr lang="en-US" smtClean="0"/>
              <a:t> Exacerbations were associated with impaired lung function (p &lt; 0.01) and increased sputum neutrophilia (p &lt; 0.001). Patients with infectious exacerbations (29.7% bacterial, 23.4% viral, 25% viral/bacterial coinfection) had lon</a:t>
            </a:r>
            <a:r>
              <a:rPr lang="en-US" b="1" smtClean="0"/>
              <a:t>Viral and/or bacterial infection was detected in 78% of exacerbations: viruses in 48.4% (6.2% when stable, p &lt; 0.001) and bacteria in 54.7% (37.5% when stable, p = 0.08). </a:t>
            </a:r>
            <a:r>
              <a:rPr lang="en-US" smtClean="0"/>
              <a:t>ger hospitalizations (p &lt; 0.02) and greater impairment of several measures of lung function (all p &lt; 0.05) than those with noninfectious exacerbations. Patients with exacerbations with coinfection had more marked lung function impairment (p &lt; 0.02) and longer hospitalizations (p = 0.001). </a:t>
            </a:r>
            <a:r>
              <a:rPr lang="en-US" b="1" smtClean="0"/>
              <a:t>Sputum neutrophils were increased in all exacerbations (p &lt; 0.001) and were related to their severity </a:t>
            </a:r>
            <a:r>
              <a:rPr lang="en-US" smtClean="0"/>
              <a:t>(p &lt; 0.001), independently of the association with viral or bacterial infections; </a:t>
            </a:r>
            <a:r>
              <a:rPr lang="en-US" b="1" smtClean="0"/>
              <a:t>sputum eosinophils were increased during (p &lt; 0.001) virus-associated exacerbations. </a:t>
            </a:r>
          </a:p>
          <a:p>
            <a:r>
              <a:rPr lang="en-US" i="1" smtClean="0"/>
              <a:t>Conclusions:</a:t>
            </a:r>
            <a:r>
              <a:rPr lang="en-US" smtClean="0"/>
              <a:t> </a:t>
            </a:r>
            <a:r>
              <a:rPr lang="en-US" b="1" smtClean="0"/>
              <a:t>Respiratory infections are associated with the majority of COPD exacerbations and their severity, especially those with viral/bacterial coinfection</a:t>
            </a:r>
            <a:r>
              <a:rPr lang="en-US" smtClean="0"/>
              <a:t>. Airway neutrophilia is related to exacerbation severity regardless of viral and/or bacterial infections. Eosinophilia is a good predictor of viral exacerbations. </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p:spPr>
      </p:sp>
      <p:sp>
        <p:nvSpPr>
          <p:cNvPr id="12288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У табели су најчешћи узроци хипоксемијске АРИ ,која се карактерише </a:t>
            </a:r>
            <a:r>
              <a:rPr lang="sr-Latn-CS" smtClean="0"/>
              <a:t>PaO2/FiO2&lt;300</a:t>
            </a:r>
            <a:r>
              <a:rPr lang="sr-Cyrl-CS" smtClean="0"/>
              <a:t>.</a:t>
            </a:r>
          </a:p>
          <a:p>
            <a:r>
              <a:rPr lang="sr-Cyrl-CS" smtClean="0"/>
              <a:t>Зато се користи термин хиперкапнијска респирацијска инсуфицијенција када је </a:t>
            </a:r>
            <a:r>
              <a:rPr lang="sr-Latn-CS" b="1" smtClean="0">
                <a:latin typeface="Arial" pitchFamily="34" charset="0"/>
                <a:cs typeface="Arial" pitchFamily="34" charset="0"/>
              </a:rPr>
              <a:t>PaCO</a:t>
            </a:r>
            <a:r>
              <a:rPr lang="en-US" b="1" baseline="-25000" smtClean="0">
                <a:latin typeface="Arial" pitchFamily="34" charset="0"/>
                <a:cs typeface="Arial" pitchFamily="34" charset="0"/>
              </a:rPr>
              <a:t>2</a:t>
            </a:r>
            <a:r>
              <a:rPr lang="sr-Latn-CS" b="1" smtClean="0">
                <a:latin typeface="Arial" pitchFamily="34" charset="0"/>
                <a:cs typeface="Arial" pitchFamily="34" charset="0"/>
              </a:rPr>
              <a:t> </a:t>
            </a:r>
            <a:r>
              <a:rPr lang="sr-Cyrl-CS" b="1" smtClean="0">
                <a:latin typeface="Arial" pitchFamily="34" charset="0"/>
                <a:cs typeface="Arial" pitchFamily="34" charset="0"/>
              </a:rPr>
              <a:t>преко</a:t>
            </a:r>
            <a:r>
              <a:rPr lang="sr-Latn-CS" b="1" smtClean="0">
                <a:latin typeface="Arial" pitchFamily="34" charset="0"/>
                <a:cs typeface="Arial" pitchFamily="34" charset="0"/>
              </a:rPr>
              <a:t> 6.6kPa </a:t>
            </a:r>
            <a:endParaRPr lang="sr-Latn-CS" smtClean="0"/>
          </a:p>
        </p:txBody>
      </p:sp>
      <p:sp>
        <p:nvSpPr>
          <p:cNvPr id="1228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FB972F9-60DA-47C9-8448-8F975DE55FE8}" type="slidenum">
              <a:rPr lang="sr-Latn-CS" smtClean="0">
                <a:latin typeface="Arial" pitchFamily="34" charset="0"/>
              </a:rPr>
              <a:pPr/>
              <a:t>5</a:t>
            </a:fld>
            <a:endParaRPr lang="sr-Latn-C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Посебно ако стари,слабије покретан, секундарна еритроцитоза. Ако се лоше оксигенише, без Ртг потврде кондензације – сумнња на ПТЕ. </a:t>
            </a:r>
            <a:endParaRPr lang="sr-Latn-CS" smtClean="0"/>
          </a:p>
        </p:txBody>
      </p:sp>
      <p:sp>
        <p:nvSpPr>
          <p:cNvPr id="150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AEF9025-E437-4290-9F11-0227CD7A0EF3}" type="slidenum">
              <a:rPr lang="sr-Latn-CS" smtClean="0">
                <a:latin typeface="Arial" pitchFamily="34" charset="0"/>
              </a:rPr>
              <a:pPr/>
              <a:t>51</a:t>
            </a:fld>
            <a:endParaRPr lang="sr-Latn-C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a:defRPr/>
            </a:pPr>
            <a:r>
              <a:rPr lang="en-US" dirty="0" smtClean="0"/>
              <a:t>Код оболелих од ХОБП често се налази поремећена дијастолна функција ЛК. На основу резултата недавно објављених студија поремећај релаксације ЛК се јавља код око 90% болесника са ХОБП. Потврђено је да постоји повећан допринос контракције преткоморе у пуњењу ЛВ код оболелих од ХОБП, што указује на значај одржавања синусног ритма код ових болесника. Промене у пуњењу ЛКкод болесника са ХОБП могу настати због неколико фактора. Први и најважнији је значајно повећање срчане фреквенце код оболелих од ХОБП. Уз хипоксемију и лекове који се користе у ХОБП (бета2 агонисти, теофилини, антихолинергици), ехокардиографија показује да смањење претходног оптерећења (preload) ЛК доприноси повећању срчане фреквенце. Тахикардија скраћује дијастолни период пуњења и преткоморска контракција може наступити пре завршетка раног пуњења. Смањено претходно оптерећење ЛК настаје због смањеног венског прилива или због хиповолемије.Бронхијална опструкција може повећати позитивни енд-експиријумски притисак (PEEP) и ограничити венски прилив. Новија истраживања показују да болесници са опструктивним плућним болестима показују системску вазодилатацију у зависности од тежине хипоксемије. Резултати експерименталних истраживања код здравих особа, код којих је индукована хипоксија, показали су значајно смањење у прелоаду леве коморе због смањења волумена плазме. Могући механизам може бити инхибиција реасорпције Na у бубрежним тубулима због хипоксемије. Доплер ехокардиографија је потврдила постојање феномена коморске међузависности. Физиолошки десна и лева комора представљају две одвојене коморе које су анатомски и функционално повезане (деле интервентрикуларни септум и затворене су у перикарду). Промене у величини и функцији десне коморе утичу на функцију леве коморе. Коморска интеракција је значајан феномен код болесника са ХОБП. Долази до значајног повећања систолног притиска у а. пулмоналис и дилатације десне коморе са значајно повећаним односом енддијастолни дијаметар десне коморе/енддијастолни дијаметар леве коморе. Повећање систолног притиска у а. пулмоналис доводи до повећања притиска у десној комори и смањује градијент притиска од десне до леве коморе са променом кинетике септума. Дилатирана десна комора због плућне хипертензије помера интервентрикуларни септум и доводи до смањеног пуњења леве коморе, због чега долази до рестрикције раног пуњења леве коморе и продуженог времена изоволуметријске релаксације. Због тога се сматра да промене у пуњењу леве коморе код болесника са ХОБП нису последица систолне дисфункције леве коморе.Повећање масе ЛК је описано код болесника са ХОБП и повезано је са удруженим болестима, као што је ХТА. Хипоксија је додатни могући узрок за промену релаксације ЛК код болесника са ХОБП, али хиперкапнија може антагонизовати овај ефекат. </a:t>
            </a:r>
          </a:p>
          <a:p>
            <a:pPr>
              <a:defRPr/>
            </a:pPr>
            <a:endParaRPr lang="sr-Latn-CS" dirty="0"/>
          </a:p>
        </p:txBody>
      </p:sp>
      <p:sp>
        <p:nvSpPr>
          <p:cNvPr id="1515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6C2B79-C969-4F80-AC96-C479D9905493}" type="slidenum">
              <a:rPr lang="sr-Latn-CS" smtClean="0">
                <a:latin typeface="Arial" pitchFamily="34" charset="0"/>
              </a:rPr>
              <a:pPr/>
              <a:t>52</a:t>
            </a:fld>
            <a:endParaRPr lang="sr-Latn-C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Пример дијастолне инсуфицијенције леве коморе због примарне болести плућа и хроничног плућног срца. </a:t>
            </a:r>
            <a:endParaRPr lang="sr-Latn-CS" smtClean="0"/>
          </a:p>
        </p:txBody>
      </p:sp>
      <p:sp>
        <p:nvSpPr>
          <p:cNvPr id="152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E71546-4261-4088-AD61-E4D0FFA58C8E}" type="slidenum">
              <a:rPr lang="sr-Latn-CS" smtClean="0">
                <a:latin typeface="Arial" pitchFamily="34" charset="0"/>
              </a:rPr>
              <a:pPr/>
              <a:t>53</a:t>
            </a:fld>
            <a:endParaRPr lang="sr-Latn-CS"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53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D6727A-DDAE-4355-85A1-6D00BB51CB71}" type="slidenum">
              <a:rPr lang="sr-Latn-CS" smtClean="0">
                <a:latin typeface="Arial" pitchFamily="34" charset="0"/>
              </a:rPr>
              <a:pPr/>
              <a:t>54</a:t>
            </a:fld>
            <a:endParaRPr lang="sr-Latn-C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a:defRPr/>
            </a:pPr>
            <a:r>
              <a:rPr lang="sr-Cyrl-CS" dirty="0" smtClean="0"/>
              <a:t>У стабилном стању доминирају симптоми и знаци основне болести.Симптоми и знаци РИ се не испољавају јер постоји равнотежа и адаптација организма на присутан степен поремећаја гасова у артеријској крви. Једини сигуран знак је ЦЕНТРАЛНА ЦИЈАНОЗА , ако је СатО2&lt; 80%(објашњење за анемију и полицитемију, јер треба да постоји концентрација редукованог хемоглобина &gt;50г/л  у артеријској крви да би приметили централну цијанозу). </a:t>
            </a:r>
          </a:p>
          <a:p>
            <a:pPr>
              <a:defRPr/>
            </a:pPr>
            <a:r>
              <a:rPr lang="sr-Cyrl-CS" dirty="0" smtClean="0"/>
              <a:t>СТАДИЈУМ   РЕСПИРАЦИЈСКЕ  ДЕКОМПЕНЗАЦИЈЕ</a:t>
            </a:r>
          </a:p>
          <a:p>
            <a:pPr>
              <a:defRPr/>
            </a:pPr>
            <a:r>
              <a:rPr lang="sr-Cyrl-CS" dirty="0" smtClean="0"/>
              <a:t>Последица хипоксемије и хиперкапније, непредвидив ток </a:t>
            </a:r>
          </a:p>
          <a:p>
            <a:pPr>
              <a:defRPr/>
            </a:pPr>
            <a:r>
              <a:rPr lang="sr-Cyrl-CS" dirty="0" smtClean="0"/>
              <a:t>Међу најранијим симптомима је јутарња главобоља – прекомерна ретенција угљендиоксидатоком ноћи  (хиперкапнија до вазодилатације и повећаног протока крви у мозгу) . Даље инверзија сна (опасност од седатива!). Осим тремора, могу и мишићни трзаји или груби покрети читавог тела. Сви неуропсихијатријски симптоми – РЕСПИРАТОРНА  ЕНЦЕФАЛОПАТИЈА</a:t>
            </a:r>
          </a:p>
          <a:p>
            <a:pPr>
              <a:defRPr/>
            </a:pPr>
            <a:r>
              <a:rPr lang="sr-Cyrl-CS" dirty="0" smtClean="0"/>
              <a:t>ПОДБУЛОСТ ЛИЦА – следећи слајд</a:t>
            </a:r>
          </a:p>
          <a:p>
            <a:pPr>
              <a:defRPr/>
            </a:pPr>
            <a:r>
              <a:rPr lang="sr-Cyrl-CS" dirty="0" smtClean="0"/>
              <a:t>РЕСПИРАЦИЈСКИ  СИМПТОМИ И ЗНАЦИ:  нагло неочекивано смањење диспноје и кашља  указује на погоршање РИ. Тешка опструкција дисајних путева, депресија центра за дисање и кашаљ, исцрпљеност дисајних мишића могу да доведу до површног дисања –редуковање аускултацијског налаза .Због престанка кашљаи заморадисајних мишића дисајни путеви су препуни секрета (хиперкапнија узрокује појачано лучење бронхијалног секрета) што може даличи на кардиогени едем плућа –може погрешна процена и тх(непотребно давање диуретика!).  </a:t>
            </a:r>
            <a:endParaRPr lang="sr-Latn-CS" dirty="0"/>
          </a:p>
        </p:txBody>
      </p:sp>
      <p:sp>
        <p:nvSpPr>
          <p:cNvPr id="154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5EE666-F3BF-4243-A1DF-AD58F49A9760}" type="slidenum">
              <a:rPr lang="sr-Latn-CS" smtClean="0">
                <a:latin typeface="Arial" pitchFamily="34" charset="0"/>
              </a:rPr>
              <a:pPr/>
              <a:t>55</a:t>
            </a:fld>
            <a:endParaRPr lang="sr-Latn-C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Објашњење и за плеторичан фациес. Повећана пропустљивост крвних судова због хипоксемије и хиперкапније – до подбулости  и плеторичног изгледа. Вазодилатација крвних судова због хиперкапније доводи до хиперемије коњуктива, топле влажне коже лица , а ако постоји и егзофталмус то је " жабљи фацијес". </a:t>
            </a:r>
            <a:endParaRPr lang="sr-Latn-CS" smtClean="0"/>
          </a:p>
        </p:txBody>
      </p:sp>
      <p:sp>
        <p:nvSpPr>
          <p:cNvPr id="155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5F0006B-4C9E-4630-A015-5A528D197AB0}" type="slidenum">
              <a:rPr lang="sr-Latn-CS" smtClean="0">
                <a:latin typeface="Arial" pitchFamily="34" charset="0"/>
              </a:rPr>
              <a:pPr/>
              <a:t>56</a:t>
            </a:fld>
            <a:endParaRPr lang="sr-Latn-C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Пролазно оштећење органа. </a:t>
            </a:r>
          </a:p>
          <a:p>
            <a:r>
              <a:rPr lang="sr-Cyrl-CS" smtClean="0"/>
              <a:t>Хипоксемија и хиперкапнија – смањена перфузија бубрега и повећана ретенција натријума и воде-што нагомилава течност у интерстицијуму – поремећај гасне размене (давати диуретике).  </a:t>
            </a:r>
            <a:endParaRPr lang="sr-Latn-CS" smtClean="0"/>
          </a:p>
        </p:txBody>
      </p:sp>
      <p:sp>
        <p:nvSpPr>
          <p:cNvPr id="156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1073791-EDC1-4A4B-B06A-6D8659829A76}" type="slidenum">
              <a:rPr lang="sr-Latn-CS" smtClean="0">
                <a:latin typeface="Arial" pitchFamily="34" charset="0"/>
              </a:rPr>
              <a:pPr/>
              <a:t>57</a:t>
            </a:fld>
            <a:endParaRPr lang="sr-Latn-C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57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DBE9B6-1F4D-464A-8BEF-F9BF4FBE8E5F}" type="slidenum">
              <a:rPr lang="sr-Latn-CS" smtClean="0">
                <a:latin typeface="Arial" pitchFamily="34" charset="0"/>
              </a:rPr>
              <a:pPr/>
              <a:t>58</a:t>
            </a:fld>
            <a:endParaRPr lang="sr-Latn-C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1.Откривање основне хроничне болести </a:t>
            </a:r>
          </a:p>
          <a:p>
            <a:r>
              <a:rPr lang="sr-Cyrl-CS" smtClean="0"/>
              <a:t>2.Да се препозна узрок погоршања </a:t>
            </a:r>
            <a:endParaRPr lang="sr-Latn-CS" smtClean="0"/>
          </a:p>
        </p:txBody>
      </p:sp>
      <p:sp>
        <p:nvSpPr>
          <p:cNvPr id="158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6C550B-5B17-4907-9D5D-0556F82B611B}" type="slidenum">
              <a:rPr lang="sr-Latn-CS" smtClean="0">
                <a:latin typeface="Arial" pitchFamily="34" charset="0"/>
              </a:rPr>
              <a:pPr/>
              <a:t>60</a:t>
            </a:fld>
            <a:endParaRPr lang="sr-Latn-C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sr-Cyrl-CS" dirty="0" smtClean="0"/>
              <a:t>Основне карактеристике стабилног стања су :</a:t>
            </a:r>
          </a:p>
          <a:p>
            <a:pPr marL="228600" indent="-228600">
              <a:buFontTx/>
              <a:buAutoNum type="arabicPeriod"/>
              <a:defRPr/>
            </a:pPr>
            <a:r>
              <a:rPr lang="sr-Cyrl-CS" dirty="0" smtClean="0"/>
              <a:t>устаљени симптоми и гасни налаз артеријске крви у периоду 6-8 недеља (дозвољене осцилације 10%).</a:t>
            </a:r>
          </a:p>
          <a:p>
            <a:pPr marL="228600" indent="-228600">
              <a:buFontTx/>
              <a:buAutoNum type="arabicPeriod"/>
              <a:defRPr/>
            </a:pPr>
            <a:r>
              <a:rPr lang="sr-Cyrl-CS" dirty="0" smtClean="0"/>
              <a:t>Компензовано стање срца </a:t>
            </a:r>
          </a:p>
          <a:p>
            <a:pPr marL="228600" indent="-228600">
              <a:defRPr/>
            </a:pPr>
            <a:r>
              <a:rPr lang="sr-Cyrl-CS" dirty="0" smtClean="0"/>
              <a:t>     Поред лечења узрочне болести (показатељи да ЛАБА , дугоделујући антихолинергици и Фиксне комбинације смањују учесталост егзацербација у ХОБП) и потенцијалне факторе ризика (вакцина против грипа) </a:t>
            </a:r>
          </a:p>
          <a:p>
            <a:pPr marL="228600" indent="-228600">
              <a:defRPr/>
            </a:pPr>
            <a:r>
              <a:rPr lang="sr-Cyrl-CS" dirty="0" smtClean="0"/>
              <a:t>Опште мере- смањење захтева респираторног и КВС система (физички напор повећава потрошњу кисеоника и стварање угљен диоксида, али је потребна физичка активност – респираторна рехабилитација  због повећања снаге дисајних мишића. </a:t>
            </a:r>
          </a:p>
          <a:p>
            <a:pPr marL="228600" indent="-228600">
              <a:defRPr/>
            </a:pPr>
            <a:r>
              <a:rPr lang="sr-Cyrl-CS" dirty="0" smtClean="0"/>
              <a:t>Гојазност смањује вентилацијски капацитет –смањење ТМ</a:t>
            </a:r>
          </a:p>
          <a:p>
            <a:pPr marL="228600" indent="-228600">
              <a:defRPr/>
            </a:pPr>
            <a:endParaRPr lang="sr-Latn-CS" dirty="0"/>
          </a:p>
        </p:txBody>
      </p:sp>
      <p:sp>
        <p:nvSpPr>
          <p:cNvPr id="159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E85B5E-1E8F-4DDA-9FA0-015E21B249BE}" type="slidenum">
              <a:rPr lang="sr-Latn-CS" smtClean="0">
                <a:latin typeface="Arial" pitchFamily="34" charset="0"/>
              </a:rPr>
              <a:pPr/>
              <a:t>61</a:t>
            </a:fld>
            <a:endParaRPr lang="sr-Latn-C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p:spPr>
      </p:sp>
      <p:sp>
        <p:nvSpPr>
          <p:cNvPr id="1239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sr-Cyrl-CS" smtClean="0"/>
              <a:t>Функционални поремећај – углавном смањена осетљивост респираторног центра на угљендиоксид. Сва стања са продуженом хиперкапнијом доводе до смањене осетљивости респираторног центра на угљен диоксид, тако да је једини стимулус хеморецептора хипоксемија. Ако се терапијски смањи парцијални притисак угљен диоксида после неколико месеци респираторни центар се рестартује.  </a:t>
            </a:r>
            <a:endParaRPr lang="sr-Latn-CS" smtClean="0"/>
          </a:p>
        </p:txBody>
      </p:sp>
      <p:sp>
        <p:nvSpPr>
          <p:cNvPr id="1239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8B45BF1-06B4-4F77-B22E-86A4269184B9}" type="slidenum">
              <a:rPr lang="sr-Latn-CS" smtClean="0">
                <a:latin typeface="Arial" pitchFamily="34" charset="0"/>
              </a:rPr>
              <a:pPr/>
              <a:t>7</a:t>
            </a:fld>
            <a:endParaRPr lang="sr-Latn-C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Респираторни аналептици – стимулативно делују на респираторни центар – повећавају укупну минутну и алвеолну вентилацију. Обично индикација код хроничне хиперкапније (ОХС). </a:t>
            </a:r>
          </a:p>
          <a:p>
            <a:r>
              <a:rPr lang="sr-Cyrl-CS" smtClean="0"/>
              <a:t>Одржавање компензованог стања срца:</a:t>
            </a:r>
          </a:p>
          <a:p>
            <a:r>
              <a:rPr lang="sr-Cyrl-CS" smtClean="0"/>
              <a:t>деловање на плућну хипертензију (најважнија оксигенотерапија), секундарну еритроцитозу (повремено венепункције) и отицање (диуретици)</a:t>
            </a:r>
          </a:p>
          <a:p>
            <a:r>
              <a:rPr lang="sr-Cyrl-CS" smtClean="0"/>
              <a:t>Опрез са диуретицима – утицај на МВ, метаболичку алкалозу- поремећај контрле дисања и електролите. </a:t>
            </a:r>
          </a:p>
          <a:p>
            <a:r>
              <a:rPr lang="sr-Cyrl-CS" smtClean="0"/>
              <a:t>Вазодилататори – опрез јер делујју на системску циркулацију</a:t>
            </a:r>
          </a:p>
          <a:p>
            <a:r>
              <a:rPr lang="sr-Cyrl-CS" smtClean="0"/>
              <a:t>кардиотоници – опрез јер је хипоксичам миокард сензитиван и склон поремећајима ритма</a:t>
            </a:r>
          </a:p>
          <a:p>
            <a:endParaRPr lang="sr-Cyrl-CS" smtClean="0"/>
          </a:p>
          <a:p>
            <a:r>
              <a:rPr lang="sr-Cyrl-CS" smtClean="0"/>
              <a:t>Алмитрин (табл 50 мг два пута дневно у току три месеца са паузом месец дана) и медроксипрогестерон ацетат (75-100мг дан )- Дуген.  </a:t>
            </a:r>
            <a:endParaRPr lang="sr-Latn-CS" smtClean="0"/>
          </a:p>
        </p:txBody>
      </p:sp>
      <p:sp>
        <p:nvSpPr>
          <p:cNvPr id="160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1D29A3F-DC0E-41E7-8AAE-163C5BE5815E}" type="slidenum">
              <a:rPr lang="sr-Latn-CS" smtClean="0">
                <a:latin typeface="Arial" pitchFamily="34" charset="0"/>
              </a:rPr>
              <a:pPr/>
              <a:t>62</a:t>
            </a:fld>
            <a:endParaRPr lang="sr-Latn-C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61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A9B16B3-0ACF-4639-B194-D209F6802258}" type="slidenum">
              <a:rPr lang="sr-Latn-CS" smtClean="0">
                <a:latin typeface="Arial" pitchFamily="34" charset="0"/>
              </a:rPr>
              <a:pPr/>
              <a:t>68</a:t>
            </a:fld>
            <a:endParaRPr lang="sr-Latn-CS"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Транстрахеални катетер и боца са течним кисеоником. </a:t>
            </a:r>
            <a:endParaRPr lang="sr-Latn-CS" smtClean="0"/>
          </a:p>
        </p:txBody>
      </p:sp>
      <p:sp>
        <p:nvSpPr>
          <p:cNvPr id="162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A6F58F-1FEB-4E49-9575-E7B8B40BCE69}" type="slidenum">
              <a:rPr lang="sr-Latn-CS" smtClean="0">
                <a:latin typeface="Arial" pitchFamily="34" charset="0"/>
              </a:rPr>
              <a:pPr/>
              <a:t>69</a:t>
            </a:fld>
            <a:endParaRPr lang="sr-Latn-CS"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Ради уштеде кисеоника примењеног путем концентратора (губи се део кисеоника у експиријуму) у свету се користе додатни системи који штеде кисеоник: резервоари каниле са комором која сакупља кисеоник у току експиријуму и убацују га у раној фази инспиријума .</a:t>
            </a:r>
          </a:p>
          <a:p>
            <a:r>
              <a:rPr lang="sr-Cyrl-CS" smtClean="0"/>
              <a:t>Системи пулсног ослобађања кисеоника – на почетку инспиријума убацују мали болус 100% кисеоника. </a:t>
            </a:r>
            <a:endParaRPr lang="sr-Latn-CS" smtClean="0"/>
          </a:p>
        </p:txBody>
      </p:sp>
      <p:sp>
        <p:nvSpPr>
          <p:cNvPr id="163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912147-DF0A-451A-B906-EC2BEFED9319}" type="slidenum">
              <a:rPr lang="sr-Latn-CS" smtClean="0">
                <a:latin typeface="Arial" pitchFamily="34" charset="0"/>
              </a:rPr>
              <a:pPr/>
              <a:t>71</a:t>
            </a:fld>
            <a:endParaRPr lang="sr-Latn-CS"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p:spPr>
      </p:sp>
      <p:sp>
        <p:nvSpPr>
          <p:cNvPr id="164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sr-Latn-CS" smtClean="0"/>
          </a:p>
        </p:txBody>
      </p:sp>
      <p:sp>
        <p:nvSpPr>
          <p:cNvPr id="164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6A21BD-0089-436E-85FA-D88FB43AE1D6}" type="slidenum">
              <a:rPr lang="sr-Latn-CS" smtClean="0">
                <a:latin typeface="Arial" pitchFamily="34" charset="0"/>
              </a:rPr>
              <a:pPr/>
              <a:t>76</a:t>
            </a:fld>
            <a:endParaRPr lang="sr-Latn-CS"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bwMode="auto">
          <a:noFill/>
        </p:spPr>
        <p:txBody>
          <a:bodyPr wrap="square" numCol="1" anchor="t" anchorCtr="0" compatLnSpc="1">
            <a:prstTxWarp prst="textNoShape">
              <a:avLst/>
            </a:prstTxWarp>
          </a:bodyPr>
          <a:lstStyle/>
          <a:p>
            <a:r>
              <a:rPr lang="sr-Latn-CS" b="1" smtClean="0"/>
              <a:t>- </a:t>
            </a:r>
            <a:r>
              <a:rPr lang="en-US" b="1" smtClean="0"/>
              <a:t>Pacijenti obi</a:t>
            </a:r>
            <a:r>
              <a:rPr lang="sr-Latn-CS" b="1" smtClean="0"/>
              <a:t>č</a:t>
            </a:r>
            <a:r>
              <a:rPr lang="en-US" b="1" smtClean="0"/>
              <a:t>no po</a:t>
            </a:r>
            <a:r>
              <a:rPr lang="sr-Latn-CS" b="1" smtClean="0"/>
              <a:t>č</a:t>
            </a:r>
            <a:r>
              <a:rPr lang="en-US" b="1" smtClean="0"/>
              <a:t>inju NIV ili nakon akutne respiracijske insuficijencije</a:t>
            </a:r>
            <a:r>
              <a:rPr lang="sr-Latn-CS" b="1" smtClean="0"/>
              <a:t> </a:t>
            </a:r>
            <a:r>
              <a:rPr lang="en-US" b="1" smtClean="0"/>
              <a:t>ili kada se regrutuju na osnovu ovih indikacija u stabilnoj fazi</a:t>
            </a:r>
            <a:r>
              <a:rPr lang="en-US" smtClean="0"/>
              <a:t>. </a:t>
            </a:r>
            <a:endParaRPr lang="sr-Latn-CS" smtClean="0"/>
          </a:p>
          <a:p>
            <a:r>
              <a:rPr lang="sr-Latn-CS" b="1" smtClean="0"/>
              <a:t>- Ovde vidimo indikacije konsenzus konferencije (CHEST, 1999) za primenu NIV pozitivnim pritiskom u hroničnoj respiracijskoj insuficijenciji i noćnoj hipoventilaciji zbog restriktivnih plućnih bolesti, HOBP </a:t>
            </a:r>
          </a:p>
          <a:p>
            <a:pPr>
              <a:buFontTx/>
              <a:buChar char="-"/>
            </a:pPr>
            <a:r>
              <a:rPr lang="en-US" b="1" smtClean="0"/>
              <a:t>Indikacije za po</a:t>
            </a:r>
            <a:r>
              <a:rPr lang="sr-Latn-CS" b="1" smtClean="0"/>
              <a:t>četak</a:t>
            </a:r>
            <a:r>
              <a:rPr lang="en-US" b="1" smtClean="0"/>
              <a:t> NIV</a:t>
            </a:r>
            <a:r>
              <a:rPr lang="sr-Latn-CS" b="1" smtClean="0"/>
              <a:t>: </a:t>
            </a:r>
            <a:endParaRPr lang="en-US" b="1" smtClean="0"/>
          </a:p>
          <a:p>
            <a:pPr>
              <a:buFontTx/>
              <a:buChar char="-"/>
            </a:pPr>
            <a:r>
              <a:rPr lang="sr-Latn-CS" smtClean="0"/>
              <a:t> Smernice </a:t>
            </a:r>
            <a:r>
              <a:rPr lang="sr-Latn-CS" b="1" smtClean="0"/>
              <a:t>španskog udruzenja </a:t>
            </a:r>
            <a:r>
              <a:rPr lang="sr-Latn-CS" smtClean="0"/>
              <a:t>objavljene 2001. se malo razlikuju:</a:t>
            </a:r>
          </a:p>
          <a:p>
            <a:r>
              <a:rPr lang="sr-Latn-CS" smtClean="0"/>
              <a:t>-  SatO2 tokom noći &lt;90% tokom 30% vremena, </a:t>
            </a:r>
          </a:p>
          <a:p>
            <a:pPr>
              <a:buFontTx/>
              <a:buChar char="-"/>
            </a:pPr>
            <a:r>
              <a:rPr lang="sr-Latn-CS" smtClean="0"/>
              <a:t>  stabilni pacijenti sa hroničnom hiperkapnijom &gt;6KPa i</a:t>
            </a:r>
          </a:p>
          <a:p>
            <a:pPr>
              <a:buFontTx/>
              <a:buChar char="-"/>
            </a:pPr>
            <a:r>
              <a:rPr lang="sr-Latn-CS" smtClean="0"/>
              <a:t>  pacijenti koji su hospitalizovani zbog akutne hiperkapnijske respiratorne insuficijencije koja zahteva primenu NIV.</a:t>
            </a:r>
            <a:endParaRPr lang="en-US" smtClean="0"/>
          </a:p>
        </p:txBody>
      </p:sp>
      <p:sp>
        <p:nvSpPr>
          <p:cNvPr id="165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CEEF6D8-85CE-47B8-86AD-2CC58018A665}" type="slidenum">
              <a:rPr lang="en-US" smtClean="0">
                <a:latin typeface="Arial" pitchFamily="34" charset="0"/>
              </a:rPr>
              <a:pPr/>
              <a:t>77</a:t>
            </a:fld>
            <a:endParaRPr lang="en-US"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a:defRPr/>
            </a:pPr>
            <a:r>
              <a:rPr lang="en-US" i="1" dirty="0" smtClean="0"/>
              <a:t>U STUDIJI </a:t>
            </a:r>
            <a:r>
              <a:rPr lang="en-US" b="1" i="1" dirty="0" smtClean="0"/>
              <a:t>GUSTAFSONA:</a:t>
            </a:r>
          </a:p>
          <a:p>
            <a:pPr>
              <a:defRPr/>
            </a:pPr>
            <a:r>
              <a:rPr lang="sr-Latn-CS" b="1" i="1" dirty="0" smtClean="0"/>
              <a:t>DOT ILI  NIV  u th RTD? Kakav je uticaj na preživljavanje?</a:t>
            </a:r>
          </a:p>
          <a:p>
            <a:pPr>
              <a:defRPr/>
            </a:pPr>
            <a:r>
              <a:rPr lang="en-US" i="1" dirty="0" smtClean="0"/>
              <a:t>Background:</a:t>
            </a:r>
            <a:r>
              <a:rPr lang="en-US" dirty="0" smtClean="0"/>
              <a:t> </a:t>
            </a:r>
            <a:r>
              <a:rPr lang="en-US" b="1" dirty="0" smtClean="0"/>
              <a:t>Home mechanical ventilation (HMV) and long-term oxygen therapy (LTOT) are the two treatment alternatives </a:t>
            </a:r>
            <a:r>
              <a:rPr lang="sr-Latn-CS" b="1" dirty="0" smtClean="0"/>
              <a:t> </a:t>
            </a:r>
            <a:r>
              <a:rPr lang="en-US" b="1" dirty="0" smtClean="0"/>
              <a:t>when </a:t>
            </a:r>
            <a:r>
              <a:rPr lang="sr-Latn-CS" b="1" dirty="0" smtClean="0"/>
              <a:t> </a:t>
            </a:r>
            <a:r>
              <a:rPr lang="en-US" b="1" dirty="0" smtClean="0"/>
              <a:t>treating </a:t>
            </a:r>
            <a:r>
              <a:rPr lang="sr-Latn-CS" b="1" dirty="0" smtClean="0"/>
              <a:t> </a:t>
            </a:r>
            <a:r>
              <a:rPr lang="en-US" b="1" dirty="0" smtClean="0"/>
              <a:t>respiratory </a:t>
            </a:r>
            <a:r>
              <a:rPr lang="sr-Latn-CS" b="1" dirty="0" smtClean="0"/>
              <a:t> </a:t>
            </a:r>
            <a:r>
              <a:rPr lang="en-US" b="1" dirty="0" smtClean="0"/>
              <a:t>insufficiency </a:t>
            </a:r>
            <a:r>
              <a:rPr lang="sr-Latn-CS" b="1" dirty="0" smtClean="0"/>
              <a:t> </a:t>
            </a:r>
            <a:r>
              <a:rPr lang="en-US" b="1" dirty="0" smtClean="0"/>
              <a:t>in patients </a:t>
            </a:r>
            <a:r>
              <a:rPr lang="sr-Latn-CS" b="1" dirty="0" smtClean="0"/>
              <a:t> </a:t>
            </a:r>
            <a:r>
              <a:rPr lang="en-US" b="1" dirty="0" smtClean="0"/>
              <a:t>with </a:t>
            </a:r>
            <a:r>
              <a:rPr lang="sr-Latn-CS" b="1" dirty="0" smtClean="0"/>
              <a:t> </a:t>
            </a:r>
            <a:r>
              <a:rPr lang="en-US" b="1" dirty="0" smtClean="0"/>
              <a:t>kyphoscoliosis. </a:t>
            </a:r>
            <a:endParaRPr lang="sr-Latn-CS" b="1" dirty="0" smtClean="0"/>
          </a:p>
          <a:p>
            <a:pPr>
              <a:defRPr/>
            </a:pPr>
            <a:r>
              <a:rPr lang="en-US" b="1" dirty="0" smtClean="0"/>
              <a:t>We aimed to study the effect on survival with regard to HMV or LTOT alone in patients with respiratory insufficiency due to kyphoscoliosis.</a:t>
            </a:r>
          </a:p>
          <a:p>
            <a:pPr>
              <a:defRPr/>
            </a:pPr>
            <a:r>
              <a:rPr lang="en-US" i="1" dirty="0" smtClean="0"/>
              <a:t>Methods:</a:t>
            </a:r>
            <a:r>
              <a:rPr lang="en-US" dirty="0" smtClean="0"/>
              <a:t> </a:t>
            </a:r>
            <a:r>
              <a:rPr lang="en-US" b="1" dirty="0" smtClean="0"/>
              <a:t>Swedish patients with </a:t>
            </a:r>
            <a:r>
              <a:rPr lang="en-US" b="1" dirty="0" err="1" smtClean="0"/>
              <a:t>nonparalytic</a:t>
            </a:r>
            <a:r>
              <a:rPr lang="en-US" b="1" dirty="0" smtClean="0"/>
              <a:t> </a:t>
            </a:r>
            <a:r>
              <a:rPr lang="en-US" b="1" dirty="0" err="1" smtClean="0"/>
              <a:t>kyphoscoliosis</a:t>
            </a:r>
            <a:r>
              <a:rPr lang="en-US" b="1" dirty="0" smtClean="0"/>
              <a:t> </a:t>
            </a:r>
            <a:r>
              <a:rPr lang="en-US" dirty="0" smtClean="0"/>
              <a:t>(</a:t>
            </a:r>
            <a:r>
              <a:rPr lang="en-US" i="1" dirty="0" err="1" smtClean="0"/>
              <a:t>ie</a:t>
            </a:r>
            <a:r>
              <a:rPr lang="en-US" dirty="0" smtClean="0"/>
              <a:t>, scoliosis not related to neuromuscular disorders) </a:t>
            </a:r>
            <a:r>
              <a:rPr lang="en-US" b="1" dirty="0" smtClean="0"/>
              <a:t>who started LTOT or HMV between 1996 and 2004 </a:t>
            </a:r>
            <a:r>
              <a:rPr lang="en-US" dirty="0" smtClean="0"/>
              <a:t>were </a:t>
            </a:r>
            <a:r>
              <a:rPr lang="en-US" b="1" dirty="0" smtClean="0"/>
              <a:t>followed up prospectively until February 14, 2006, </a:t>
            </a:r>
            <a:r>
              <a:rPr lang="en-US" dirty="0" smtClean="0"/>
              <a:t>with </a:t>
            </a:r>
            <a:r>
              <a:rPr lang="en-US" b="1" dirty="0" smtClean="0"/>
              <a:t>death as the primary outcome</a:t>
            </a:r>
            <a:r>
              <a:rPr lang="en-US" dirty="0" smtClean="0"/>
              <a:t>. </a:t>
            </a:r>
            <a:r>
              <a:rPr lang="en-US" b="1" dirty="0" smtClean="0"/>
              <a:t>Treatment modality, arterial blood gas levels, the presence of concomitant respiratory diseases, and age were recorded at the onset of treatment</a:t>
            </a:r>
            <a:r>
              <a:rPr lang="en-US" dirty="0" smtClean="0"/>
              <a:t>. No patient was lost to follow-up.</a:t>
            </a:r>
          </a:p>
          <a:p>
            <a:pPr>
              <a:defRPr/>
            </a:pPr>
            <a:r>
              <a:rPr lang="en-US" i="1" dirty="0" smtClean="0"/>
              <a:t>Results:</a:t>
            </a:r>
            <a:r>
              <a:rPr lang="en-US" dirty="0" smtClean="0"/>
              <a:t> </a:t>
            </a:r>
            <a:r>
              <a:rPr lang="en-US" b="1" dirty="0" smtClean="0"/>
              <a:t>One hundred patients received HMV, and 144 patients (</a:t>
            </a:r>
            <a:r>
              <a:rPr lang="en-US" b="1" dirty="0" err="1" smtClean="0"/>
              <a:t>neparaliticka</a:t>
            </a:r>
            <a:r>
              <a:rPr lang="en-US" b="1" dirty="0" smtClean="0"/>
              <a:t> </a:t>
            </a:r>
            <a:r>
              <a:rPr lang="en-US" b="1" dirty="0" err="1" smtClean="0"/>
              <a:t>skolioza</a:t>
            </a:r>
            <a:r>
              <a:rPr lang="en-US" b="1" dirty="0" smtClean="0"/>
              <a:t>) received oxygen therapy alone. Patients treated with HMV experienced better survival, even when adjusting for age, gender, concomitant respiratory diseases, and blood gas levels, with a hazard ratio of 0.30 (95% confidence interval, 0.18 to 0.51).Pre</a:t>
            </a:r>
            <a:r>
              <a:rPr lang="sr-Latn-CS" b="1" dirty="0" smtClean="0"/>
              <a:t>ž</a:t>
            </a:r>
            <a:r>
              <a:rPr lang="en-US" b="1" dirty="0" smtClean="0"/>
              <a:t>ivljavanje je bilo tri puta ve</a:t>
            </a:r>
            <a:r>
              <a:rPr lang="sr-Latn-CS" b="1" dirty="0" smtClean="0"/>
              <a:t>ć</a:t>
            </a:r>
            <a:r>
              <a:rPr lang="en-US" b="1" dirty="0" smtClean="0"/>
              <a:t>e u grupi na NIV.Po</a:t>
            </a:r>
            <a:r>
              <a:rPr lang="sr-Latn-CS" b="1" dirty="0" smtClean="0"/>
              <a:t>č</a:t>
            </a:r>
            <a:r>
              <a:rPr lang="en-US" b="1" dirty="0" smtClean="0"/>
              <a:t>etne vrednosti PaCO2 bile su iste u obe grupe</a:t>
            </a:r>
            <a:r>
              <a:rPr lang="sr-Latn-CS" b="1" dirty="0" smtClean="0"/>
              <a:t> </a:t>
            </a:r>
            <a:r>
              <a:rPr lang="en-US" b="1" dirty="0" smtClean="0"/>
              <a:t>(</a:t>
            </a:r>
            <a:r>
              <a:rPr lang="sr-Latn-CS" b="1" dirty="0" smtClean="0"/>
              <a:t>oko </a:t>
            </a:r>
            <a:r>
              <a:rPr lang="en-US" b="1" dirty="0" smtClean="0"/>
              <a:t>7KPa)</a:t>
            </a:r>
            <a:r>
              <a:rPr lang="sr-Latn-CS" b="1" dirty="0" smtClean="0"/>
              <a:t>. </a:t>
            </a:r>
            <a:r>
              <a:rPr lang="en-US" b="1" dirty="0" smtClean="0"/>
              <a:t>Ovi podaci sna</a:t>
            </a:r>
            <a:r>
              <a:rPr lang="sr-Latn-CS" b="1" dirty="0" smtClean="0"/>
              <a:t>ž</a:t>
            </a:r>
            <a:r>
              <a:rPr lang="en-US" b="1" dirty="0" smtClean="0"/>
              <a:t>no pokazuju da je NIV  prva terapija izbora u th ventilatorne insuficijencije zbog neparaliti</a:t>
            </a:r>
            <a:r>
              <a:rPr lang="sr-Latn-CS" b="1" dirty="0" smtClean="0"/>
              <a:t>č</a:t>
            </a:r>
            <a:r>
              <a:rPr lang="en-US" b="1" dirty="0" smtClean="0"/>
              <a:t>ke skolioze.</a:t>
            </a:r>
          </a:p>
          <a:p>
            <a:pPr>
              <a:defRPr/>
            </a:pPr>
            <a:r>
              <a:rPr lang="en-US" b="1" i="1" dirty="0" smtClean="0"/>
              <a:t>Conclusion:</a:t>
            </a:r>
            <a:r>
              <a:rPr lang="en-US" dirty="0" smtClean="0"/>
              <a:t> The survival of patients with </a:t>
            </a:r>
            <a:r>
              <a:rPr lang="en-US" dirty="0" err="1" smtClean="0"/>
              <a:t>kyphoscoliosis</a:t>
            </a:r>
            <a:r>
              <a:rPr lang="en-US" dirty="0" smtClean="0"/>
              <a:t> receiving HMV was better than that of patients treated with LTOT alone. </a:t>
            </a:r>
            <a:r>
              <a:rPr lang="en-US" b="1" dirty="0" smtClean="0"/>
              <a:t>We suggest HMV and not oxygen therapy alone as the primary therapy for patients with respiratory failure due to </a:t>
            </a:r>
            <a:r>
              <a:rPr lang="en-US" b="1" dirty="0" err="1" smtClean="0"/>
              <a:t>kyphoscoliosis</a:t>
            </a:r>
            <a:r>
              <a:rPr lang="en-US" b="1" dirty="0" smtClean="0"/>
              <a:t>, regardless of gender, age, and the occurrence of concomitant respiratory diseases.</a:t>
            </a:r>
          </a:p>
          <a:p>
            <a:pPr>
              <a:defRPr/>
            </a:pPr>
            <a:r>
              <a:rPr lang="sr-Latn-CS" b="1" dirty="0" smtClean="0"/>
              <a:t>Strom </a:t>
            </a:r>
            <a:r>
              <a:rPr lang="sr-Latn-CS" dirty="0" smtClean="0"/>
              <a:t>je pokazao da </a:t>
            </a:r>
            <a:r>
              <a:rPr lang="sr-Latn-CS" b="1" dirty="0" smtClean="0"/>
              <a:t>pacijenti sa KS imaju značajno veće preživljavanje ako je hipoksija posledica deformiteta torakalne kičme (V/Q poremećaj, intrapulmonalna atelektaza zbog malog TV ili alveolarna hipoventilacija – plitko disanje i zamor inspirijumskih mišića) u odnosu na kombinaciju torakalnog deformiteta i hronične plućne</a:t>
            </a:r>
            <a:r>
              <a:rPr lang="en-US" b="1" dirty="0" smtClean="0"/>
              <a:t> bolesti </a:t>
            </a:r>
            <a:r>
              <a:rPr lang="sr-Latn-CS" b="1" dirty="0" smtClean="0"/>
              <a:t>- sekvela, fibroza  ili opstruktivne bolesti disajnih puteva.</a:t>
            </a:r>
          </a:p>
        </p:txBody>
      </p:sp>
      <p:sp>
        <p:nvSpPr>
          <p:cNvPr id="166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03452E-9468-47FB-B692-BEE4FADA8AB5}" type="slidenum">
              <a:rPr lang="en-US" smtClean="0">
                <a:latin typeface="Arial" pitchFamily="34" charset="0"/>
              </a:rPr>
              <a:pPr/>
              <a:t>78</a:t>
            </a:fld>
            <a:endParaRPr lang="en-US"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sr-Cyrl-CS" dirty="0" smtClean="0"/>
              <a:t>Циљеби тх:</a:t>
            </a:r>
          </a:p>
          <a:p>
            <a:pPr marL="228600" indent="-228600">
              <a:buFontTx/>
              <a:buAutoNum type="arabicPeriod"/>
              <a:defRPr/>
            </a:pPr>
            <a:r>
              <a:rPr lang="sr-Cyrl-CS" dirty="0" smtClean="0"/>
              <a:t>уклањање по живот опасне хипоксемије </a:t>
            </a:r>
          </a:p>
          <a:p>
            <a:pPr marL="228600" indent="-228600">
              <a:buFontTx/>
              <a:buAutoNum type="arabicPeriod"/>
              <a:defRPr/>
            </a:pPr>
            <a:r>
              <a:rPr lang="sr-Cyrl-CS" dirty="0" smtClean="0"/>
              <a:t>поправљање алвеолне вентилације (пролазност дисајних путева, смањују замор дисајних мишића, акт. респираторног центра)</a:t>
            </a:r>
            <a:endParaRPr lang="sr-Latn-CS" dirty="0"/>
          </a:p>
        </p:txBody>
      </p:sp>
      <p:sp>
        <p:nvSpPr>
          <p:cNvPr id="167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3685F4-3935-4C1A-95D2-49E04CAA2B5A}" type="slidenum">
              <a:rPr lang="sr-Latn-CS" smtClean="0">
                <a:latin typeface="Arial" pitchFamily="34" charset="0"/>
              </a:rPr>
              <a:pPr/>
              <a:t>79</a:t>
            </a:fld>
            <a:endParaRPr lang="sr-Latn-CS"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p:spPr>
      </p:sp>
      <p:sp>
        <p:nvSpPr>
          <p:cNvPr id="16896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Примена кисеоника је неопходна ако је парцијални притисак кисеоника &lt;7КПа.Када постоји сманјен проток крви (срчанаинсуфицијенција, тахиаритмија) , анемија или повишен метаболизам кисеоник се примењује и при вишим вредностима (8-9КПа).</a:t>
            </a:r>
          </a:p>
          <a:p>
            <a:r>
              <a:rPr lang="sr-Cyrl-CS" smtClean="0"/>
              <a:t>Примена преко назалне каниле (биназалнасонда или назофарингеални катетер) </a:t>
            </a:r>
          </a:p>
          <a:p>
            <a:r>
              <a:rPr lang="sr-Cyrl-CS" smtClean="0"/>
              <a:t>Об</a:t>
            </a:r>
          </a:p>
          <a:p>
            <a:r>
              <a:rPr lang="sr-Cyrl-CS" smtClean="0"/>
              <a:t>Фракција кисеоника у удахнутом ваздуху апроксимативно се израчунава помоћи једначине ФиО2 = 20 + (4 пута проток кисеоника у л/мин)</a:t>
            </a:r>
          </a:p>
          <a:p>
            <a:r>
              <a:rPr lang="sr-Cyrl-CS" smtClean="0"/>
              <a:t>Ове вредности су приближне јер концентрација кисеоника у удахнутом ваздуху зависи од бројних фактора: облик носа, дисање на уста, дисајна фреквенца,   </a:t>
            </a:r>
            <a:endParaRPr lang="sr-Latn-CS" smtClean="0"/>
          </a:p>
        </p:txBody>
      </p:sp>
      <p:sp>
        <p:nvSpPr>
          <p:cNvPr id="168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243991-8445-4BB6-ABB1-D988C887C814}" type="slidenum">
              <a:rPr lang="sr-Latn-CS" smtClean="0">
                <a:latin typeface="Arial" pitchFamily="34" charset="0"/>
              </a:rPr>
              <a:pPr/>
              <a:t>81</a:t>
            </a:fld>
            <a:endParaRPr lang="sr-Latn-CS"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Ако је само хипоксемија проток 3-4 л/мин, ако имају и хиперкапнију 0,5 -2л/мин због могућег пораста угљендиоксида (поремећај вентилац/перфуз односа, а у мањој мери смањена активност респират центра- губитак стимулуса вентилације). Толеришесе пораст (до 10ммХг – 1,3КПа)и тада су потребне додатне мере (НИВ, будно стање пацијента)</a:t>
            </a:r>
            <a:endParaRPr lang="sr-Latn-CS" smtClean="0"/>
          </a:p>
        </p:txBody>
      </p:sp>
      <p:sp>
        <p:nvSpPr>
          <p:cNvPr id="169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D26C07-9CE4-46B1-B404-0D5316D600EF}" type="slidenum">
              <a:rPr lang="sr-Latn-CS" smtClean="0">
                <a:latin typeface="Arial" pitchFamily="34" charset="0"/>
              </a:rPr>
              <a:pPr/>
              <a:t>82</a:t>
            </a:fld>
            <a:endParaRPr lang="sr-Latn-C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7425B31-A1AF-4388-AC3E-FA511BF65701}" type="slidenum">
              <a:rPr lang="en-GB" sz="1200"/>
              <a:pPr algn="r"/>
              <a:t>8</a:t>
            </a:fld>
            <a:endParaRPr lang="en-GB" sz="1200"/>
          </a:p>
        </p:txBody>
      </p:sp>
      <p:sp>
        <p:nvSpPr>
          <p:cNvPr id="1249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493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en-US" b="1"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1"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Плућна васкулатура- мали отпор и велика резерва у погледу повећања запремине и због тога плућна хипертензија тек послевеликог оптерећења или оштећења судовне мреже плућа. </a:t>
            </a:r>
          </a:p>
          <a:p>
            <a:r>
              <a:rPr lang="sr-Cyrl-CS" b="1" smtClean="0"/>
              <a:t>Анатомска редукција- </a:t>
            </a:r>
            <a:r>
              <a:rPr lang="sr-Cyrl-CS" smtClean="0"/>
              <a:t>васкуларне болести плућа (главни механитам, стално напредује уз велико повећање плућног притиска и изразиту хипертрофију ДК), емфизема плућа</a:t>
            </a:r>
          </a:p>
          <a:p>
            <a:r>
              <a:rPr lang="sr-Cyrl-CS" smtClean="0"/>
              <a:t>ПЛУЋНА ВАЗОКОНСТРИКЦИЈА – ако имамо општу или регионалну хиповентилацију плућа  -алвеоларна хипоксија (два механизма- директно на глатке мишиће или путем медијатора)</a:t>
            </a:r>
          </a:p>
          <a:p>
            <a:r>
              <a:rPr lang="sr-Cyrl-CS" smtClean="0"/>
              <a:t>Ацидоза- потенцира дејство хипоксије </a:t>
            </a:r>
          </a:p>
          <a:p>
            <a:r>
              <a:rPr lang="sr-Cyrl-CS" smtClean="0"/>
              <a:t>Потенцијална реверзибилност (корекција алвелолне хипоксије – тх основне болести или оксигенотерапија) – ако траје дуже структурне промене (задебљање ендотела, хипертрофија  глатких мишића, мишићно ткиво у периферним гранама)</a:t>
            </a:r>
            <a:endParaRPr lang="sr-Latn-CS" smtClean="0"/>
          </a:p>
        </p:txBody>
      </p:sp>
      <p:sp>
        <p:nvSpPr>
          <p:cNvPr id="171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893959-D5AB-4206-86ED-18EF7EAFD862}" type="slidenum">
              <a:rPr lang="sr-Latn-CS" smtClean="0">
                <a:latin typeface="Arial" pitchFamily="34" charset="0"/>
              </a:rPr>
              <a:pPr/>
              <a:t>89</a:t>
            </a:fld>
            <a:endParaRPr lang="sr-Latn-CS"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Најновија дефиниција плућне хипертензије пораст средњег притиска у а.пулмоналис изнад 20ммХг у миру или напору&gt;25ммХг.</a:t>
            </a:r>
            <a:endParaRPr lang="sr-Latn-CS" smtClean="0"/>
          </a:p>
        </p:txBody>
      </p:sp>
      <p:sp>
        <p:nvSpPr>
          <p:cNvPr id="172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8DDCECF-EC81-4E94-AFD1-416A4CC8BDA8}" type="slidenum">
              <a:rPr lang="sr-Latn-CS" smtClean="0">
                <a:latin typeface="Arial" pitchFamily="34" charset="0"/>
              </a:rPr>
              <a:pPr/>
              <a:t>90</a:t>
            </a:fld>
            <a:endParaRPr lang="sr-Latn-CS"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p:spPr>
      </p:sp>
      <p:sp>
        <p:nvSpPr>
          <p:cNvPr id="173059"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Васкуларна болест плућа – диспноја при напору, сув кашаљ</a:t>
            </a:r>
          </a:p>
          <a:p>
            <a:r>
              <a:rPr lang="sr-Cyrl-CS" smtClean="0"/>
              <a:t>Манифестно – тек при појави застојне срчане инсуфицијенције </a:t>
            </a:r>
            <a:endParaRPr lang="sr-Latn-CS" smtClean="0"/>
          </a:p>
        </p:txBody>
      </p:sp>
      <p:sp>
        <p:nvSpPr>
          <p:cNvPr id="173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E8B177D-DC42-4FEF-9CE5-FC84AD3EF2E9}" type="slidenum">
              <a:rPr lang="sr-Latn-CS" smtClean="0">
                <a:latin typeface="Arial" pitchFamily="34" charset="0"/>
              </a:rPr>
              <a:pPr/>
              <a:t>92</a:t>
            </a:fld>
            <a:endParaRPr lang="sr-Latn-CS"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Периферна цијаноза – смањен  венски прилив и застој. </a:t>
            </a:r>
            <a:endParaRPr lang="sr-Latn-CS" smtClean="0"/>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09043C-F72A-4EC3-97C0-3ABB8F4487BB}" type="slidenum">
              <a:rPr lang="sr-Latn-CS" smtClean="0">
                <a:latin typeface="Arial" pitchFamily="34" charset="0"/>
              </a:rPr>
              <a:pPr/>
              <a:t>93</a:t>
            </a:fld>
            <a:endParaRPr lang="sr-Latn-CS"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Едем потколеница не значи увек инсуфицијенцију десне коморе. Код хиперкапније – повећана ретенција натријума , затим повећана реасорпција бикарбоната због компензацијеацидозе, што покреће пасивну реасорпцију На хлорида и воде (доприноси и хипоксемија јер доводи до реналне вазоконстрикције и смањенеекскреције натријума).</a:t>
            </a:r>
            <a:endParaRPr lang="sr-Latn-CS" smtClean="0"/>
          </a:p>
        </p:txBody>
      </p:sp>
      <p:sp>
        <p:nvSpPr>
          <p:cNvPr id="175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9D8C48-DB59-4BAD-8B9C-599DA7D0C247}" type="slidenum">
              <a:rPr lang="sr-Latn-CS" smtClean="0">
                <a:latin typeface="Arial" pitchFamily="34" charset="0"/>
              </a:rPr>
              <a:pPr/>
              <a:t>94</a:t>
            </a:fld>
            <a:endParaRPr lang="sr-Latn-CS"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noFill/>
          <a:ln>
            <a:solidFill>
              <a:srgbClr val="000000"/>
            </a:solidFill>
            <a:miter lim="800000"/>
            <a:headEnd/>
            <a:tailEnd/>
          </a:ln>
        </p:spPr>
      </p:sp>
      <p:sp>
        <p:nvSpPr>
          <p:cNvPr id="176131" name="Notes Placeholder 2"/>
          <p:cNvSpPr>
            <a:spLocks noGrp="1"/>
          </p:cNvSpPr>
          <p:nvPr>
            <p:ph type="body" idx="1"/>
          </p:nvPr>
        </p:nvSpPr>
        <p:spPr bwMode="auto">
          <a:noFill/>
        </p:spPr>
        <p:txBody>
          <a:bodyPr wrap="square" numCol="1" anchor="t" anchorCtr="0" compatLnSpc="1">
            <a:prstTxWarp prst="textNoShape">
              <a:avLst/>
            </a:prstTxWarp>
          </a:bodyPr>
          <a:lstStyle/>
          <a:p>
            <a:pPr>
              <a:buFontTx/>
              <a:buChar char="•"/>
            </a:pPr>
            <a:r>
              <a:rPr lang="sr-Latn-CS" sz="1400" b="1" smtClean="0">
                <a:latin typeface="Times New Roman" pitchFamily="18" charset="0"/>
              </a:rPr>
              <a:t> </a:t>
            </a:r>
            <a:r>
              <a:rPr lang="sr-Cyrl-CS" b="1" smtClean="0">
                <a:cs typeface="Arial" pitchFamily="34" charset="0"/>
              </a:rPr>
              <a:t>Рани стадијум – нормалан налаз</a:t>
            </a:r>
            <a:endParaRPr lang="sr-Latn-CS" b="1" smtClean="0">
              <a:cs typeface="Arial" pitchFamily="34" charset="0"/>
            </a:endParaRPr>
          </a:p>
          <a:p>
            <a:pPr>
              <a:buFontTx/>
              <a:buChar char="•"/>
            </a:pPr>
            <a:r>
              <a:rPr lang="sr-Latn-CS" sz="1400" b="1" smtClean="0">
                <a:cs typeface="Arial" pitchFamily="34" charset="0"/>
              </a:rPr>
              <a:t> </a:t>
            </a:r>
            <a:r>
              <a:rPr lang="sr-Cyrl-CS" b="1" smtClean="0">
                <a:cs typeface="Arial" pitchFamily="34" charset="0"/>
              </a:rPr>
              <a:t>Прво се примећује на бочном снимку увећана   </a:t>
            </a:r>
          </a:p>
          <a:p>
            <a:r>
              <a:rPr lang="sr-Cyrl-CS" b="1" smtClean="0">
                <a:cs typeface="Arial" pitchFamily="34" charset="0"/>
              </a:rPr>
              <a:t>  десна комора, као ретростернално увећање</a:t>
            </a:r>
            <a:endParaRPr lang="sr-Latn-CS" b="1" smtClean="0">
              <a:cs typeface="Arial" pitchFamily="34" charset="0"/>
            </a:endParaRPr>
          </a:p>
          <a:p>
            <a:pPr>
              <a:buFontTx/>
              <a:buChar char="•"/>
            </a:pPr>
            <a:r>
              <a:rPr lang="sr-Latn-CS" sz="1400" b="1" smtClean="0">
                <a:cs typeface="Arial" pitchFamily="34" charset="0"/>
              </a:rPr>
              <a:t> </a:t>
            </a:r>
            <a:r>
              <a:rPr lang="sr-Cyrl-CS" b="1" smtClean="0">
                <a:cs typeface="Arial" pitchFamily="34" charset="0"/>
              </a:rPr>
              <a:t>Велика десна комора – увећање срчане сенке у пределу  лука леве </a:t>
            </a:r>
          </a:p>
          <a:p>
            <a:r>
              <a:rPr lang="sr-Cyrl-CS" b="1" smtClean="0">
                <a:cs typeface="Arial" pitchFamily="34" charset="0"/>
              </a:rPr>
              <a:t>  коморе – повећан  трансверзални промер срца, подигнт врх срца</a:t>
            </a:r>
            <a:endParaRPr lang="sr-Latn-CS" b="1" smtClean="0">
              <a:solidFill>
                <a:srgbClr val="FFFF00"/>
              </a:solidFill>
              <a:cs typeface="Arial" pitchFamily="34" charset="0"/>
            </a:endParaRPr>
          </a:p>
          <a:p>
            <a:pPr>
              <a:buFontTx/>
              <a:buChar char="•"/>
            </a:pPr>
            <a:r>
              <a:rPr lang="sr-Latn-CS" sz="1400" b="1" smtClean="0">
                <a:cs typeface="Arial" pitchFamily="34" charset="0"/>
              </a:rPr>
              <a:t> </a:t>
            </a:r>
            <a:r>
              <a:rPr lang="sr-Cyrl-CS" b="1" smtClean="0">
                <a:cs typeface="Arial" pitchFamily="34" charset="0"/>
              </a:rPr>
              <a:t>Увећана плућна артерија (трункус пулмоналис) – </a:t>
            </a:r>
          </a:p>
          <a:p>
            <a:r>
              <a:rPr lang="sr-Cyrl-CS" b="1" smtClean="0">
                <a:cs typeface="Arial" pitchFamily="34" charset="0"/>
              </a:rPr>
              <a:t>  избочен срчани залив, увећање десне гране плућне артерије – </a:t>
            </a:r>
          </a:p>
          <a:p>
            <a:r>
              <a:rPr lang="sr-Cyrl-CS" b="1" smtClean="0">
                <a:cs typeface="Arial" pitchFamily="34" charset="0"/>
              </a:rPr>
              <a:t>  проширен хилус десно.</a:t>
            </a:r>
            <a:r>
              <a:rPr lang="sr-Latn-CS" b="1" smtClean="0">
                <a:solidFill>
                  <a:schemeClr val="bg1"/>
                </a:solidFill>
                <a:cs typeface="Arial" pitchFamily="34" charset="0"/>
              </a:rPr>
              <a:t> </a:t>
            </a:r>
            <a:r>
              <a:rPr lang="sr-Cyrl-CS" b="1" smtClean="0">
                <a:cs typeface="Arial" pitchFamily="34" charset="0"/>
              </a:rPr>
              <a:t>Десна доња грана плућне артерије на нивоу  </a:t>
            </a:r>
          </a:p>
          <a:p>
            <a:r>
              <a:rPr lang="sr-Cyrl-CS" b="1" smtClean="0">
                <a:cs typeface="Arial" pitchFamily="34" charset="0"/>
              </a:rPr>
              <a:t>  хоризонталне инцизуре шира од </a:t>
            </a:r>
            <a:r>
              <a:rPr lang="sr-Latn-CS" b="1" smtClean="0">
                <a:cs typeface="Arial" pitchFamily="34" charset="0"/>
              </a:rPr>
              <a:t>15mm</a:t>
            </a:r>
          </a:p>
          <a:p>
            <a:pPr>
              <a:buFontTx/>
              <a:buChar char="•"/>
            </a:pPr>
            <a:r>
              <a:rPr lang="sr-Latn-CS" sz="1400" b="1" smtClean="0">
                <a:cs typeface="Arial" pitchFamily="34" charset="0"/>
              </a:rPr>
              <a:t> </a:t>
            </a:r>
            <a:r>
              <a:rPr lang="sr-Cyrl-CS" b="1" smtClean="0">
                <a:cs typeface="Arial" pitchFamily="34" charset="0"/>
              </a:rPr>
              <a:t>Орторендгенски пресек већег крвног суда близу хилуса већи од 5 </a:t>
            </a:r>
          </a:p>
          <a:p>
            <a:r>
              <a:rPr lang="sr-Cyrl-CS" b="1" smtClean="0">
                <a:cs typeface="Arial" pitchFamily="34" charset="0"/>
              </a:rPr>
              <a:t>   </a:t>
            </a:r>
            <a:r>
              <a:rPr lang="sr-Latn-CS" b="1" smtClean="0">
                <a:cs typeface="Arial" pitchFamily="34" charset="0"/>
              </a:rPr>
              <a:t>mm</a:t>
            </a:r>
          </a:p>
          <a:p>
            <a:endParaRPr lang="sr-Latn-CS" smtClean="0"/>
          </a:p>
        </p:txBody>
      </p:sp>
      <p:sp>
        <p:nvSpPr>
          <p:cNvPr id="176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A8385E-3AD4-41D7-84CE-EC096B5FB412}" type="slidenum">
              <a:rPr lang="sr-Latn-CS" smtClean="0">
                <a:latin typeface="Arial" pitchFamily="34" charset="0"/>
              </a:rPr>
              <a:pPr/>
              <a:t>101</a:t>
            </a:fld>
            <a:endParaRPr lang="sr-Latn-CS"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p:spPr>
      </p:sp>
      <p:sp>
        <p:nvSpPr>
          <p:cNvPr id="177155"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Ако је васкуларне природе –примарна плућна хипертензија, рецидивантне ПТЕ</a:t>
            </a:r>
            <a:endParaRPr lang="sr-Latn-CS" smtClean="0"/>
          </a:p>
        </p:txBody>
      </p:sp>
      <p:sp>
        <p:nvSpPr>
          <p:cNvPr id="177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408A89-35CD-4315-87BD-8EE564979157}" type="slidenum">
              <a:rPr lang="sr-Latn-CS" smtClean="0">
                <a:latin typeface="Arial" pitchFamily="34" charset="0"/>
              </a:rPr>
              <a:pPr/>
              <a:t>102</a:t>
            </a:fld>
            <a:endParaRPr lang="sr-Latn-CS" smtClean="0">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9"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Обратити пажњу на хилусе , псеудотумор. Урадити Ро скопију</a:t>
            </a:r>
            <a:endParaRPr lang="sr-Latn-CS" smtClean="0"/>
          </a:p>
        </p:txBody>
      </p:sp>
      <p:sp>
        <p:nvSpPr>
          <p:cNvPr id="178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2DD2C2E-8C98-4D4C-8E26-1C3836E58494}" type="slidenum">
              <a:rPr lang="sr-Latn-CS" smtClean="0">
                <a:latin typeface="Arial" pitchFamily="34" charset="0"/>
              </a:rPr>
              <a:pPr/>
              <a:t>103</a:t>
            </a:fld>
            <a:endParaRPr lang="sr-Latn-CS" smtClean="0">
              <a:latin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3"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smtClean="0"/>
              <a:t>Позитиван тест вазореактивности ако је</a:t>
            </a:r>
            <a:endParaRPr lang="sr-Latn-CS" smtClean="0"/>
          </a:p>
        </p:txBody>
      </p:sp>
      <p:sp>
        <p:nvSpPr>
          <p:cNvPr id="179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7B8A34-6EA6-4C6A-9DAD-3523882E898C}" type="slidenum">
              <a:rPr lang="sr-Latn-CS" smtClean="0">
                <a:latin typeface="Arial" pitchFamily="34" charset="0"/>
              </a:rPr>
              <a:pPr/>
              <a:t>104</a:t>
            </a:fld>
            <a:endParaRPr lang="sr-Latn-CS" smtClean="0">
              <a:latin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p:spPr>
      </p:sp>
      <p:sp>
        <p:nvSpPr>
          <p:cNvPr id="1802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sr-Latn-CS" smtClean="0"/>
          </a:p>
        </p:txBody>
      </p:sp>
      <p:sp>
        <p:nvSpPr>
          <p:cNvPr id="180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11381B-9CEF-4F16-9E33-330EBFA0AFB5}" type="slidenum">
              <a:rPr lang="sr-Latn-CS" smtClean="0">
                <a:latin typeface="Arial" pitchFamily="34" charset="0"/>
              </a:rPr>
              <a:pPr/>
              <a:t>105</a:t>
            </a:fld>
            <a:endParaRPr lang="sr-Latn-C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4229E99F-9D9A-48AE-90D5-F8B9F5C72192}" type="slidenum">
              <a:rPr lang="fr-FR" smtClean="0">
                <a:latin typeface="Arial" pitchFamily="34" charset="0"/>
              </a:rPr>
              <a:pPr/>
              <a:t>9</a:t>
            </a:fld>
            <a:endParaRPr lang="fr-FR" smtClean="0">
              <a:latin typeface="Arial" pitchFamily="34" charset="0"/>
            </a:endParaRPr>
          </a:p>
        </p:txBody>
      </p:sp>
      <p:sp>
        <p:nvSpPr>
          <p:cNvPr id="12595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DBD3019-0739-45B8-8F4E-C57B1B4CB0E6}" type="slidenum">
              <a:rPr lang="fr-FR" sz="1200">
                <a:latin typeface="Times New Roman" pitchFamily="18" charset="0"/>
              </a:rPr>
              <a:pPr algn="r"/>
              <a:t>9</a:t>
            </a:fld>
            <a:endParaRPr lang="fr-FR" sz="1200">
              <a:latin typeface="Times New Roman" pitchFamily="18" charset="0"/>
            </a:endParaRPr>
          </a:p>
        </p:txBody>
      </p:sp>
      <p:sp>
        <p:nvSpPr>
          <p:cNvPr id="125956" name="Rectangle 2"/>
          <p:cNvSpPr>
            <a:spLocks noRot="1" noChangeArrowheads="1" noTextEdit="1"/>
          </p:cNvSpPr>
          <p:nvPr>
            <p:ph type="sldImg"/>
          </p:nvPr>
        </p:nvSpPr>
        <p:spPr bwMode="auto">
          <a:noFill/>
          <a:ln>
            <a:solidFill>
              <a:srgbClr val="000000"/>
            </a:solidFill>
            <a:miter lim="800000"/>
            <a:headEnd/>
            <a:tailEnd/>
          </a:ln>
        </p:spPr>
      </p:sp>
      <p:sp>
        <p:nvSpPr>
          <p:cNvPr id="1259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fr-FR" smtClean="0">
                <a:latin typeface="Arial" pitchFamily="34" charset="0"/>
              </a:rPr>
              <a:t>Obesity hypoventilation syndrome is defined by the combination of obesity and awake chronic hypercapnia in the absence of known cause of hypoventilation. Clinically these patients symptoms such as dyspnea, morning headhakes, exessive daytime sleepiness..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1" name="Notes Placeholder 2"/>
          <p:cNvSpPr>
            <a:spLocks noGrp="1"/>
          </p:cNvSpPr>
          <p:nvPr>
            <p:ph type="body" idx="1"/>
          </p:nvPr>
        </p:nvSpPr>
        <p:spPr bwMode="auto">
          <a:noFill/>
        </p:spPr>
        <p:txBody>
          <a:bodyPr wrap="square" numCol="1" anchor="t" anchorCtr="0" compatLnSpc="1">
            <a:prstTxWarp prst="textNoShape">
              <a:avLst/>
            </a:prstTxWarp>
          </a:bodyPr>
          <a:lstStyle/>
          <a:p>
            <a:r>
              <a:rPr lang="sr-Cyrl-CS" b="1" smtClean="0">
                <a:cs typeface="Arial" pitchFamily="34" charset="0"/>
              </a:rPr>
              <a:t>Принципи лечења зависе од</a:t>
            </a:r>
            <a:r>
              <a:rPr lang="sr-Latn-CS" b="1" smtClean="0">
                <a:cs typeface="Arial" pitchFamily="34" charset="0"/>
              </a:rPr>
              <a:t>:</a:t>
            </a:r>
          </a:p>
          <a:p>
            <a:pPr>
              <a:buFontTx/>
              <a:buChar char="•"/>
            </a:pPr>
            <a:r>
              <a:rPr lang="sr-Cyrl-CS" b="1" smtClean="0">
                <a:cs typeface="Arial" pitchFamily="34" charset="0"/>
              </a:rPr>
              <a:t>  </a:t>
            </a:r>
            <a:r>
              <a:rPr lang="sr-Cyrl-CS" smtClean="0">
                <a:cs typeface="Arial" pitchFamily="34" charset="0"/>
              </a:rPr>
              <a:t>Врсте основног обољења</a:t>
            </a:r>
            <a:endParaRPr lang="sr-Latn-CS" smtClean="0">
              <a:cs typeface="Arial" pitchFamily="34" charset="0"/>
            </a:endParaRPr>
          </a:p>
          <a:p>
            <a:pPr>
              <a:buFontTx/>
              <a:buChar char="•"/>
            </a:pPr>
            <a:r>
              <a:rPr lang="sr-Latn-CS" smtClean="0">
                <a:latin typeface="Tahoma" pitchFamily="34" charset="0"/>
              </a:rPr>
              <a:t> </a:t>
            </a:r>
            <a:r>
              <a:rPr lang="sr-Cyrl-CS" smtClean="0">
                <a:latin typeface="Tahoma" pitchFamily="34" charset="0"/>
              </a:rPr>
              <a:t> Тежине гасних поремећаја и срчане дисфункције</a:t>
            </a:r>
            <a:endParaRPr lang="sr-Latn-CS" smtClean="0">
              <a:latin typeface="Tahoma" pitchFamily="34" charset="0"/>
            </a:endParaRPr>
          </a:p>
          <a:p>
            <a:pPr>
              <a:buFontTx/>
              <a:buChar char="•"/>
            </a:pPr>
            <a:r>
              <a:rPr lang="sr-Latn-CS" smtClean="0">
                <a:latin typeface="Tahoma" pitchFamily="34" charset="0"/>
              </a:rPr>
              <a:t> </a:t>
            </a:r>
            <a:r>
              <a:rPr lang="sr-Cyrl-CS" smtClean="0">
                <a:latin typeface="Tahoma" pitchFamily="34" charset="0"/>
              </a:rPr>
              <a:t> Придружених  компликација</a:t>
            </a:r>
            <a:endParaRPr lang="sr-Latn-CS" smtClean="0">
              <a:latin typeface="Tahoma" pitchFamily="34" charset="0"/>
            </a:endParaRPr>
          </a:p>
          <a:p>
            <a:endParaRPr lang="sr-Latn-CS" smtClean="0"/>
          </a:p>
        </p:txBody>
      </p:sp>
      <p:sp>
        <p:nvSpPr>
          <p:cNvPr id="181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80912F-0F0F-448A-BE67-7B803BD96F34}" type="slidenum">
              <a:rPr lang="sr-Latn-CS" smtClean="0">
                <a:latin typeface="Arial" pitchFamily="34" charset="0"/>
              </a:rPr>
              <a:pPr/>
              <a:t>106</a:t>
            </a:fld>
            <a:endParaRPr lang="sr-Latn-CS" smtClean="0">
              <a:latin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sr-Cyrl-CS" smtClean="0">
                <a:latin typeface="Arial" pitchFamily="34" charset="0"/>
                <a:cs typeface="Arial" pitchFamily="34" charset="0"/>
              </a:rPr>
              <a:t>Није лек прве линије у лечењу декомпензованог </a:t>
            </a:r>
          </a:p>
          <a:p>
            <a:pPr eaLnBrk="1" hangingPunct="1">
              <a:buFont typeface="Wingdings 2" pitchFamily="18" charset="2"/>
              <a:buNone/>
            </a:pPr>
            <a:r>
              <a:rPr lang="sr-Cyrl-CS" smtClean="0">
                <a:latin typeface="Arial" pitchFamily="34" charset="0"/>
                <a:cs typeface="Arial" pitchFamily="34" charset="0"/>
              </a:rPr>
              <a:t>    хроничног плућног срца,</a:t>
            </a:r>
            <a:r>
              <a:rPr lang="sr-Latn-CS" smtClean="0">
                <a:latin typeface="Arial" pitchFamily="34" charset="0"/>
                <a:cs typeface="Arial" pitchFamily="34" charset="0"/>
              </a:rPr>
              <a:t> </a:t>
            </a:r>
            <a:r>
              <a:rPr lang="sr-Cyrl-CS" smtClean="0">
                <a:latin typeface="Arial" pitchFamily="34" charset="0"/>
                <a:cs typeface="Arial" pitchFamily="34" charset="0"/>
              </a:rPr>
              <a:t>јер повећава ударни волумен </a:t>
            </a:r>
          </a:p>
          <a:p>
            <a:pPr eaLnBrk="1" hangingPunct="1">
              <a:buFont typeface="Wingdings 2" pitchFamily="18" charset="2"/>
              <a:buNone/>
            </a:pPr>
            <a:r>
              <a:rPr lang="sr-Cyrl-CS" smtClean="0">
                <a:latin typeface="Arial" pitchFamily="34" charset="0"/>
                <a:cs typeface="Arial" pitchFamily="34" charset="0"/>
              </a:rPr>
              <a:t>    десне коморе, али и плућни артеријски притисак.</a:t>
            </a:r>
          </a:p>
          <a:p>
            <a:pPr eaLnBrk="1" hangingPunct="1"/>
            <a:r>
              <a:rPr lang="sr-Cyrl-CS" smtClean="0">
                <a:latin typeface="Arial" pitchFamily="34" charset="0"/>
                <a:cs typeface="Arial" pitchFamily="34" charset="0"/>
              </a:rPr>
              <a:t>У условима хипоксије може до коморских аритмија</a:t>
            </a:r>
            <a:r>
              <a:rPr lang="sr-Latn-CS" smtClean="0">
                <a:latin typeface="Arial" pitchFamily="34" charset="0"/>
                <a:cs typeface="Arial" pitchFamily="34" charset="0"/>
              </a:rPr>
              <a:t>. </a:t>
            </a:r>
            <a:endParaRPr lang="sr-Cyrl-CS" smtClean="0">
              <a:latin typeface="Arial" pitchFamily="34" charset="0"/>
              <a:cs typeface="Arial" pitchFamily="34" charset="0"/>
            </a:endParaRPr>
          </a:p>
          <a:p>
            <a:pPr eaLnBrk="1" hangingPunct="1">
              <a:buFont typeface="Wingdings 2" pitchFamily="18" charset="2"/>
              <a:buNone/>
            </a:pPr>
            <a:r>
              <a:rPr lang="sr-Cyrl-CS" smtClean="0">
                <a:latin typeface="Arial" pitchFamily="34" charset="0"/>
                <a:cs typeface="Arial" pitchFamily="34" charset="0"/>
              </a:rPr>
              <a:t>    Индикације за примену дигиталиса: </a:t>
            </a:r>
          </a:p>
          <a:p>
            <a:pPr eaLnBrk="1" hangingPunct="1"/>
            <a:r>
              <a:rPr lang="sr-Cyrl-CS" smtClean="0">
                <a:latin typeface="Arial" pitchFamily="34" charset="0"/>
                <a:cs typeface="Arial" pitchFamily="34" charset="0"/>
              </a:rPr>
              <a:t>Изражени знаци декомпензације десног срца</a:t>
            </a:r>
            <a:endParaRPr lang="sr-Latn-CS" smtClean="0">
              <a:latin typeface="Arial" pitchFamily="34" charset="0"/>
              <a:cs typeface="Arial" pitchFamily="34" charset="0"/>
            </a:endParaRPr>
          </a:p>
          <a:p>
            <a:pPr eaLnBrk="1" hangingPunct="1">
              <a:buFontTx/>
              <a:buChar char="•"/>
            </a:pPr>
            <a:r>
              <a:rPr lang="sr-Cyrl-CS" smtClean="0">
                <a:latin typeface="Arial" pitchFamily="34" charset="0"/>
                <a:cs typeface="Arial" pitchFamily="34" charset="0"/>
              </a:rPr>
              <a:t>Инсуфицијенција и левог срца</a:t>
            </a:r>
            <a:endParaRPr lang="sr-Latn-CS" smtClean="0">
              <a:latin typeface="Arial" pitchFamily="34" charset="0"/>
              <a:cs typeface="Arial" pitchFamily="34" charset="0"/>
            </a:endParaRPr>
          </a:p>
          <a:p>
            <a:pPr eaLnBrk="1" hangingPunct="1">
              <a:buFontTx/>
              <a:buChar char="•"/>
            </a:pPr>
            <a:r>
              <a:rPr lang="sr-Cyrl-CS" smtClean="0">
                <a:latin typeface="Arial" pitchFamily="34" charset="0"/>
                <a:cs typeface="Arial" pitchFamily="34" charset="0"/>
              </a:rPr>
              <a:t>Преткоморска тахиаритмија (</a:t>
            </a:r>
            <a:r>
              <a:rPr lang="sr-Latn-CS" smtClean="0">
                <a:latin typeface="Arial" pitchFamily="34" charset="0"/>
                <a:cs typeface="Arial" pitchFamily="34" charset="0"/>
              </a:rPr>
              <a:t>Tachyarrhythmia apsoluta)</a:t>
            </a:r>
            <a:endParaRPr lang="sr-Cyrl-CS" smtClean="0">
              <a:latin typeface="Arial" pitchFamily="34" charset="0"/>
              <a:cs typeface="Arial" pitchFamily="34" charset="0"/>
            </a:endParaRPr>
          </a:p>
          <a:p>
            <a:r>
              <a:rPr lang="sr-Cyrl-CS" smtClean="0"/>
              <a:t>Објаснити диуретску терапију.</a:t>
            </a:r>
          </a:p>
          <a:p>
            <a:pPr eaLnBrk="1" hangingPunct="1">
              <a:buFontTx/>
              <a:buChar char="•"/>
            </a:pPr>
            <a:r>
              <a:rPr lang="sr-Cyrl-CS" sz="1600" b="1" smtClean="0">
                <a:latin typeface="Arial" pitchFamily="34" charset="0"/>
                <a:cs typeface="Arial" pitchFamily="34" charset="0"/>
              </a:rPr>
              <a:t>Вазодилататори</a:t>
            </a:r>
          </a:p>
          <a:p>
            <a:pPr eaLnBrk="1" hangingPunct="1">
              <a:buFontTx/>
              <a:buChar char="•"/>
            </a:pPr>
            <a:r>
              <a:rPr lang="sr-Cyrl-CS" smtClean="0">
                <a:latin typeface="Arial" pitchFamily="34" charset="0"/>
                <a:cs typeface="Arial" pitchFamily="34" charset="0"/>
              </a:rPr>
              <a:t>Антагонисти калцијума </a:t>
            </a:r>
            <a:r>
              <a:rPr lang="sr-Latn-CS" smtClean="0">
                <a:latin typeface="Arial" pitchFamily="34" charset="0"/>
                <a:cs typeface="Arial" pitchFamily="34" charset="0"/>
              </a:rPr>
              <a:t>- </a:t>
            </a:r>
            <a:r>
              <a:rPr lang="sr-Cyrl-CS" smtClean="0">
                <a:latin typeface="Arial" pitchFamily="34" charset="0"/>
                <a:cs typeface="Arial" pitchFamily="34" charset="0"/>
              </a:rPr>
              <a:t>тест вазореактивности позитиван</a:t>
            </a:r>
            <a:endParaRPr lang="sr-Latn-CS" smtClean="0">
              <a:latin typeface="Arial" pitchFamily="34" charset="0"/>
              <a:cs typeface="Arial" pitchFamily="34" charset="0"/>
            </a:endParaRPr>
          </a:p>
          <a:p>
            <a:pPr eaLnBrk="1" hangingPunct="1">
              <a:buFontTx/>
              <a:buChar char="•"/>
            </a:pPr>
            <a:r>
              <a:rPr lang="sr-Cyrl-CS" smtClean="0">
                <a:latin typeface="Arial" pitchFamily="34" charset="0"/>
                <a:cs typeface="Arial" pitchFamily="34" charset="0"/>
              </a:rPr>
              <a:t>Инхибитори </a:t>
            </a:r>
            <a:r>
              <a:rPr lang="sr-Latn-CS" smtClean="0">
                <a:latin typeface="Arial" pitchFamily="34" charset="0"/>
                <a:cs typeface="Arial" pitchFamily="34" charset="0"/>
              </a:rPr>
              <a:t>ACE </a:t>
            </a:r>
            <a:r>
              <a:rPr lang="sr-Cyrl-CS" smtClean="0">
                <a:latin typeface="Arial" pitchFamily="34" charset="0"/>
                <a:cs typeface="Arial" pitchFamily="34" charset="0"/>
              </a:rPr>
              <a:t>?</a:t>
            </a:r>
            <a:endParaRPr lang="sr-Latn-CS" smtClean="0">
              <a:latin typeface="Arial" pitchFamily="34" charset="0"/>
              <a:cs typeface="Arial" pitchFamily="34" charset="0"/>
            </a:endParaRPr>
          </a:p>
          <a:p>
            <a:pPr eaLnBrk="1" hangingPunct="1">
              <a:buFontTx/>
              <a:buChar char="•"/>
            </a:pPr>
            <a:r>
              <a:rPr lang="sr-Cyrl-CS" smtClean="0">
                <a:latin typeface="Arial" pitchFamily="34" charset="0"/>
                <a:cs typeface="Arial" pitchFamily="34" charset="0"/>
              </a:rPr>
              <a:t>Простагландин </a:t>
            </a:r>
            <a:r>
              <a:rPr lang="sr-Latn-CS" smtClean="0">
                <a:latin typeface="Arial" pitchFamily="34" charset="0"/>
                <a:cs typeface="Arial" pitchFamily="34" charset="0"/>
              </a:rPr>
              <a:t>E1 </a:t>
            </a:r>
            <a:r>
              <a:rPr lang="sr-Cyrl-CS" smtClean="0">
                <a:latin typeface="Arial" pitchFamily="34" charset="0"/>
                <a:cs typeface="Arial" pitchFamily="34" charset="0"/>
              </a:rPr>
              <a:t>и</a:t>
            </a:r>
            <a:r>
              <a:rPr lang="sr-Latn-CS" smtClean="0">
                <a:latin typeface="Arial" pitchFamily="34" charset="0"/>
                <a:cs typeface="Arial" pitchFamily="34" charset="0"/>
              </a:rPr>
              <a:t> </a:t>
            </a:r>
            <a:r>
              <a:rPr lang="sr-Cyrl-CS" smtClean="0">
                <a:latin typeface="Arial" pitchFamily="34" charset="0"/>
                <a:cs typeface="Arial" pitchFamily="34" charset="0"/>
              </a:rPr>
              <a:t>Простагландин </a:t>
            </a:r>
            <a:r>
              <a:rPr lang="sr-Latn-CS" smtClean="0">
                <a:latin typeface="Arial" pitchFamily="34" charset="0"/>
                <a:cs typeface="Arial" pitchFamily="34" charset="0"/>
              </a:rPr>
              <a:t>I2</a:t>
            </a:r>
            <a:r>
              <a:rPr lang="sr-Cyrl-CS" smtClean="0">
                <a:latin typeface="Arial" pitchFamily="34" charset="0"/>
                <a:cs typeface="Arial" pitchFamily="34" charset="0"/>
              </a:rPr>
              <a:t>, Босентан, инхибитори фосфодиестеразе 5– позитивни резултати код болесника са примарном плућном хипертензијом</a:t>
            </a:r>
            <a:endParaRPr lang="sr-Latn-CS" sz="1100" smtClean="0">
              <a:solidFill>
                <a:srgbClr val="FF3300"/>
              </a:solidFill>
              <a:latin typeface="Arial" pitchFamily="34" charset="0"/>
              <a:cs typeface="Arial" pitchFamily="34" charset="0"/>
            </a:endParaRPr>
          </a:p>
          <a:p>
            <a:endParaRPr lang="sr-Latn-CS" smtClean="0"/>
          </a:p>
        </p:txBody>
      </p:sp>
      <p:sp>
        <p:nvSpPr>
          <p:cNvPr id="182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203D4F-25A8-4EE7-8D72-8C6CE3DA77F6}" type="slidenum">
              <a:rPr lang="sr-Latn-CS" smtClean="0">
                <a:latin typeface="Arial" pitchFamily="34" charset="0"/>
              </a:rPr>
              <a:pPr/>
              <a:t>107</a:t>
            </a:fld>
            <a:endParaRPr lang="sr-Latn-C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Rot="1" noChangeArrowheads="1" noTextEdit="1"/>
          </p:cNvSpPr>
          <p:nvPr>
            <p:ph type="sldImg"/>
          </p:nvPr>
        </p:nvSpPr>
        <p:spPr bwMode="auto">
          <a:noFill/>
          <a:ln>
            <a:solidFill>
              <a:srgbClr val="000000"/>
            </a:solidFill>
            <a:miter lim="800000"/>
            <a:headEnd/>
            <a:tailEnd/>
          </a:ln>
        </p:spPr>
      </p:sp>
      <p:sp>
        <p:nvSpPr>
          <p:cNvPr id="12697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ED49408-48F9-4DDD-BC10-C02DDDE2C3A9}" type="slidenum">
              <a:rPr lang="en-US" smtClean="0">
                <a:latin typeface="Arial" pitchFamily="34" charset="0"/>
              </a:rPr>
              <a:pPr/>
              <a:t>11</a:t>
            </a:fld>
            <a:endParaRPr lang="en-US" smtClean="0">
              <a:latin typeface="Arial" pitchFamily="34" charset="0"/>
            </a:endParaRPr>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1F0A9CF-5A2C-443F-9A77-55CC67226B34}" type="slidenum">
              <a:rPr lang="en-GB" smtClean="0">
                <a:latin typeface="Arial" pitchFamily="34" charset="0"/>
              </a:rPr>
              <a:pPr/>
              <a:t>16</a:t>
            </a:fld>
            <a:endParaRPr lang="en-GB" smtClean="0">
              <a:latin typeface="Arial" pitchFamily="34" charset="0"/>
            </a:endParaRPr>
          </a:p>
        </p:txBody>
      </p:sp>
      <p:sp>
        <p:nvSpPr>
          <p:cNvPr id="129027"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29028"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r>
              <a:rPr lang="fr-FR" b="1" u="sng" smtClean="0">
                <a:latin typeface="Arial" pitchFamily="34" charset="0"/>
              </a:rPr>
              <a:t>Hypoxia and hypercapnia related with the apnea can lead to arousal, stimulation of CR and thus increased SNA. The increased SNA can give a higher heart rate and rise in blood pressure</a:t>
            </a:r>
            <a:endParaRPr lang="en-US" b="1" u="sng"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586760E5-AA34-4E1D-AC85-60552F582372}" type="datetimeFigureOut">
              <a:rPr lang="en-US"/>
              <a:pPr>
                <a:defRPr/>
              </a:pPr>
              <a:t>1/26/2021</a:t>
            </a:fld>
            <a:endParaRPr lang="sr-Latn-CS"/>
          </a:p>
        </p:txBody>
      </p:sp>
      <p:sp>
        <p:nvSpPr>
          <p:cNvPr id="5" name="Footer Placeholder 18"/>
          <p:cNvSpPr>
            <a:spLocks noGrp="1"/>
          </p:cNvSpPr>
          <p:nvPr>
            <p:ph type="ftr" sz="quarter" idx="11"/>
          </p:nvPr>
        </p:nvSpPr>
        <p:spPr/>
        <p:txBody>
          <a:bodyPr/>
          <a:lstStyle>
            <a:lvl1pPr>
              <a:defRPr/>
            </a:lvl1pPr>
          </a:lstStyle>
          <a:p>
            <a:pPr>
              <a:defRPr/>
            </a:pPr>
            <a:endParaRPr lang="sr-Latn-CS"/>
          </a:p>
        </p:txBody>
      </p:sp>
      <p:sp>
        <p:nvSpPr>
          <p:cNvPr id="6" name="Slide Number Placeholder 26"/>
          <p:cNvSpPr>
            <a:spLocks noGrp="1"/>
          </p:cNvSpPr>
          <p:nvPr>
            <p:ph type="sldNum" sz="quarter" idx="12"/>
          </p:nvPr>
        </p:nvSpPr>
        <p:spPr/>
        <p:txBody>
          <a:bodyPr/>
          <a:lstStyle>
            <a:lvl1pPr>
              <a:defRPr/>
            </a:lvl1pPr>
          </a:lstStyle>
          <a:p>
            <a:pPr>
              <a:defRPr/>
            </a:pPr>
            <a:fld id="{1637C864-1712-4B69-9FB1-7529492A1879}" type="slidenum">
              <a:rPr lang="sr-Latn-CS"/>
              <a:pPr>
                <a:defRPr/>
              </a:pPr>
              <a:t>‹#›</a:t>
            </a:fld>
            <a:endParaRPr lang="sr-Latn-C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E412E5D-8BFE-43F7-A9C4-4AAB104D7781}" type="datetimeFigureOut">
              <a:rPr lang="en-US"/>
              <a:pPr>
                <a:defRPr/>
              </a:pPr>
              <a:t>1/26/2021</a:t>
            </a:fld>
            <a:endParaRPr lang="sr-Latn-CS"/>
          </a:p>
        </p:txBody>
      </p:sp>
      <p:sp>
        <p:nvSpPr>
          <p:cNvPr id="5" name="Footer Placeholder 21"/>
          <p:cNvSpPr>
            <a:spLocks noGrp="1"/>
          </p:cNvSpPr>
          <p:nvPr>
            <p:ph type="ftr" sz="quarter" idx="11"/>
          </p:nvPr>
        </p:nvSpPr>
        <p:spPr/>
        <p:txBody>
          <a:bodyPr/>
          <a:lstStyle>
            <a:lvl1pPr>
              <a:defRPr/>
            </a:lvl1pPr>
          </a:lstStyle>
          <a:p>
            <a:pPr>
              <a:defRPr/>
            </a:pPr>
            <a:endParaRPr lang="sr-Latn-CS"/>
          </a:p>
        </p:txBody>
      </p:sp>
      <p:sp>
        <p:nvSpPr>
          <p:cNvPr id="6" name="Slide Number Placeholder 17"/>
          <p:cNvSpPr>
            <a:spLocks noGrp="1"/>
          </p:cNvSpPr>
          <p:nvPr>
            <p:ph type="sldNum" sz="quarter" idx="12"/>
          </p:nvPr>
        </p:nvSpPr>
        <p:spPr/>
        <p:txBody>
          <a:bodyPr/>
          <a:lstStyle>
            <a:lvl1pPr>
              <a:defRPr/>
            </a:lvl1pPr>
          </a:lstStyle>
          <a:p>
            <a:pPr>
              <a:defRPr/>
            </a:pPr>
            <a:fld id="{7AD1E9A6-68F5-47B3-92C4-59170D95E7C3}" type="slidenum">
              <a:rPr lang="sr-Latn-CS"/>
              <a:pPr>
                <a:defRPr/>
              </a:pPr>
              <a:t>‹#›</a:t>
            </a:fld>
            <a:endParaRPr lang="sr-Latn-C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B089A41-B14B-4DE6-98E5-4AC28036BBE4}" type="datetimeFigureOut">
              <a:rPr lang="en-US"/>
              <a:pPr>
                <a:defRPr/>
              </a:pPr>
              <a:t>1/26/2021</a:t>
            </a:fld>
            <a:endParaRPr lang="sr-Latn-CS"/>
          </a:p>
        </p:txBody>
      </p:sp>
      <p:sp>
        <p:nvSpPr>
          <p:cNvPr id="5" name="Footer Placeholder 21"/>
          <p:cNvSpPr>
            <a:spLocks noGrp="1"/>
          </p:cNvSpPr>
          <p:nvPr>
            <p:ph type="ftr" sz="quarter" idx="11"/>
          </p:nvPr>
        </p:nvSpPr>
        <p:spPr/>
        <p:txBody>
          <a:bodyPr/>
          <a:lstStyle>
            <a:lvl1pPr>
              <a:defRPr/>
            </a:lvl1pPr>
          </a:lstStyle>
          <a:p>
            <a:pPr>
              <a:defRPr/>
            </a:pPr>
            <a:endParaRPr lang="sr-Latn-CS"/>
          </a:p>
        </p:txBody>
      </p:sp>
      <p:sp>
        <p:nvSpPr>
          <p:cNvPr id="6" name="Slide Number Placeholder 17"/>
          <p:cNvSpPr>
            <a:spLocks noGrp="1"/>
          </p:cNvSpPr>
          <p:nvPr>
            <p:ph type="sldNum" sz="quarter" idx="12"/>
          </p:nvPr>
        </p:nvSpPr>
        <p:spPr/>
        <p:txBody>
          <a:bodyPr/>
          <a:lstStyle>
            <a:lvl1pPr>
              <a:defRPr/>
            </a:lvl1pPr>
          </a:lstStyle>
          <a:p>
            <a:pPr>
              <a:defRPr/>
            </a:pPr>
            <a:fld id="{546A871E-7E5F-4CF0-A734-55FCA18BF3E2}" type="slidenum">
              <a:rPr lang="sr-Latn-CS"/>
              <a:pPr>
                <a:defRPr/>
              </a:pPr>
              <a:t>‹#›</a:t>
            </a:fld>
            <a:endParaRPr lang="sr-Latn-CS"/>
          </a:p>
        </p:txBody>
      </p:sp>
    </p:spTree>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sr-Latn-CS"/>
          </a:p>
        </p:txBody>
      </p:sp>
      <p:sp>
        <p:nvSpPr>
          <p:cNvPr id="3" name="Table Placeholder 2"/>
          <p:cNvSpPr>
            <a:spLocks noGrp="1"/>
          </p:cNvSpPr>
          <p:nvPr>
            <p:ph type="tbl" idx="1"/>
          </p:nvPr>
        </p:nvSpPr>
        <p:spPr>
          <a:xfrm>
            <a:off x="457200" y="1600200"/>
            <a:ext cx="8229600" cy="4530725"/>
          </a:xfrm>
        </p:spPr>
        <p:txBody>
          <a:bodyPr/>
          <a:lstStyle/>
          <a:p>
            <a:pPr lvl="0"/>
            <a:endParaRPr lang="sr-Latn-CS" noProof="0"/>
          </a:p>
        </p:txBody>
      </p:sp>
      <p:sp>
        <p:nvSpPr>
          <p:cNvPr id="4" name="Date Placeholder 3"/>
          <p:cNvSpPr>
            <a:spLocks noGrp="1"/>
          </p:cNvSpPr>
          <p:nvPr>
            <p:ph type="dt" sz="half" idx="10"/>
          </p:nvPr>
        </p:nvSpPr>
        <p:spPr>
          <a:xfrm>
            <a:off x="457200" y="6243638"/>
            <a:ext cx="2133600" cy="45720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3638"/>
            <a:ext cx="2133600" cy="457200"/>
          </a:xfrm>
        </p:spPr>
        <p:txBody>
          <a:bodyPr/>
          <a:lstStyle>
            <a:lvl1pPr>
              <a:defRPr/>
            </a:lvl1pPr>
          </a:lstStyle>
          <a:p>
            <a:pPr>
              <a:defRPr/>
            </a:pPr>
            <a:fld id="{F5A6A273-DA7F-44EA-97A7-89251119AA79}" type="slidenum">
              <a:rPr lang="en-US"/>
              <a:pPr>
                <a:defRPr/>
              </a:pPr>
              <a:t>‹#›</a:t>
            </a:fld>
            <a:endParaRPr lang="en-US"/>
          </a:p>
        </p:txBody>
      </p:sp>
    </p:spTree>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p:txBody>
          <a:bodyPr/>
          <a:lstStyle>
            <a:lvl1pPr>
              <a:defRPr/>
            </a:lvl1pPr>
          </a:lstStyle>
          <a:p>
            <a:pPr>
              <a:defRPr/>
            </a:pPr>
            <a:endParaRPr lang="en-US"/>
          </a:p>
        </p:txBody>
      </p:sp>
      <p:sp>
        <p:nvSpPr>
          <p:cNvPr id="6" name="Rectangle 20"/>
          <p:cNvSpPr>
            <a:spLocks noGrp="1" noChangeArrowheads="1"/>
          </p:cNvSpPr>
          <p:nvPr>
            <p:ph type="ftr" sz="quarter" idx="11"/>
          </p:nvPr>
        </p:nvSpPr>
        <p:spPr/>
        <p:txBody>
          <a:bodyPr/>
          <a:lstStyle>
            <a:lvl1pPr>
              <a:defRPr/>
            </a:lvl1pPr>
          </a:lstStyle>
          <a:p>
            <a:pPr>
              <a:defRPr/>
            </a:pPr>
            <a:endParaRPr lang="en-US"/>
          </a:p>
        </p:txBody>
      </p:sp>
      <p:sp>
        <p:nvSpPr>
          <p:cNvPr id="7" name="Rectangle 21"/>
          <p:cNvSpPr>
            <a:spLocks noGrp="1" noChangeArrowheads="1"/>
          </p:cNvSpPr>
          <p:nvPr>
            <p:ph type="sldNum" sz="quarter" idx="12"/>
          </p:nvPr>
        </p:nvSpPr>
        <p:spPr/>
        <p:txBody>
          <a:bodyPr/>
          <a:lstStyle>
            <a:lvl1pPr>
              <a:defRPr/>
            </a:lvl1pPr>
          </a:lstStyle>
          <a:p>
            <a:pPr>
              <a:defRPr/>
            </a:pPr>
            <a:fld id="{E4E0360F-6AD5-4099-B93C-2118A0CA7B7E}" type="slidenum">
              <a:rPr lang="en-US"/>
              <a:pPr>
                <a:defRPr/>
              </a:pPr>
              <a:t>‹#›</a:t>
            </a:fld>
            <a:endParaRPr lang="en-US"/>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p:txBody>
          <a:bodyPr/>
          <a:lstStyle>
            <a:lvl1pPr>
              <a:defRPr/>
            </a:lvl1pPr>
          </a:lstStyle>
          <a:p>
            <a:pPr>
              <a:defRPr/>
            </a:pPr>
            <a:endParaRPr lang="fr-FR"/>
          </a:p>
        </p:txBody>
      </p:sp>
      <p:sp>
        <p:nvSpPr>
          <p:cNvPr id="4" name="Rectangle 5"/>
          <p:cNvSpPr>
            <a:spLocks noGrp="1" noChangeArrowheads="1"/>
          </p:cNvSpPr>
          <p:nvPr>
            <p:ph type="ftr" sz="quarter" idx="11"/>
          </p:nvPr>
        </p:nvSpPr>
        <p:spPr/>
        <p:txBody>
          <a:bodyPr/>
          <a:lstStyle>
            <a:lvl1pPr>
              <a:defRPr/>
            </a:lvl1pPr>
          </a:lstStyle>
          <a:p>
            <a:pPr>
              <a:defRPr/>
            </a:pPr>
            <a:endParaRPr lang="fr-FR"/>
          </a:p>
        </p:txBody>
      </p:sp>
      <p:sp>
        <p:nvSpPr>
          <p:cNvPr id="5" name="Rectangle 6"/>
          <p:cNvSpPr>
            <a:spLocks noGrp="1" noChangeArrowheads="1"/>
          </p:cNvSpPr>
          <p:nvPr>
            <p:ph type="sldNum" sz="quarter" idx="12"/>
          </p:nvPr>
        </p:nvSpPr>
        <p:spPr/>
        <p:txBody>
          <a:bodyPr/>
          <a:lstStyle>
            <a:lvl1pPr>
              <a:defRPr/>
            </a:lvl1pPr>
          </a:lstStyle>
          <a:p>
            <a:pPr>
              <a:defRPr/>
            </a:pPr>
            <a:fld id="{EB5BFD05-948D-4497-8D08-6B07E3812913}" type="slidenum">
              <a:rPr lang="fr-FR"/>
              <a:pPr>
                <a:defRPr/>
              </a:pPr>
              <a:t>‹#›</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905000" y="228600"/>
            <a:ext cx="7086600" cy="14478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61988" y="1905000"/>
            <a:ext cx="3810000" cy="4114800"/>
          </a:xfrm>
        </p:spPr>
        <p:txBody>
          <a:bodyPr/>
          <a:lstStyle/>
          <a:p>
            <a:pPr lvl="0"/>
            <a:endParaRPr lang="en-US" noProof="0" smtClean="0"/>
          </a:p>
        </p:txBody>
      </p:sp>
      <p:sp>
        <p:nvSpPr>
          <p:cNvPr id="4" name="Text Placeholder 3"/>
          <p:cNvSpPr>
            <a:spLocks noGrp="1"/>
          </p:cNvSpPr>
          <p:nvPr>
            <p:ph type="body" sz="half" idx="2"/>
          </p:nvPr>
        </p:nvSpPr>
        <p:spPr>
          <a:xfrm>
            <a:off x="4624388" y="19050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dt" sz="half" idx="10"/>
          </p:nvPr>
        </p:nvSpPr>
        <p:spPr/>
        <p:txBody>
          <a:bodyPr/>
          <a:lstStyle>
            <a:lvl1pPr>
              <a:defRPr/>
            </a:lvl1pPr>
          </a:lstStyle>
          <a:p>
            <a:pPr>
              <a:defRPr/>
            </a:pPr>
            <a:endParaRPr lang="sr-Latn-CS"/>
          </a:p>
        </p:txBody>
      </p:sp>
      <p:sp>
        <p:nvSpPr>
          <p:cNvPr id="6" name="Rectangle 15"/>
          <p:cNvSpPr>
            <a:spLocks noGrp="1" noChangeArrowheads="1"/>
          </p:cNvSpPr>
          <p:nvPr>
            <p:ph type="ftr" sz="quarter" idx="11"/>
          </p:nvPr>
        </p:nvSpPr>
        <p:spPr/>
        <p:txBody>
          <a:bodyPr/>
          <a:lstStyle>
            <a:lvl1pPr>
              <a:defRPr/>
            </a:lvl1pPr>
          </a:lstStyle>
          <a:p>
            <a:pPr>
              <a:defRPr/>
            </a:pPr>
            <a:endParaRPr lang="sr-Latn-CS"/>
          </a:p>
        </p:txBody>
      </p:sp>
      <p:sp>
        <p:nvSpPr>
          <p:cNvPr id="7" name="Rectangle 16"/>
          <p:cNvSpPr>
            <a:spLocks noGrp="1" noChangeArrowheads="1"/>
          </p:cNvSpPr>
          <p:nvPr>
            <p:ph type="sldNum" sz="quarter" idx="12"/>
          </p:nvPr>
        </p:nvSpPr>
        <p:spPr/>
        <p:txBody>
          <a:bodyPr/>
          <a:lstStyle>
            <a:lvl1pPr>
              <a:defRPr/>
            </a:lvl1pPr>
          </a:lstStyle>
          <a:p>
            <a:pPr>
              <a:defRPr/>
            </a:pPr>
            <a:fld id="{E67F6969-4EF6-4EFD-9AB8-DE6C59B12D2D}" type="slidenum">
              <a:rPr lang="sr-Latn-CS"/>
              <a:pPr>
                <a:defRPr/>
              </a:pPr>
              <a:t>‹#›</a:t>
            </a:fld>
            <a:endParaRPr lang="sr-Latn-C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1C78348-DE4B-474D-8CDF-B0EE395402E9}" type="datetimeFigureOut">
              <a:rPr lang="en-US"/>
              <a:pPr>
                <a:defRPr/>
              </a:pPr>
              <a:t>1/26/2021</a:t>
            </a:fld>
            <a:endParaRPr lang="sr-Latn-CS"/>
          </a:p>
        </p:txBody>
      </p:sp>
      <p:sp>
        <p:nvSpPr>
          <p:cNvPr id="5" name="Footer Placeholder 21"/>
          <p:cNvSpPr>
            <a:spLocks noGrp="1"/>
          </p:cNvSpPr>
          <p:nvPr>
            <p:ph type="ftr" sz="quarter" idx="11"/>
          </p:nvPr>
        </p:nvSpPr>
        <p:spPr/>
        <p:txBody>
          <a:bodyPr/>
          <a:lstStyle>
            <a:lvl1pPr>
              <a:defRPr/>
            </a:lvl1pPr>
          </a:lstStyle>
          <a:p>
            <a:pPr>
              <a:defRPr/>
            </a:pPr>
            <a:endParaRPr lang="sr-Latn-CS"/>
          </a:p>
        </p:txBody>
      </p:sp>
      <p:sp>
        <p:nvSpPr>
          <p:cNvPr id="6" name="Slide Number Placeholder 17"/>
          <p:cNvSpPr>
            <a:spLocks noGrp="1"/>
          </p:cNvSpPr>
          <p:nvPr>
            <p:ph type="sldNum" sz="quarter" idx="12"/>
          </p:nvPr>
        </p:nvSpPr>
        <p:spPr/>
        <p:txBody>
          <a:bodyPr/>
          <a:lstStyle>
            <a:lvl1pPr>
              <a:defRPr/>
            </a:lvl1pPr>
          </a:lstStyle>
          <a:p>
            <a:pPr>
              <a:defRPr/>
            </a:pPr>
            <a:fld id="{A6674271-D846-4077-9763-630963ECD156}" type="slidenum">
              <a:rPr lang="sr-Latn-CS"/>
              <a:pPr>
                <a:defRPr/>
              </a:pPr>
              <a:t>‹#›</a:t>
            </a:fld>
            <a:endParaRPr lang="sr-Latn-C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8DCB733-5E86-493E-9C35-81288A15F31A}" type="datetimeFigureOut">
              <a:rPr lang="en-US"/>
              <a:pPr>
                <a:defRPr/>
              </a:pPr>
              <a:t>1/26/2021</a:t>
            </a:fld>
            <a:endParaRPr lang="sr-Latn-CS"/>
          </a:p>
        </p:txBody>
      </p:sp>
      <p:sp>
        <p:nvSpPr>
          <p:cNvPr id="5" name="Footer Placeholder 4"/>
          <p:cNvSpPr>
            <a:spLocks noGrp="1"/>
          </p:cNvSpPr>
          <p:nvPr>
            <p:ph type="ftr" sz="quarter" idx="11"/>
          </p:nvPr>
        </p:nvSpPr>
        <p:spPr/>
        <p:txBody>
          <a:bodyPr/>
          <a:lstStyle>
            <a:lvl1pPr>
              <a:defRPr/>
            </a:lvl1pPr>
          </a:lstStyle>
          <a:p>
            <a:pPr>
              <a:defRPr/>
            </a:pPr>
            <a:endParaRPr lang="sr-Latn-CS"/>
          </a:p>
        </p:txBody>
      </p:sp>
      <p:sp>
        <p:nvSpPr>
          <p:cNvPr id="6" name="Slide Number Placeholder 5"/>
          <p:cNvSpPr>
            <a:spLocks noGrp="1"/>
          </p:cNvSpPr>
          <p:nvPr>
            <p:ph type="sldNum" sz="quarter" idx="12"/>
          </p:nvPr>
        </p:nvSpPr>
        <p:spPr/>
        <p:txBody>
          <a:bodyPr/>
          <a:lstStyle>
            <a:lvl1pPr>
              <a:defRPr/>
            </a:lvl1pPr>
          </a:lstStyle>
          <a:p>
            <a:pPr>
              <a:defRPr/>
            </a:pPr>
            <a:fld id="{953DF69A-DFB5-49BD-8504-2A6E59C38DD8}" type="slidenum">
              <a:rPr lang="sr-Latn-CS"/>
              <a:pPr>
                <a:defRPr/>
              </a:pPr>
              <a:t>‹#›</a:t>
            </a:fld>
            <a:endParaRPr lang="sr-Latn-CS"/>
          </a:p>
        </p:txBody>
      </p:sp>
    </p:spTree>
  </p:cSld>
  <p:clrMapOvr>
    <a:overrideClrMapping bg1="dk1" tx1="lt1" bg2="dk2" tx2="lt2" accent1="accent1" accent2="accent2" accent3="accent3" accent4="accent4" accent5="accent5" accent6="accent6" hlink="hlink" folHlink="folHlink"/>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03487F5C-C9F1-449D-8370-1C51C25D85C9}" type="datetimeFigureOut">
              <a:rPr lang="en-US"/>
              <a:pPr>
                <a:defRPr/>
              </a:pPr>
              <a:t>1/26/2021</a:t>
            </a:fld>
            <a:endParaRPr lang="sr-Latn-CS"/>
          </a:p>
        </p:txBody>
      </p:sp>
      <p:sp>
        <p:nvSpPr>
          <p:cNvPr id="6" name="Footer Placeholder 21"/>
          <p:cNvSpPr>
            <a:spLocks noGrp="1"/>
          </p:cNvSpPr>
          <p:nvPr>
            <p:ph type="ftr" sz="quarter" idx="11"/>
          </p:nvPr>
        </p:nvSpPr>
        <p:spPr/>
        <p:txBody>
          <a:bodyPr/>
          <a:lstStyle>
            <a:lvl1pPr>
              <a:defRPr/>
            </a:lvl1pPr>
          </a:lstStyle>
          <a:p>
            <a:pPr>
              <a:defRPr/>
            </a:pPr>
            <a:endParaRPr lang="sr-Latn-CS"/>
          </a:p>
        </p:txBody>
      </p:sp>
      <p:sp>
        <p:nvSpPr>
          <p:cNvPr id="7" name="Slide Number Placeholder 17"/>
          <p:cNvSpPr>
            <a:spLocks noGrp="1"/>
          </p:cNvSpPr>
          <p:nvPr>
            <p:ph type="sldNum" sz="quarter" idx="12"/>
          </p:nvPr>
        </p:nvSpPr>
        <p:spPr/>
        <p:txBody>
          <a:bodyPr/>
          <a:lstStyle>
            <a:lvl1pPr>
              <a:defRPr/>
            </a:lvl1pPr>
          </a:lstStyle>
          <a:p>
            <a:pPr>
              <a:defRPr/>
            </a:pPr>
            <a:fld id="{7566D038-BD64-4C9C-85EC-AB528FA10775}" type="slidenum">
              <a:rPr lang="sr-Latn-CS"/>
              <a:pPr>
                <a:defRPr/>
              </a:pPr>
              <a:t>‹#›</a:t>
            </a:fld>
            <a:endParaRPr lang="sr-Latn-C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CDC4232D-B89A-43BE-8C95-73A64C6EE728}" type="datetimeFigureOut">
              <a:rPr lang="en-US"/>
              <a:pPr>
                <a:defRPr/>
              </a:pPr>
              <a:t>1/26/2021</a:t>
            </a:fld>
            <a:endParaRPr lang="sr-Latn-CS"/>
          </a:p>
        </p:txBody>
      </p:sp>
      <p:sp>
        <p:nvSpPr>
          <p:cNvPr id="8" name="Footer Placeholder 21"/>
          <p:cNvSpPr>
            <a:spLocks noGrp="1"/>
          </p:cNvSpPr>
          <p:nvPr>
            <p:ph type="ftr" sz="quarter" idx="11"/>
          </p:nvPr>
        </p:nvSpPr>
        <p:spPr/>
        <p:txBody>
          <a:bodyPr/>
          <a:lstStyle>
            <a:lvl1pPr>
              <a:defRPr/>
            </a:lvl1pPr>
          </a:lstStyle>
          <a:p>
            <a:pPr>
              <a:defRPr/>
            </a:pPr>
            <a:endParaRPr lang="sr-Latn-CS"/>
          </a:p>
        </p:txBody>
      </p:sp>
      <p:sp>
        <p:nvSpPr>
          <p:cNvPr id="9" name="Slide Number Placeholder 17"/>
          <p:cNvSpPr>
            <a:spLocks noGrp="1"/>
          </p:cNvSpPr>
          <p:nvPr>
            <p:ph type="sldNum" sz="quarter" idx="12"/>
          </p:nvPr>
        </p:nvSpPr>
        <p:spPr/>
        <p:txBody>
          <a:bodyPr/>
          <a:lstStyle>
            <a:lvl1pPr>
              <a:defRPr/>
            </a:lvl1pPr>
          </a:lstStyle>
          <a:p>
            <a:pPr>
              <a:defRPr/>
            </a:pPr>
            <a:fld id="{15B14232-0519-4E20-8148-C993A4FF9D10}" type="slidenum">
              <a:rPr lang="sr-Latn-CS"/>
              <a:pPr>
                <a:defRPr/>
              </a:pPr>
              <a:t>‹#›</a:t>
            </a:fld>
            <a:endParaRPr lang="sr-Latn-C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FE6705BD-5F55-42E4-9737-0ED475259AF3}" type="datetimeFigureOut">
              <a:rPr lang="en-US"/>
              <a:pPr>
                <a:defRPr/>
              </a:pPr>
              <a:t>1/26/2021</a:t>
            </a:fld>
            <a:endParaRPr lang="sr-Latn-CS"/>
          </a:p>
        </p:txBody>
      </p:sp>
      <p:sp>
        <p:nvSpPr>
          <p:cNvPr id="4" name="Footer Placeholder 21"/>
          <p:cNvSpPr>
            <a:spLocks noGrp="1"/>
          </p:cNvSpPr>
          <p:nvPr>
            <p:ph type="ftr" sz="quarter" idx="11"/>
          </p:nvPr>
        </p:nvSpPr>
        <p:spPr/>
        <p:txBody>
          <a:bodyPr/>
          <a:lstStyle>
            <a:lvl1pPr>
              <a:defRPr/>
            </a:lvl1pPr>
          </a:lstStyle>
          <a:p>
            <a:pPr>
              <a:defRPr/>
            </a:pPr>
            <a:endParaRPr lang="sr-Latn-CS"/>
          </a:p>
        </p:txBody>
      </p:sp>
      <p:sp>
        <p:nvSpPr>
          <p:cNvPr id="5" name="Slide Number Placeholder 17"/>
          <p:cNvSpPr>
            <a:spLocks noGrp="1"/>
          </p:cNvSpPr>
          <p:nvPr>
            <p:ph type="sldNum" sz="quarter" idx="12"/>
          </p:nvPr>
        </p:nvSpPr>
        <p:spPr/>
        <p:txBody>
          <a:bodyPr/>
          <a:lstStyle>
            <a:lvl1pPr>
              <a:defRPr/>
            </a:lvl1pPr>
          </a:lstStyle>
          <a:p>
            <a:pPr>
              <a:defRPr/>
            </a:pPr>
            <a:fld id="{BA6DFA44-DA10-470A-B000-7D9C623A43B3}" type="slidenum">
              <a:rPr lang="sr-Latn-CS"/>
              <a:pPr>
                <a:defRPr/>
              </a:pPr>
              <a:t>‹#›</a:t>
            </a:fld>
            <a:endParaRPr lang="sr-Latn-C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B93D653-0153-4F5F-9451-28130F172E4F}" type="datetimeFigureOut">
              <a:rPr lang="en-US"/>
              <a:pPr>
                <a:defRPr/>
              </a:pPr>
              <a:t>1/26/2021</a:t>
            </a:fld>
            <a:endParaRPr lang="sr-Latn-CS"/>
          </a:p>
        </p:txBody>
      </p:sp>
      <p:sp>
        <p:nvSpPr>
          <p:cNvPr id="3" name="Footer Placeholder 21"/>
          <p:cNvSpPr>
            <a:spLocks noGrp="1"/>
          </p:cNvSpPr>
          <p:nvPr>
            <p:ph type="ftr" sz="quarter" idx="11"/>
          </p:nvPr>
        </p:nvSpPr>
        <p:spPr/>
        <p:txBody>
          <a:bodyPr/>
          <a:lstStyle>
            <a:lvl1pPr>
              <a:defRPr/>
            </a:lvl1pPr>
          </a:lstStyle>
          <a:p>
            <a:pPr>
              <a:defRPr/>
            </a:pPr>
            <a:endParaRPr lang="sr-Latn-CS"/>
          </a:p>
        </p:txBody>
      </p:sp>
      <p:sp>
        <p:nvSpPr>
          <p:cNvPr id="4" name="Slide Number Placeholder 17"/>
          <p:cNvSpPr>
            <a:spLocks noGrp="1"/>
          </p:cNvSpPr>
          <p:nvPr>
            <p:ph type="sldNum" sz="quarter" idx="12"/>
          </p:nvPr>
        </p:nvSpPr>
        <p:spPr/>
        <p:txBody>
          <a:bodyPr/>
          <a:lstStyle>
            <a:lvl1pPr>
              <a:defRPr/>
            </a:lvl1pPr>
          </a:lstStyle>
          <a:p>
            <a:pPr>
              <a:defRPr/>
            </a:pPr>
            <a:fld id="{FE0FA659-B358-486F-8EB2-7841F7C3B2B5}" type="slidenum">
              <a:rPr lang="sr-Latn-CS"/>
              <a:pPr>
                <a:defRPr/>
              </a:pPr>
              <a:t>‹#›</a:t>
            </a:fld>
            <a:endParaRPr lang="sr-Latn-C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C867706-1881-406B-97DC-C87DDB91427B}" type="datetimeFigureOut">
              <a:rPr lang="en-US"/>
              <a:pPr>
                <a:defRPr/>
              </a:pPr>
              <a:t>1/26/2021</a:t>
            </a:fld>
            <a:endParaRPr lang="sr-Latn-CS"/>
          </a:p>
        </p:txBody>
      </p:sp>
      <p:sp>
        <p:nvSpPr>
          <p:cNvPr id="6" name="Footer Placeholder 21"/>
          <p:cNvSpPr>
            <a:spLocks noGrp="1"/>
          </p:cNvSpPr>
          <p:nvPr>
            <p:ph type="ftr" sz="quarter" idx="11"/>
          </p:nvPr>
        </p:nvSpPr>
        <p:spPr/>
        <p:txBody>
          <a:bodyPr/>
          <a:lstStyle>
            <a:lvl1pPr>
              <a:defRPr/>
            </a:lvl1pPr>
          </a:lstStyle>
          <a:p>
            <a:pPr>
              <a:defRPr/>
            </a:pPr>
            <a:endParaRPr lang="sr-Latn-CS"/>
          </a:p>
        </p:txBody>
      </p:sp>
      <p:sp>
        <p:nvSpPr>
          <p:cNvPr id="7" name="Slide Number Placeholder 17"/>
          <p:cNvSpPr>
            <a:spLocks noGrp="1"/>
          </p:cNvSpPr>
          <p:nvPr>
            <p:ph type="sldNum" sz="quarter" idx="12"/>
          </p:nvPr>
        </p:nvSpPr>
        <p:spPr/>
        <p:txBody>
          <a:bodyPr/>
          <a:lstStyle>
            <a:lvl1pPr>
              <a:defRPr/>
            </a:lvl1pPr>
          </a:lstStyle>
          <a:p>
            <a:pPr>
              <a:defRPr/>
            </a:pPr>
            <a:fld id="{B389A6DD-4E57-424F-A196-88D9E19B5A80}" type="slidenum">
              <a:rPr lang="sr-Latn-CS"/>
              <a:pPr>
                <a:defRPr/>
              </a:pPr>
              <a:t>‹#›</a:t>
            </a:fld>
            <a:endParaRPr lang="sr-Latn-CS"/>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01CC0BE9-9D8D-41AA-B6C3-66EED648F487}" type="datetimeFigureOut">
              <a:rPr lang="en-US"/>
              <a:pPr>
                <a:defRPr/>
              </a:pPr>
              <a:t>1/26/2021</a:t>
            </a:fld>
            <a:endParaRPr lang="sr-Latn-CS"/>
          </a:p>
        </p:txBody>
      </p:sp>
      <p:sp>
        <p:nvSpPr>
          <p:cNvPr id="10" name="Footer Placeholder 5"/>
          <p:cNvSpPr>
            <a:spLocks noGrp="1"/>
          </p:cNvSpPr>
          <p:nvPr>
            <p:ph type="ftr" sz="quarter" idx="11"/>
          </p:nvPr>
        </p:nvSpPr>
        <p:spPr/>
        <p:txBody>
          <a:bodyPr/>
          <a:lstStyle>
            <a:lvl1pPr>
              <a:defRPr/>
            </a:lvl1pPr>
          </a:lstStyle>
          <a:p>
            <a:pPr>
              <a:defRPr/>
            </a:pPr>
            <a:endParaRPr lang="sr-Latn-C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398B1F9-268C-4ED5-9CD7-CF509A9E73D1}" type="slidenum">
              <a:rPr lang="sr-Latn-CS"/>
              <a:pPr>
                <a:defRPr/>
              </a:pPr>
              <a:t>‹#›</a:t>
            </a:fld>
            <a:endParaRPr lang="sr-Latn-CS"/>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92A1B02A-AB6C-4720-B96B-BA4722FE8B7B}" type="datetimeFigureOut">
              <a:rPr lang="en-US"/>
              <a:pPr>
                <a:defRPr/>
              </a:pPr>
              <a:t>1/26/2021</a:t>
            </a:fld>
            <a:endParaRPr lang="sr-Latn-C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sr-Latn-C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EB244FC6-7366-4343-8390-93E06196C94D}" type="slidenum">
              <a:rPr lang="sr-Latn-CS"/>
              <a:pPr>
                <a:defRPr/>
              </a:pPr>
              <a:t>‹#›</a:t>
            </a:fld>
            <a:endParaRPr lang="sr-Latn-C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919" r:id="rId1"/>
    <p:sldLayoutId id="2147483911" r:id="rId2"/>
    <p:sldLayoutId id="2147483920" r:id="rId3"/>
    <p:sldLayoutId id="2147483912" r:id="rId4"/>
    <p:sldLayoutId id="2147483913" r:id="rId5"/>
    <p:sldLayoutId id="2147483914" r:id="rId6"/>
    <p:sldLayoutId id="2147483915" r:id="rId7"/>
    <p:sldLayoutId id="2147483916" r:id="rId8"/>
    <p:sldLayoutId id="2147483921" r:id="rId9"/>
    <p:sldLayoutId id="2147483917" r:id="rId10"/>
    <p:sldLayoutId id="2147483918" r:id="rId11"/>
    <p:sldLayoutId id="2147483922" r:id="rId12"/>
    <p:sldLayoutId id="2147483923" r:id="rId13"/>
    <p:sldLayoutId id="2147483924" r:id="rId14"/>
    <p:sldLayoutId id="2147483925" r:id="rId15"/>
  </p:sldLayoutIdLst>
  <p:transition spd="med">
    <p:wipe dir="r"/>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4.w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4.pn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audio" Target="file:///\\Aic-server1\aic%20guest\Charles%202\basic%20teaching\CVC\rf19.mp3" TargetMode="Externa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ideo" Target="Radivojevic.4S.2.avi" TargetMode="External"/><Relationship Id="rId4" Type="http://schemas.openxmlformats.org/officeDocument/2006/relationships/image" Target="../media/image24.png"/></Relationships>
</file>

<file path=ppt/slides/_rels/slide5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wmf"/><Relationship Id="rId1" Type="http://schemas.openxmlformats.org/officeDocument/2006/relationships/slideLayout" Target="../slideLayouts/slideLayout15.xml"/><Relationship Id="rId4" Type="http://schemas.openxmlformats.org/officeDocument/2006/relationships/image" Target="../media/image42.jpeg"/></Relationships>
</file>

<file path=ppt/slides/_rels/slide7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3.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2"/>
          <p:cNvSpPr>
            <a:spLocks noGrp="1"/>
          </p:cNvSpPr>
          <p:nvPr>
            <p:ph type="subTitle" idx="1"/>
          </p:nvPr>
        </p:nvSpPr>
        <p:spPr>
          <a:xfrm>
            <a:off x="468313" y="3332163"/>
            <a:ext cx="8424862" cy="2544762"/>
          </a:xfrm>
        </p:spPr>
        <p:txBody>
          <a:bodyPr/>
          <a:lstStyle/>
          <a:p>
            <a:pPr marR="0" algn="l"/>
            <a:r>
              <a:rPr lang="en-US" b="1" smtClean="0">
                <a:latin typeface="Arial" pitchFamily="34" charset="0"/>
                <a:cs typeface="Arial" pitchFamily="34" charset="0"/>
              </a:rPr>
              <a:t>Наставна јединица </a:t>
            </a:r>
            <a:r>
              <a:rPr lang="en-US" sz="2800" b="1" smtClean="0">
                <a:latin typeface="Arial" pitchFamily="34" charset="0"/>
                <a:cs typeface="Arial" pitchFamily="34" charset="0"/>
              </a:rPr>
              <a:t>бр.24</a:t>
            </a:r>
          </a:p>
          <a:p>
            <a:pPr marR="0" algn="l"/>
            <a:r>
              <a:rPr lang="en-US" sz="2800" b="1" smtClean="0">
                <a:latin typeface="Arial" pitchFamily="34" charset="0"/>
                <a:ea typeface="Times New Roman" pitchFamily="18" charset="0"/>
                <a:cs typeface="Arial" pitchFamily="34" charset="0"/>
              </a:rPr>
              <a:t>Тема:</a:t>
            </a:r>
            <a:r>
              <a:rPr lang="en-US" sz="2800" smtClean="0">
                <a:latin typeface="Arial" pitchFamily="34" charset="0"/>
                <a:ea typeface="Times New Roman" pitchFamily="18" charset="0"/>
                <a:cs typeface="Arial" pitchFamily="34" charset="0"/>
              </a:rPr>
              <a:t> Хронична респирацијска инсуфицијенција. </a:t>
            </a:r>
            <a:r>
              <a:rPr lang="en-US" sz="2400" smtClean="0">
                <a:latin typeface="Arial" pitchFamily="34" charset="0"/>
                <a:ea typeface="Times New Roman" pitchFamily="18" charset="0"/>
                <a:cs typeface="Arial" pitchFamily="34" charset="0"/>
              </a:rPr>
              <a:t>(д</a:t>
            </a:r>
            <a:r>
              <a:rPr lang="sr-Cyrl-CS" sz="2400" smtClean="0">
                <a:latin typeface="Arial" pitchFamily="34" charset="0"/>
                <a:ea typeface="Times New Roman" pitchFamily="18" charset="0"/>
                <a:cs typeface="Arial" pitchFamily="34" charset="0"/>
              </a:rPr>
              <a:t>ефиниција, патофизиолошка подела)</a:t>
            </a:r>
            <a:endParaRPr lang="sr-Cyrl-CS" sz="2400" smtClean="0">
              <a:latin typeface="Times New Roman" pitchFamily="18" charset="0"/>
              <a:cs typeface="Times New Roman" pitchFamily="18" charset="0"/>
            </a:endParaRPr>
          </a:p>
          <a:p>
            <a:pPr marR="0" algn="l"/>
            <a:r>
              <a:rPr lang="sr-Cyrl-CS" sz="2800" smtClean="0">
                <a:latin typeface="Arial" pitchFamily="34" charset="0"/>
                <a:cs typeface="Arial" pitchFamily="34" charset="0"/>
              </a:rPr>
              <a:t>Хронично плућно срце</a:t>
            </a:r>
          </a:p>
          <a:p>
            <a:pPr marR="0" algn="l"/>
            <a:endParaRPr lang="sr-Cyrl-CS" sz="2800" b="1" smtClean="0">
              <a:latin typeface="Arial" pitchFamily="34" charset="0"/>
              <a:cs typeface="Arial" pitchFamily="34" charset="0"/>
            </a:endParaRPr>
          </a:p>
          <a:p>
            <a:pPr marR="0" algn="l"/>
            <a:r>
              <a:rPr lang="sr-Cyrl-CS" sz="2800" b="1" smtClean="0">
                <a:latin typeface="Arial" pitchFamily="34" charset="0"/>
                <a:cs typeface="Arial" pitchFamily="34" charset="0"/>
              </a:rPr>
              <a:t>Проф др Иван Чекеревац</a:t>
            </a:r>
          </a:p>
          <a:p>
            <a:pPr marR="0" algn="l"/>
            <a:endParaRPr lang="en-US" smtClean="0"/>
          </a:p>
        </p:txBody>
      </p:sp>
      <p:sp>
        <p:nvSpPr>
          <p:cNvPr id="9219" name="Rectangle 5"/>
          <p:cNvSpPr>
            <a:spLocks noChangeArrowheads="1"/>
          </p:cNvSpPr>
          <p:nvPr/>
        </p:nvSpPr>
        <p:spPr bwMode="auto">
          <a:xfrm>
            <a:off x="468313" y="692150"/>
            <a:ext cx="8207375" cy="1816100"/>
          </a:xfrm>
          <a:prstGeom prst="rect">
            <a:avLst/>
          </a:prstGeom>
          <a:noFill/>
          <a:ln w="9525">
            <a:noFill/>
            <a:miter lim="800000"/>
            <a:headEnd/>
            <a:tailEnd/>
          </a:ln>
        </p:spPr>
        <p:txBody>
          <a:bodyPr>
            <a:spAutoFit/>
          </a:bodyPr>
          <a:lstStyle/>
          <a:p>
            <a:r>
              <a:rPr lang="ru-RU" sz="2800" b="1"/>
              <a:t>Факултет Медицинских</a:t>
            </a:r>
            <a:r>
              <a:rPr lang="en-US" sz="2800" b="1"/>
              <a:t> </a:t>
            </a:r>
            <a:r>
              <a:rPr lang="ru-RU" sz="2800" b="1"/>
              <a:t>наука</a:t>
            </a:r>
          </a:p>
          <a:p>
            <a:r>
              <a:rPr lang="ru-RU" sz="2800" b="1"/>
              <a:t>Универзитета у Крагујевцу</a:t>
            </a:r>
          </a:p>
          <a:p>
            <a:r>
              <a:rPr lang="ru-RU" sz="2800"/>
              <a:t>Интегрисане академске студије  Meдицине</a:t>
            </a:r>
          </a:p>
          <a:p>
            <a:r>
              <a:rPr lang="ru-RU" sz="2800" b="1"/>
              <a:t>Интерна медицина  I</a:t>
            </a:r>
          </a:p>
        </p:txBody>
      </p:sp>
    </p:spTree>
  </p:cSld>
  <p:clrMapOvr>
    <a:masterClrMapping/>
  </p:clrMapOvr>
  <p:transition spd="med">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3"/>
          <p:cNvSpPr>
            <a:spLocks noChangeArrowheads="1"/>
          </p:cNvSpPr>
          <p:nvPr/>
        </p:nvSpPr>
        <p:spPr bwMode="auto">
          <a:xfrm>
            <a:off x="76200" y="76200"/>
            <a:ext cx="9144000" cy="609600"/>
          </a:xfrm>
          <a:prstGeom prst="rect">
            <a:avLst/>
          </a:prstGeom>
          <a:noFill/>
          <a:ln w="9525">
            <a:noFill/>
            <a:miter lim="800000"/>
            <a:headEnd/>
            <a:tailEnd/>
          </a:ln>
        </p:spPr>
        <p:txBody>
          <a:bodyPr anchor="ctr"/>
          <a:lstStyle/>
          <a:p>
            <a:pPr algn="ctr"/>
            <a:r>
              <a:rPr lang="en-US" sz="3000" b="1">
                <a:latin typeface="Tahoma" pitchFamily="34" charset="0"/>
              </a:rPr>
              <a:t>M</a:t>
            </a:r>
            <a:r>
              <a:rPr lang="sr-Cyrl-CS" sz="3000" b="1">
                <a:latin typeface="Tahoma" pitchFamily="34" charset="0"/>
              </a:rPr>
              <a:t>еханизми хиперкапније код гојазних </a:t>
            </a:r>
            <a:endParaRPr lang="en-US" sz="3000" b="1">
              <a:latin typeface="Tahoma" pitchFamily="34" charset="0"/>
            </a:endParaRPr>
          </a:p>
        </p:txBody>
      </p:sp>
      <p:grpSp>
        <p:nvGrpSpPr>
          <p:cNvPr id="18435" name="Group 30"/>
          <p:cNvGrpSpPr>
            <a:grpSpLocks/>
          </p:cNvGrpSpPr>
          <p:nvPr/>
        </p:nvGrpSpPr>
        <p:grpSpPr bwMode="auto">
          <a:xfrm>
            <a:off x="381000" y="1122363"/>
            <a:ext cx="8686800" cy="5735637"/>
            <a:chOff x="240" y="707"/>
            <a:chExt cx="5472" cy="3613"/>
          </a:xfrm>
        </p:grpSpPr>
        <p:sp>
          <p:nvSpPr>
            <p:cNvPr id="18436" name="Text Box 7"/>
            <p:cNvSpPr txBox="1">
              <a:spLocks noChangeArrowheads="1"/>
            </p:cNvSpPr>
            <p:nvPr/>
          </p:nvSpPr>
          <p:spPr bwMode="auto">
            <a:xfrm>
              <a:off x="3072" y="4128"/>
              <a:ext cx="2640" cy="192"/>
            </a:xfrm>
            <a:prstGeom prst="rect">
              <a:avLst/>
            </a:prstGeom>
            <a:noFill/>
            <a:ln w="9525">
              <a:noFill/>
              <a:miter lim="800000"/>
              <a:headEnd/>
              <a:tailEnd/>
            </a:ln>
          </p:spPr>
          <p:txBody>
            <a:bodyPr>
              <a:spAutoFit/>
            </a:bodyPr>
            <a:lstStyle/>
            <a:p>
              <a:pPr algn="ctr">
                <a:spcBef>
                  <a:spcPct val="50000"/>
                </a:spcBef>
              </a:pPr>
              <a:r>
                <a:rPr lang="fr-FR" sz="1400" b="1">
                  <a:latin typeface="Tahoma" pitchFamily="34" charset="0"/>
                </a:rPr>
                <a:t>Mokhlesi et al. Proc Am Thorac Soc 2008 </a:t>
              </a:r>
            </a:p>
          </p:txBody>
        </p:sp>
        <p:pic>
          <p:nvPicPr>
            <p:cNvPr id="18437" name="Picture 6"/>
            <p:cNvPicPr>
              <a:picLocks noChangeAspect="1" noChangeArrowheads="1"/>
            </p:cNvPicPr>
            <p:nvPr/>
          </p:nvPicPr>
          <p:blipFill>
            <a:blip r:embed="rId4"/>
            <a:srcRect/>
            <a:stretch>
              <a:fillRect/>
            </a:stretch>
          </p:blipFill>
          <p:spPr bwMode="auto">
            <a:xfrm>
              <a:off x="336" y="707"/>
              <a:ext cx="5184" cy="3393"/>
            </a:xfrm>
            <a:prstGeom prst="rect">
              <a:avLst/>
            </a:prstGeom>
            <a:noFill/>
            <a:ln w="9525">
              <a:noFill/>
              <a:miter lim="800000"/>
              <a:headEnd/>
              <a:tailEnd/>
            </a:ln>
          </p:spPr>
        </p:pic>
        <p:grpSp>
          <p:nvGrpSpPr>
            <p:cNvPr id="18438" name="Group 15"/>
            <p:cNvGrpSpPr>
              <a:grpSpLocks/>
            </p:cNvGrpSpPr>
            <p:nvPr/>
          </p:nvGrpSpPr>
          <p:grpSpPr bwMode="auto">
            <a:xfrm>
              <a:off x="432" y="1460"/>
              <a:ext cx="5040" cy="912"/>
              <a:chOff x="384" y="1248"/>
              <a:chExt cx="5040" cy="912"/>
            </a:xfrm>
          </p:grpSpPr>
          <p:sp>
            <p:nvSpPr>
              <p:cNvPr id="18445" name="Rectangle 10"/>
              <p:cNvSpPr>
                <a:spLocks noChangeArrowheads="1"/>
              </p:cNvSpPr>
              <p:nvPr/>
            </p:nvSpPr>
            <p:spPr bwMode="auto">
              <a:xfrm>
                <a:off x="3792" y="1248"/>
                <a:ext cx="1632" cy="384"/>
              </a:xfrm>
              <a:prstGeom prst="rect">
                <a:avLst/>
              </a:prstGeom>
              <a:solidFill>
                <a:srgbClr val="3366FF">
                  <a:alpha val="52940"/>
                </a:srgbClr>
              </a:solidFill>
              <a:ln w="9525">
                <a:noFill/>
                <a:miter lim="800000"/>
                <a:headEnd/>
                <a:tailEnd/>
              </a:ln>
            </p:spPr>
            <p:txBody>
              <a:bodyPr wrap="none" anchor="ctr"/>
              <a:lstStyle/>
              <a:p>
                <a:endParaRPr lang="en-US"/>
              </a:p>
            </p:txBody>
          </p:sp>
          <p:sp>
            <p:nvSpPr>
              <p:cNvPr id="18446" name="Rectangle 11"/>
              <p:cNvSpPr>
                <a:spLocks noChangeArrowheads="1"/>
              </p:cNvSpPr>
              <p:nvPr/>
            </p:nvSpPr>
            <p:spPr bwMode="auto">
              <a:xfrm>
                <a:off x="1536" y="1248"/>
                <a:ext cx="2112" cy="912"/>
              </a:xfrm>
              <a:prstGeom prst="rect">
                <a:avLst/>
              </a:prstGeom>
              <a:solidFill>
                <a:srgbClr val="3366FF">
                  <a:alpha val="52940"/>
                </a:srgbClr>
              </a:solidFill>
              <a:ln w="9525">
                <a:noFill/>
                <a:miter lim="800000"/>
                <a:headEnd/>
                <a:tailEnd/>
              </a:ln>
            </p:spPr>
            <p:txBody>
              <a:bodyPr wrap="none" anchor="ctr"/>
              <a:lstStyle/>
              <a:p>
                <a:endParaRPr lang="en-US"/>
              </a:p>
            </p:txBody>
          </p:sp>
          <p:sp>
            <p:nvSpPr>
              <p:cNvPr id="18447" name="Rectangle 12"/>
              <p:cNvSpPr>
                <a:spLocks noChangeArrowheads="1"/>
              </p:cNvSpPr>
              <p:nvPr/>
            </p:nvSpPr>
            <p:spPr bwMode="auto">
              <a:xfrm>
                <a:off x="384" y="1248"/>
                <a:ext cx="960" cy="384"/>
              </a:xfrm>
              <a:prstGeom prst="rect">
                <a:avLst/>
              </a:prstGeom>
              <a:solidFill>
                <a:srgbClr val="3366FF">
                  <a:alpha val="52940"/>
                </a:srgbClr>
              </a:solidFill>
              <a:ln w="9525">
                <a:noFill/>
                <a:miter lim="800000"/>
                <a:headEnd/>
                <a:tailEnd/>
              </a:ln>
            </p:spPr>
            <p:txBody>
              <a:bodyPr wrap="none" anchor="ctr"/>
              <a:lstStyle/>
              <a:p>
                <a:endParaRPr lang="en-US"/>
              </a:p>
            </p:txBody>
          </p:sp>
        </p:grpSp>
        <p:sp>
          <p:nvSpPr>
            <p:cNvPr id="18439" name="Text Box 17"/>
            <p:cNvSpPr txBox="1">
              <a:spLocks noChangeArrowheads="1"/>
            </p:cNvSpPr>
            <p:nvPr/>
          </p:nvSpPr>
          <p:spPr bwMode="auto">
            <a:xfrm>
              <a:off x="288" y="1076"/>
              <a:ext cx="1248" cy="326"/>
            </a:xfrm>
            <a:prstGeom prst="rect">
              <a:avLst/>
            </a:prstGeom>
            <a:solidFill>
              <a:schemeClr val="bg1"/>
            </a:solidFill>
            <a:ln w="9525">
              <a:noFill/>
              <a:miter lim="800000"/>
              <a:headEnd/>
              <a:tailEnd/>
            </a:ln>
          </p:spPr>
          <p:txBody>
            <a:bodyPr>
              <a:spAutoFit/>
            </a:bodyPr>
            <a:lstStyle/>
            <a:p>
              <a:pPr algn="ctr">
                <a:spcBef>
                  <a:spcPct val="50000"/>
                </a:spcBef>
              </a:pPr>
              <a:r>
                <a:rPr lang="fr-FR" sz="1400" b="1">
                  <a:solidFill>
                    <a:srgbClr val="CC3300"/>
                  </a:solidFill>
                  <a:latin typeface="Tahoma" pitchFamily="34" charset="0"/>
                </a:rPr>
                <a:t>Neurohormonal abnormalities</a:t>
              </a:r>
            </a:p>
          </p:txBody>
        </p:sp>
        <p:sp>
          <p:nvSpPr>
            <p:cNvPr id="18440" name="Text Box 21"/>
            <p:cNvSpPr txBox="1">
              <a:spLocks noChangeArrowheads="1"/>
            </p:cNvSpPr>
            <p:nvPr/>
          </p:nvSpPr>
          <p:spPr bwMode="auto">
            <a:xfrm>
              <a:off x="4896" y="1172"/>
              <a:ext cx="240" cy="231"/>
            </a:xfrm>
            <a:prstGeom prst="rect">
              <a:avLst/>
            </a:prstGeom>
            <a:noFill/>
            <a:ln w="9525">
              <a:noFill/>
              <a:miter lim="800000"/>
              <a:headEnd/>
              <a:tailEnd/>
            </a:ln>
          </p:spPr>
          <p:txBody>
            <a:bodyPr>
              <a:spAutoFit/>
            </a:bodyPr>
            <a:lstStyle/>
            <a:p>
              <a:pPr>
                <a:spcBef>
                  <a:spcPct val="50000"/>
                </a:spcBef>
              </a:pPr>
              <a:r>
                <a:rPr lang="fr-FR" b="1">
                  <a:solidFill>
                    <a:srgbClr val="CC3300"/>
                  </a:solidFill>
                  <a:latin typeface="Tahoma" pitchFamily="34" charset="0"/>
                </a:rPr>
                <a:t>1</a:t>
              </a:r>
            </a:p>
          </p:txBody>
        </p:sp>
        <p:sp>
          <p:nvSpPr>
            <p:cNvPr id="18441" name="Text Box 22"/>
            <p:cNvSpPr txBox="1">
              <a:spLocks noChangeArrowheads="1"/>
            </p:cNvSpPr>
            <p:nvPr/>
          </p:nvSpPr>
          <p:spPr bwMode="auto">
            <a:xfrm>
              <a:off x="2784" y="1220"/>
              <a:ext cx="240" cy="231"/>
            </a:xfrm>
            <a:prstGeom prst="rect">
              <a:avLst/>
            </a:prstGeom>
            <a:noFill/>
            <a:ln w="9525">
              <a:noFill/>
              <a:miter lim="800000"/>
              <a:headEnd/>
              <a:tailEnd/>
            </a:ln>
          </p:spPr>
          <p:txBody>
            <a:bodyPr>
              <a:spAutoFit/>
            </a:bodyPr>
            <a:lstStyle/>
            <a:p>
              <a:pPr>
                <a:spcBef>
                  <a:spcPct val="50000"/>
                </a:spcBef>
              </a:pPr>
              <a:r>
                <a:rPr lang="fr-FR" b="1">
                  <a:solidFill>
                    <a:srgbClr val="CC3300"/>
                  </a:solidFill>
                  <a:latin typeface="Tahoma" pitchFamily="34" charset="0"/>
                </a:rPr>
                <a:t>2</a:t>
              </a:r>
            </a:p>
          </p:txBody>
        </p:sp>
        <p:sp>
          <p:nvSpPr>
            <p:cNvPr id="18442" name="Text Box 23"/>
            <p:cNvSpPr txBox="1">
              <a:spLocks noChangeArrowheads="1"/>
            </p:cNvSpPr>
            <p:nvPr/>
          </p:nvSpPr>
          <p:spPr bwMode="auto">
            <a:xfrm>
              <a:off x="240" y="1229"/>
              <a:ext cx="240" cy="231"/>
            </a:xfrm>
            <a:prstGeom prst="rect">
              <a:avLst/>
            </a:prstGeom>
            <a:noFill/>
            <a:ln w="9525">
              <a:noFill/>
              <a:miter lim="800000"/>
              <a:headEnd/>
              <a:tailEnd/>
            </a:ln>
          </p:spPr>
          <p:txBody>
            <a:bodyPr>
              <a:spAutoFit/>
            </a:bodyPr>
            <a:lstStyle/>
            <a:p>
              <a:pPr>
                <a:spcBef>
                  <a:spcPct val="50000"/>
                </a:spcBef>
              </a:pPr>
              <a:r>
                <a:rPr lang="fr-FR" b="1">
                  <a:solidFill>
                    <a:srgbClr val="CC3300"/>
                  </a:solidFill>
                  <a:latin typeface="Tahoma" pitchFamily="34" charset="0"/>
                </a:rPr>
                <a:t>3</a:t>
              </a:r>
            </a:p>
          </p:txBody>
        </p:sp>
        <p:sp>
          <p:nvSpPr>
            <p:cNvPr id="18443" name="Text Box 24"/>
            <p:cNvSpPr txBox="1">
              <a:spLocks noChangeArrowheads="1"/>
            </p:cNvSpPr>
            <p:nvPr/>
          </p:nvSpPr>
          <p:spPr bwMode="auto">
            <a:xfrm>
              <a:off x="2688" y="2621"/>
              <a:ext cx="240" cy="231"/>
            </a:xfrm>
            <a:prstGeom prst="rect">
              <a:avLst/>
            </a:prstGeom>
            <a:noFill/>
            <a:ln w="9525">
              <a:noFill/>
              <a:miter lim="800000"/>
              <a:headEnd/>
              <a:tailEnd/>
            </a:ln>
          </p:spPr>
          <p:txBody>
            <a:bodyPr>
              <a:spAutoFit/>
            </a:bodyPr>
            <a:lstStyle/>
            <a:p>
              <a:pPr>
                <a:spcBef>
                  <a:spcPct val="50000"/>
                </a:spcBef>
              </a:pPr>
              <a:r>
                <a:rPr lang="fr-FR" b="1">
                  <a:solidFill>
                    <a:srgbClr val="CC3300"/>
                  </a:solidFill>
                  <a:latin typeface="Tahoma" pitchFamily="34" charset="0"/>
                </a:rPr>
                <a:t>4</a:t>
              </a:r>
            </a:p>
          </p:txBody>
        </p:sp>
        <p:sp>
          <p:nvSpPr>
            <p:cNvPr id="18444" name="Rectangle 28"/>
            <p:cNvSpPr>
              <a:spLocks noChangeArrowheads="1"/>
            </p:cNvSpPr>
            <p:nvPr/>
          </p:nvSpPr>
          <p:spPr bwMode="auto">
            <a:xfrm>
              <a:off x="1728" y="2900"/>
              <a:ext cx="1824" cy="288"/>
            </a:xfrm>
            <a:prstGeom prst="rect">
              <a:avLst/>
            </a:prstGeom>
            <a:solidFill>
              <a:srgbClr val="3366FF">
                <a:alpha val="52156"/>
              </a:srgbClr>
            </a:solidFill>
            <a:ln w="9525">
              <a:noFill/>
              <a:miter lim="800000"/>
              <a:headEnd/>
              <a:tailEnd/>
            </a:ln>
          </p:spPr>
          <p:txBody>
            <a:bodyPr wrap="none" anchor="ctr"/>
            <a:lstStyle/>
            <a:p>
              <a:endParaRPr lang="en-US"/>
            </a:p>
          </p:txBody>
        </p:sp>
      </p:grpSp>
    </p:spTree>
    <p:custDataLst>
      <p:tags r:id="rId1"/>
    </p:custDataLst>
  </p:cSld>
  <p:clrMapOvr>
    <a:masterClrMapping/>
  </p:clrMapOvr>
  <p:transition spd="med">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612775" y="228600"/>
            <a:ext cx="8153400" cy="990600"/>
          </a:xfrm>
        </p:spPr>
        <p:txBody>
          <a:bodyPr/>
          <a:lstStyle/>
          <a:p>
            <a:r>
              <a:rPr lang="sr-Cyrl-CS" sz="3600" b="1" smtClean="0">
                <a:solidFill>
                  <a:schemeClr val="tx1"/>
                </a:solidFill>
                <a:latin typeface="Arial" pitchFamily="34" charset="0"/>
                <a:cs typeface="Arial" pitchFamily="34" charset="0"/>
              </a:rPr>
              <a:t>Ехокардиографска дг плућне хипертензије</a:t>
            </a:r>
            <a:endParaRPr lang="sr-Latn-CS" sz="3600" b="1" smtClean="0">
              <a:solidFill>
                <a:schemeClr val="tx1"/>
              </a:solidFill>
              <a:latin typeface="Arial" pitchFamily="34" charset="0"/>
              <a:cs typeface="Arial" pitchFamily="34" charset="0"/>
            </a:endParaRPr>
          </a:p>
        </p:txBody>
      </p:sp>
      <p:sp>
        <p:nvSpPr>
          <p:cNvPr id="110595" name="Content Placeholder 2"/>
          <p:cNvSpPr>
            <a:spLocks noGrp="1"/>
          </p:cNvSpPr>
          <p:nvPr>
            <p:ph sz="quarter" idx="1"/>
          </p:nvPr>
        </p:nvSpPr>
        <p:spPr>
          <a:xfrm>
            <a:off x="0" y="1357313"/>
            <a:ext cx="9144000" cy="4495800"/>
          </a:xfrm>
        </p:spPr>
        <p:txBody>
          <a:bodyPr/>
          <a:lstStyle/>
          <a:p>
            <a:r>
              <a:rPr lang="sr-Cyrl-CS" sz="2400" smtClean="0">
                <a:latin typeface="Arial" pitchFamily="34" charset="0"/>
                <a:cs typeface="Arial" pitchFamily="34" charset="0"/>
              </a:rPr>
              <a:t>Степен вероватноће за ПАХ,  а не потврда или искључење ПАХ</a:t>
            </a:r>
            <a:r>
              <a:rPr lang="en-US" sz="2400" smtClean="0">
                <a:latin typeface="Arial" pitchFamily="34" charset="0"/>
                <a:cs typeface="Arial" pitchFamily="34" charset="0"/>
              </a:rPr>
              <a:t>!</a:t>
            </a:r>
            <a:endParaRPr lang="sr-Cyrl-CS" sz="2400" smtClean="0">
              <a:latin typeface="Arial" pitchFamily="34" charset="0"/>
              <a:cs typeface="Arial" pitchFamily="34" charset="0"/>
            </a:endParaRPr>
          </a:p>
          <a:p>
            <a:pPr>
              <a:buFont typeface="Wingdings 2" pitchFamily="18" charset="2"/>
              <a:buNone/>
            </a:pPr>
            <a:r>
              <a:rPr lang="sr-Cyrl-CS" sz="2400" smtClean="0">
                <a:latin typeface="Arial" pitchFamily="34" charset="0"/>
                <a:cs typeface="Arial" pitchFamily="34" charset="0"/>
              </a:rPr>
              <a:t> </a:t>
            </a:r>
            <a:r>
              <a:rPr lang="en-US" smtClean="0"/>
              <a:t>   </a:t>
            </a:r>
            <a:r>
              <a:rPr lang="en-US" sz="1200" smtClean="0"/>
              <a:t>Galie N, et al.Guidelines for the diagnosis and treatment of pulmonary hypertension: the Task Force for the Diagnosis and Treatment of Pulmonary hypertension of ESC  and ERS. Eur Resp J 2009:34: 1219-1263. </a:t>
            </a:r>
            <a:r>
              <a:rPr lang="en-US" sz="1200" baseline="30000" smtClean="0"/>
              <a:t>1</a:t>
            </a:r>
            <a:endParaRPr lang="en-US" sz="1200" smtClean="0"/>
          </a:p>
          <a:p>
            <a:pPr>
              <a:buFont typeface="Wingdings" pitchFamily="2" charset="2"/>
              <a:buNone/>
            </a:pPr>
            <a:r>
              <a:rPr lang="en-US" sz="2400" smtClean="0"/>
              <a:t>    </a:t>
            </a:r>
            <a:r>
              <a:rPr lang="sr-Cyrl-CS" sz="2400" smtClean="0">
                <a:latin typeface="Arial" pitchFamily="34" charset="0"/>
                <a:cs typeface="Arial" pitchFamily="34" charset="0"/>
              </a:rPr>
              <a:t>Ехокардиографски критеријуми за  различити степен вероватноће  ПАХ</a:t>
            </a:r>
            <a:r>
              <a:rPr lang="en-US" sz="2400" smtClean="0">
                <a:latin typeface="Arial" pitchFamily="34" charset="0"/>
                <a:cs typeface="Arial" pitchFamily="34" charset="0"/>
              </a:rPr>
              <a:t> </a:t>
            </a:r>
            <a:endParaRPr lang="sr-Latn-CS" sz="2400" smtClean="0">
              <a:latin typeface="Arial" pitchFamily="34" charset="0"/>
              <a:cs typeface="Arial" pitchFamily="34" charset="0"/>
            </a:endParaRPr>
          </a:p>
        </p:txBody>
      </p:sp>
      <p:graphicFrame>
        <p:nvGraphicFramePr>
          <p:cNvPr id="4" name="Table 3"/>
          <p:cNvGraphicFramePr>
            <a:graphicFrameLocks noGrp="1"/>
          </p:cNvGraphicFramePr>
          <p:nvPr/>
        </p:nvGraphicFramePr>
        <p:xfrm>
          <a:off x="685800" y="3581400"/>
          <a:ext cx="8077200" cy="3289300"/>
        </p:xfrm>
        <a:graphic>
          <a:graphicData uri="http://schemas.openxmlformats.org/drawingml/2006/table">
            <a:tbl>
              <a:tblPr firstRow="1" bandRow="1">
                <a:tableStyleId>{5C22544A-7EE6-4342-B048-85BDC9FD1C3A}</a:tableStyleId>
              </a:tblPr>
              <a:tblGrid>
                <a:gridCol w="2019300"/>
                <a:gridCol w="2019300"/>
                <a:gridCol w="1905000"/>
                <a:gridCol w="2133600"/>
              </a:tblGrid>
              <a:tr h="914275">
                <a:tc>
                  <a:txBody>
                    <a:bodyPr/>
                    <a:lstStyle/>
                    <a:p>
                      <a:r>
                        <a:rPr lang="en-US" sz="1800" dirty="0" smtClean="0"/>
                        <a:t>Max brzina</a:t>
                      </a:r>
                      <a:r>
                        <a:rPr lang="en-US" sz="1800" baseline="0" dirty="0" smtClean="0"/>
                        <a:t> trikuspidnog mlaza (m/s)</a:t>
                      </a:r>
                      <a:endParaRPr lang="sr-Latn-CS" sz="1800" dirty="0"/>
                    </a:p>
                  </a:txBody>
                  <a:tcPr marT="45706" marB="45706"/>
                </a:tc>
                <a:tc>
                  <a:txBody>
                    <a:bodyPr/>
                    <a:lstStyle/>
                    <a:p>
                      <a:r>
                        <a:rPr lang="en-US" sz="1800" dirty="0" smtClean="0"/>
                        <a:t>EHO procenjen Ppa, syst</a:t>
                      </a:r>
                      <a:r>
                        <a:rPr lang="en-US" sz="1800" baseline="0" dirty="0" smtClean="0"/>
                        <a:t> mmHg</a:t>
                      </a:r>
                      <a:endParaRPr lang="sr-Latn-CS" sz="1800" dirty="0"/>
                    </a:p>
                  </a:txBody>
                  <a:tcPr marT="45706" marB="45706"/>
                </a:tc>
                <a:tc>
                  <a:txBody>
                    <a:bodyPr/>
                    <a:lstStyle/>
                    <a:p>
                      <a:r>
                        <a:rPr lang="en-US" sz="1800" dirty="0" smtClean="0"/>
                        <a:t>Prisutni</a:t>
                      </a:r>
                      <a:r>
                        <a:rPr lang="en-US" sz="1800" baseline="0" dirty="0" smtClean="0"/>
                        <a:t> drugi EHO znaci PH</a:t>
                      </a:r>
                      <a:endParaRPr lang="sr-Latn-CS" sz="1800" dirty="0"/>
                    </a:p>
                  </a:txBody>
                  <a:tcPr marT="45706" marB="45706"/>
                </a:tc>
                <a:tc>
                  <a:txBody>
                    <a:bodyPr/>
                    <a:lstStyle/>
                    <a:p>
                      <a:r>
                        <a:rPr lang="en-US" sz="1800" dirty="0" smtClean="0"/>
                        <a:t>PH (</a:t>
                      </a:r>
                      <a:r>
                        <a:rPr lang="en-US" sz="1800" baseline="0" dirty="0" smtClean="0"/>
                        <a:t> nivo dokaza) [1]</a:t>
                      </a:r>
                      <a:endParaRPr lang="sr-Latn-CS" sz="1800" dirty="0"/>
                    </a:p>
                  </a:txBody>
                  <a:tcPr marT="45706" marB="45706"/>
                </a:tc>
              </a:tr>
              <a:tr h="639987">
                <a:tc>
                  <a:txBody>
                    <a:bodyPr/>
                    <a:lstStyle/>
                    <a:p>
                      <a:r>
                        <a:rPr lang="sr-Latn-CS" sz="1800" dirty="0" smtClean="0"/>
                        <a:t>≤</a:t>
                      </a:r>
                      <a:r>
                        <a:rPr lang="en-US" sz="1800" dirty="0" smtClean="0"/>
                        <a:t> 2.8</a:t>
                      </a:r>
                      <a:endParaRPr lang="sr-Latn-CS" sz="1800" dirty="0"/>
                    </a:p>
                  </a:txBody>
                  <a:tcPr marT="45706" marB="45706"/>
                </a:tc>
                <a:tc>
                  <a:txBody>
                    <a:bodyPr/>
                    <a:lstStyle/>
                    <a:p>
                      <a:r>
                        <a:rPr lang="sr-Latn-CS" sz="1800" dirty="0" smtClean="0"/>
                        <a:t>≤</a:t>
                      </a:r>
                      <a:r>
                        <a:rPr lang="en-US" sz="1800" dirty="0" smtClean="0"/>
                        <a:t> 36 </a:t>
                      </a:r>
                      <a:endParaRPr lang="sr-Latn-CS" sz="1800" dirty="0"/>
                    </a:p>
                  </a:txBody>
                  <a:tcPr marT="45706" marB="45706"/>
                </a:tc>
                <a:tc>
                  <a:txBody>
                    <a:bodyPr/>
                    <a:lstStyle/>
                    <a:p>
                      <a:r>
                        <a:rPr lang="en-US" sz="1800" dirty="0" smtClean="0"/>
                        <a:t>Ne</a:t>
                      </a:r>
                      <a:endParaRPr lang="sr-Latn-CS" sz="1800" dirty="0"/>
                    </a:p>
                  </a:txBody>
                  <a:tcPr marT="45706" marB="45706"/>
                </a:tc>
                <a:tc>
                  <a:txBody>
                    <a:bodyPr/>
                    <a:lstStyle/>
                    <a:p>
                      <a:r>
                        <a:rPr lang="en-US" sz="1800" dirty="0" smtClean="0"/>
                        <a:t>Malo</a:t>
                      </a:r>
                      <a:r>
                        <a:rPr lang="en-US" sz="1800" baseline="0" dirty="0" smtClean="0"/>
                        <a:t> verovatno (I-B)</a:t>
                      </a:r>
                      <a:endParaRPr lang="sr-Latn-CS" sz="1800" dirty="0"/>
                    </a:p>
                  </a:txBody>
                  <a:tcPr marT="45706" marB="45706"/>
                </a:tc>
              </a:tr>
              <a:tr h="6399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800" dirty="0" smtClean="0"/>
                        <a:t>≤</a:t>
                      </a:r>
                      <a:r>
                        <a:rPr lang="en-US" sz="1800" dirty="0" smtClean="0"/>
                        <a:t> 2.8</a:t>
                      </a:r>
                      <a:endParaRPr lang="sr-Latn-CS" sz="1800" dirty="0" smtClean="0"/>
                    </a:p>
                    <a:p>
                      <a:endParaRPr lang="sr-Latn-CS" sz="1800" dirty="0"/>
                    </a:p>
                  </a:txBody>
                  <a:tcPr marT="45706" marB="457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800" dirty="0" smtClean="0"/>
                        <a:t>≤</a:t>
                      </a:r>
                      <a:r>
                        <a:rPr lang="en-US" sz="1800" dirty="0" smtClean="0"/>
                        <a:t> 36 </a:t>
                      </a:r>
                      <a:endParaRPr lang="sr-Latn-CS" sz="1800" dirty="0" smtClean="0"/>
                    </a:p>
                    <a:p>
                      <a:endParaRPr lang="sr-Latn-CS" sz="1800" dirty="0"/>
                    </a:p>
                  </a:txBody>
                  <a:tcPr marT="45706" marB="45706"/>
                </a:tc>
                <a:tc>
                  <a:txBody>
                    <a:bodyPr/>
                    <a:lstStyle/>
                    <a:p>
                      <a:r>
                        <a:rPr lang="en-US" sz="1800" dirty="0" smtClean="0"/>
                        <a:t>Da</a:t>
                      </a:r>
                      <a:endParaRPr lang="sr-Latn-CS" sz="1800" dirty="0"/>
                    </a:p>
                  </a:txBody>
                  <a:tcPr marT="45706" marB="45706"/>
                </a:tc>
                <a:tc>
                  <a:txBody>
                    <a:bodyPr/>
                    <a:lstStyle/>
                    <a:p>
                      <a:r>
                        <a:rPr lang="en-US" sz="1800" dirty="0" smtClean="0"/>
                        <a:t>Moguca</a:t>
                      </a:r>
                      <a:r>
                        <a:rPr lang="en-US" sz="1800" baseline="0" dirty="0" smtClean="0"/>
                        <a:t> (IIa –C)</a:t>
                      </a:r>
                      <a:endParaRPr lang="sr-Latn-CS" sz="1800" dirty="0"/>
                    </a:p>
                  </a:txBody>
                  <a:tcPr marT="45706" marB="45706"/>
                </a:tc>
              </a:tr>
              <a:tr h="653230">
                <a:tc>
                  <a:txBody>
                    <a:bodyPr/>
                    <a:lstStyle/>
                    <a:p>
                      <a:r>
                        <a:rPr lang="en-US" sz="1800" dirty="0" smtClean="0"/>
                        <a:t>2.9-3.4</a:t>
                      </a:r>
                      <a:endParaRPr lang="sr-Latn-CS" sz="1800" dirty="0"/>
                    </a:p>
                  </a:txBody>
                  <a:tcPr marT="45706" marB="45706"/>
                </a:tc>
                <a:tc>
                  <a:txBody>
                    <a:bodyPr/>
                    <a:lstStyle/>
                    <a:p>
                      <a:r>
                        <a:rPr lang="en-US" sz="1800" dirty="0" smtClean="0"/>
                        <a:t>37-50</a:t>
                      </a:r>
                      <a:endParaRPr lang="sr-Latn-CS" sz="1800" dirty="0"/>
                    </a:p>
                  </a:txBody>
                  <a:tcPr marT="45706" marB="45706"/>
                </a:tc>
                <a:tc>
                  <a:txBody>
                    <a:bodyPr/>
                    <a:lstStyle/>
                    <a:p>
                      <a:r>
                        <a:rPr lang="en-US" sz="1800" dirty="0" smtClean="0"/>
                        <a:t>Ne </a:t>
                      </a:r>
                      <a:endParaRPr lang="sr-Latn-CS" sz="1800" dirty="0"/>
                    </a:p>
                  </a:txBody>
                  <a:tcPr marT="45706" marB="457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Moguca </a:t>
                      </a:r>
                      <a:r>
                        <a:rPr lang="en-US" sz="1800" baseline="0" dirty="0" smtClean="0"/>
                        <a:t>(IIa –C)</a:t>
                      </a:r>
                      <a:endParaRPr lang="sr-Latn-CS" sz="1800" dirty="0" smtClean="0"/>
                    </a:p>
                    <a:p>
                      <a:endParaRPr lang="sr-Latn-CS" sz="1800" dirty="0"/>
                    </a:p>
                  </a:txBody>
                  <a:tcPr marT="45706" marB="45706"/>
                </a:tc>
              </a:tr>
              <a:tr h="441820">
                <a:tc>
                  <a:txBody>
                    <a:bodyPr/>
                    <a:lstStyle/>
                    <a:p>
                      <a:r>
                        <a:rPr lang="sr-Latn-CS" sz="1800" dirty="0" smtClean="0"/>
                        <a:t>&gt;</a:t>
                      </a:r>
                      <a:r>
                        <a:rPr lang="en-US" sz="1800" dirty="0" smtClean="0"/>
                        <a:t> 3.4</a:t>
                      </a:r>
                      <a:endParaRPr lang="sr-Latn-CS" sz="1800" dirty="0"/>
                    </a:p>
                  </a:txBody>
                  <a:tcPr marT="45706" marB="45706"/>
                </a:tc>
                <a:tc>
                  <a:txBody>
                    <a:bodyPr/>
                    <a:lstStyle/>
                    <a:p>
                      <a:r>
                        <a:rPr lang="sr-Latn-CS" sz="1800" dirty="0" smtClean="0"/>
                        <a:t>&gt;</a:t>
                      </a:r>
                      <a:r>
                        <a:rPr lang="en-US" sz="1800" dirty="0" smtClean="0"/>
                        <a:t> 50</a:t>
                      </a:r>
                      <a:endParaRPr lang="sr-Latn-CS" sz="1800" dirty="0"/>
                    </a:p>
                  </a:txBody>
                  <a:tcPr marT="45706" marB="45706"/>
                </a:tc>
                <a:tc>
                  <a:txBody>
                    <a:bodyPr/>
                    <a:lstStyle/>
                    <a:p>
                      <a:r>
                        <a:rPr lang="en-US" sz="1800" dirty="0" smtClean="0"/>
                        <a:t>Da/Ne </a:t>
                      </a:r>
                      <a:endParaRPr lang="sr-Latn-CS" sz="1800" dirty="0"/>
                    </a:p>
                  </a:txBody>
                  <a:tcPr marT="45706" marB="45706"/>
                </a:tc>
                <a:tc>
                  <a:txBody>
                    <a:bodyPr/>
                    <a:lstStyle/>
                    <a:p>
                      <a:r>
                        <a:rPr lang="en-US" sz="1800" dirty="0" smtClean="0"/>
                        <a:t>Verovatna</a:t>
                      </a:r>
                      <a:r>
                        <a:rPr lang="en-US" sz="1800" baseline="0" dirty="0" smtClean="0"/>
                        <a:t> (I-B)</a:t>
                      </a:r>
                      <a:endParaRPr lang="sr-Latn-CS" sz="1800" dirty="0"/>
                    </a:p>
                  </a:txBody>
                  <a:tcPr marT="45706" marB="45706"/>
                </a:tc>
              </a:tr>
            </a:tbl>
          </a:graphicData>
        </a:graphic>
      </p:graphicFrame>
      <p:sp>
        <p:nvSpPr>
          <p:cNvPr id="5" name="Oval 4"/>
          <p:cNvSpPr/>
          <p:nvPr/>
        </p:nvSpPr>
        <p:spPr>
          <a:xfrm>
            <a:off x="714375" y="6215063"/>
            <a:ext cx="2819400" cy="83820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cor pulmonale RDG"/>
          <p:cNvPicPr>
            <a:picLocks noChangeAspect="1" noChangeArrowheads="1"/>
          </p:cNvPicPr>
          <p:nvPr/>
        </p:nvPicPr>
        <p:blipFill>
          <a:blip r:embed="rId3"/>
          <a:srcRect/>
          <a:stretch>
            <a:fillRect/>
          </a:stretch>
        </p:blipFill>
        <p:spPr bwMode="auto">
          <a:xfrm>
            <a:off x="357188" y="1928813"/>
            <a:ext cx="8001000" cy="4495800"/>
          </a:xfrm>
          <a:prstGeom prst="rect">
            <a:avLst/>
          </a:prstGeom>
          <a:noFill/>
          <a:ln w="9525">
            <a:noFill/>
            <a:miter lim="800000"/>
            <a:headEnd/>
            <a:tailEnd/>
          </a:ln>
        </p:spPr>
      </p:pic>
      <p:sp>
        <p:nvSpPr>
          <p:cNvPr id="59395" name="Text Box 3"/>
          <p:cNvSpPr txBox="1">
            <a:spLocks noChangeArrowheads="1"/>
          </p:cNvSpPr>
          <p:nvPr/>
        </p:nvSpPr>
        <p:spPr bwMode="auto">
          <a:xfrm>
            <a:off x="5110163" y="3929063"/>
            <a:ext cx="8067675" cy="830262"/>
          </a:xfrm>
          <a:prstGeom prst="rect">
            <a:avLst/>
          </a:prstGeom>
          <a:noFill/>
          <a:ln w="9525">
            <a:noFill/>
            <a:miter lim="800000"/>
            <a:headEnd/>
            <a:tailEnd/>
          </a:ln>
        </p:spPr>
        <p:txBody>
          <a:bodyPr>
            <a:spAutoFit/>
          </a:bodyPr>
          <a:lstStyle/>
          <a:p>
            <a:r>
              <a:rPr lang="sr-Cyrl-CS" sz="1600" b="1">
                <a:cs typeface="Arial" pitchFamily="34" charset="0"/>
              </a:rPr>
              <a:t>Увећана десна комора </a:t>
            </a:r>
          </a:p>
          <a:p>
            <a:r>
              <a:rPr lang="sr-Cyrl-CS" sz="1600" b="1">
                <a:cs typeface="Arial" pitchFamily="34" charset="0"/>
              </a:rPr>
              <a:t>смањује величину </a:t>
            </a:r>
          </a:p>
          <a:p>
            <a:r>
              <a:rPr lang="sr-Cyrl-CS" sz="1600" b="1">
                <a:cs typeface="Arial" pitchFamily="34" charset="0"/>
              </a:rPr>
              <a:t>ретростерналног простора</a:t>
            </a:r>
            <a:endParaRPr lang="en-US" sz="1600" b="1">
              <a:cs typeface="Arial" pitchFamily="34" charset="0"/>
            </a:endParaRPr>
          </a:p>
        </p:txBody>
      </p:sp>
      <p:sp>
        <p:nvSpPr>
          <p:cNvPr id="5" name="Rectangle 4"/>
          <p:cNvSpPr>
            <a:spLocks noChangeArrowheads="1"/>
          </p:cNvSpPr>
          <p:nvPr/>
        </p:nvSpPr>
        <p:spPr bwMode="auto">
          <a:xfrm>
            <a:off x="1928813" y="5000625"/>
            <a:ext cx="2033587" cy="369888"/>
          </a:xfrm>
          <a:prstGeom prst="rect">
            <a:avLst/>
          </a:prstGeom>
          <a:noFill/>
          <a:ln w="9525">
            <a:noFill/>
            <a:miter lim="800000"/>
            <a:headEnd/>
            <a:tailEnd/>
          </a:ln>
        </p:spPr>
        <p:txBody>
          <a:bodyPr wrap="none">
            <a:spAutoFit/>
          </a:bodyPr>
          <a:lstStyle/>
          <a:p>
            <a:r>
              <a:rPr lang="sr-Cyrl-CS" b="1">
                <a:cs typeface="Arial" pitchFamily="34" charset="0"/>
              </a:rPr>
              <a:t>Кардиомегалиј</a:t>
            </a:r>
            <a:r>
              <a:rPr lang="sr-Cyrl-CS" b="1">
                <a:latin typeface="Tahoma" pitchFamily="34" charset="0"/>
              </a:rPr>
              <a:t>а</a:t>
            </a:r>
            <a:endParaRPr lang="sr-Latn-CS"/>
          </a:p>
        </p:txBody>
      </p:sp>
      <p:sp>
        <p:nvSpPr>
          <p:cNvPr id="6" name="Rectangle 5"/>
          <p:cNvSpPr>
            <a:spLocks noChangeArrowheads="1"/>
          </p:cNvSpPr>
          <p:nvPr/>
        </p:nvSpPr>
        <p:spPr bwMode="auto">
          <a:xfrm>
            <a:off x="2071688" y="3643313"/>
            <a:ext cx="2235200" cy="646112"/>
          </a:xfrm>
          <a:prstGeom prst="rect">
            <a:avLst/>
          </a:prstGeom>
          <a:noFill/>
          <a:ln w="9525">
            <a:noFill/>
            <a:miter lim="800000"/>
            <a:headEnd/>
            <a:tailEnd/>
          </a:ln>
        </p:spPr>
        <p:txBody>
          <a:bodyPr wrap="none">
            <a:spAutoFit/>
          </a:bodyPr>
          <a:lstStyle/>
          <a:p>
            <a:r>
              <a:rPr lang="sr-Cyrl-CS" b="1">
                <a:cs typeface="Arial" pitchFamily="34" charset="0"/>
              </a:rPr>
              <a:t>Истакнут трункус </a:t>
            </a:r>
          </a:p>
          <a:p>
            <a:r>
              <a:rPr lang="sr-Cyrl-CS" b="1">
                <a:cs typeface="Arial" pitchFamily="34" charset="0"/>
              </a:rPr>
              <a:t>а.пулмоналис</a:t>
            </a:r>
            <a:endParaRPr lang="sr-Latn-CS">
              <a:cs typeface="Arial" pitchFamily="34" charset="0"/>
            </a:endParaRPr>
          </a:p>
        </p:txBody>
      </p:sp>
      <p:sp>
        <p:nvSpPr>
          <p:cNvPr id="111622" name="Rectangle 6"/>
          <p:cNvSpPr>
            <a:spLocks noChangeArrowheads="1"/>
          </p:cNvSpPr>
          <p:nvPr/>
        </p:nvSpPr>
        <p:spPr bwMode="auto">
          <a:xfrm>
            <a:off x="428625" y="214313"/>
            <a:ext cx="8501063" cy="1200150"/>
          </a:xfrm>
          <a:prstGeom prst="rect">
            <a:avLst/>
          </a:prstGeom>
          <a:noFill/>
          <a:ln w="9525">
            <a:noFill/>
            <a:miter lim="800000"/>
            <a:headEnd/>
            <a:tailEnd/>
          </a:ln>
        </p:spPr>
        <p:txBody>
          <a:bodyPr>
            <a:spAutoFit/>
          </a:bodyPr>
          <a:lstStyle/>
          <a:p>
            <a:r>
              <a:rPr lang="sr-Cyrl-CS" sz="3600" b="1">
                <a:solidFill>
                  <a:srgbClr val="000000"/>
                </a:solidFill>
                <a:cs typeface="Arial" pitchFamily="34" charset="0"/>
              </a:rPr>
              <a:t>Хронично плућно срце – РТГ налаз </a:t>
            </a:r>
          </a:p>
          <a:p>
            <a:r>
              <a:rPr lang="sr-Latn-CS" sz="3600" b="1">
                <a:solidFill>
                  <a:srgbClr val="000000"/>
                </a:solidFill>
                <a:cs typeface="Arial" pitchFamily="34" charset="0"/>
              </a:rPr>
              <a:t>    </a:t>
            </a:r>
            <a:endParaRPr lang="en-US" sz="3600" b="1">
              <a:solidFill>
                <a:srgbClr val="000000"/>
              </a:solidFill>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59395">
                                            <p:txEl>
                                              <p:pRg st="0" end="0"/>
                                            </p:txEl>
                                          </p:spTgt>
                                        </p:tgtEl>
                                        <p:attrNameLst>
                                          <p:attrName>style.visibility</p:attrName>
                                        </p:attrNameLst>
                                      </p:cBhvr>
                                      <p:to>
                                        <p:strVal val="visible"/>
                                      </p:to>
                                    </p:set>
                                    <p:animEffect transition="in" filter="fade">
                                      <p:cBhvr>
                                        <p:cTn id="21" dur="1000"/>
                                        <p:tgtEl>
                                          <p:spTgt spid="59395">
                                            <p:txEl>
                                              <p:pRg st="0" end="0"/>
                                            </p:txEl>
                                          </p:spTgt>
                                        </p:tgtEl>
                                      </p:cBhvr>
                                    </p:animEffect>
                                    <p:anim calcmode="lin" valueType="num">
                                      <p:cBhvr>
                                        <p:cTn id="22" dur="1000" fill="hold"/>
                                        <p:tgtEl>
                                          <p:spTgt spid="5939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9395">
                                            <p:txEl>
                                              <p:pRg st="0" end="0"/>
                                            </p:txEl>
                                          </p:spTgt>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59395">
                                            <p:txEl>
                                              <p:pRg st="1" end="1"/>
                                            </p:txEl>
                                          </p:spTgt>
                                        </p:tgtEl>
                                        <p:attrNameLst>
                                          <p:attrName>style.visibility</p:attrName>
                                        </p:attrNameLst>
                                      </p:cBhvr>
                                      <p:to>
                                        <p:strVal val="visible"/>
                                      </p:to>
                                    </p:set>
                                    <p:animEffect transition="in" filter="fade">
                                      <p:cBhvr>
                                        <p:cTn id="26" dur="1000"/>
                                        <p:tgtEl>
                                          <p:spTgt spid="59395">
                                            <p:txEl>
                                              <p:pRg st="1" end="1"/>
                                            </p:txEl>
                                          </p:spTgt>
                                        </p:tgtEl>
                                      </p:cBhvr>
                                    </p:animEffect>
                                    <p:anim calcmode="lin" valueType="num">
                                      <p:cBhvr>
                                        <p:cTn id="27" dur="10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59395">
                                            <p:txEl>
                                              <p:pRg st="1" end="1"/>
                                            </p:txEl>
                                          </p:spTgt>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59395">
                                            <p:txEl>
                                              <p:pRg st="2" end="2"/>
                                            </p:txEl>
                                          </p:spTgt>
                                        </p:tgtEl>
                                        <p:attrNameLst>
                                          <p:attrName>style.visibility</p:attrName>
                                        </p:attrNameLst>
                                      </p:cBhvr>
                                      <p:to>
                                        <p:strVal val="visible"/>
                                      </p:to>
                                    </p:set>
                                    <p:animEffect transition="in" filter="fade">
                                      <p:cBhvr>
                                        <p:cTn id="31" dur="1000"/>
                                        <p:tgtEl>
                                          <p:spTgt spid="59395">
                                            <p:txEl>
                                              <p:pRg st="2" end="2"/>
                                            </p:txEl>
                                          </p:spTgt>
                                        </p:tgtEl>
                                      </p:cBhvr>
                                    </p:animEffect>
                                    <p:anim calcmode="lin" valueType="num">
                                      <p:cBhvr>
                                        <p:cTn id="32" dur="1000" fill="hold"/>
                                        <p:tgtEl>
                                          <p:spTgt spid="59395">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5939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p:cNvPicPr>
            <a:picLocks noChangeAspect="1" noChangeArrowheads="1"/>
          </p:cNvPicPr>
          <p:nvPr/>
        </p:nvPicPr>
        <p:blipFill>
          <a:blip r:embed="rId3"/>
          <a:srcRect/>
          <a:stretch>
            <a:fillRect/>
          </a:stretch>
        </p:blipFill>
        <p:spPr bwMode="auto">
          <a:xfrm>
            <a:off x="428625" y="1857375"/>
            <a:ext cx="4714875" cy="4457700"/>
          </a:xfrm>
          <a:prstGeom prst="rect">
            <a:avLst/>
          </a:prstGeom>
          <a:noFill/>
          <a:ln w="9525">
            <a:noFill/>
            <a:miter lim="800000"/>
            <a:headEnd/>
            <a:tailEnd/>
          </a:ln>
        </p:spPr>
      </p:pic>
      <p:sp>
        <p:nvSpPr>
          <p:cNvPr id="6" name="TextBox 5"/>
          <p:cNvSpPr txBox="1"/>
          <p:nvPr/>
        </p:nvSpPr>
        <p:spPr>
          <a:xfrm>
            <a:off x="3071813" y="2928938"/>
            <a:ext cx="1625600" cy="461962"/>
          </a:xfrm>
          <a:prstGeom prst="rect">
            <a:avLst/>
          </a:prstGeom>
          <a:noFill/>
        </p:spPr>
        <p:txBody>
          <a:bodyPr wrap="none">
            <a:spAutoFit/>
          </a:bodyPr>
          <a:lstStyle/>
          <a:p>
            <a:pPr>
              <a:defRPr/>
            </a:pPr>
            <a:r>
              <a:rPr lang="sr-Cyrl-CS" sz="1200" dirty="0">
                <a:solidFill>
                  <a:schemeClr val="bg1"/>
                </a:solidFill>
                <a:effectLst>
                  <a:outerShdw blurRad="38100" dist="38100" dir="2700000" algn="tl">
                    <a:srgbClr val="000000">
                      <a:alpha val="43137"/>
                    </a:srgbClr>
                  </a:outerShdw>
                </a:effectLst>
                <a:latin typeface="Arial" charset="0"/>
              </a:rPr>
              <a:t>Наглашен </a:t>
            </a:r>
          </a:p>
          <a:p>
            <a:pPr>
              <a:defRPr/>
            </a:pPr>
            <a:r>
              <a:rPr lang="sr-Cyrl-CS" sz="1200" dirty="0">
                <a:solidFill>
                  <a:schemeClr val="bg1"/>
                </a:solidFill>
                <a:effectLst>
                  <a:outerShdw blurRad="38100" dist="38100" dir="2700000" algn="tl">
                    <a:srgbClr val="000000">
                      <a:alpha val="43137"/>
                    </a:srgbClr>
                  </a:outerShdw>
                </a:effectLst>
                <a:latin typeface="Arial" charset="0"/>
              </a:rPr>
              <a:t>трункус пулмоналис</a:t>
            </a:r>
            <a:endParaRPr lang="sr-Latn-CS" sz="1200" dirty="0">
              <a:solidFill>
                <a:schemeClr val="bg1"/>
              </a:solidFill>
              <a:effectLst>
                <a:outerShdw blurRad="38100" dist="38100" dir="2700000" algn="tl">
                  <a:srgbClr val="000000">
                    <a:alpha val="43137"/>
                  </a:srgbClr>
                </a:outerShdw>
              </a:effectLst>
              <a:latin typeface="Arial" charset="0"/>
            </a:endParaRPr>
          </a:p>
        </p:txBody>
      </p:sp>
      <p:sp>
        <p:nvSpPr>
          <p:cNvPr id="7" name="Content Placeholder 6"/>
          <p:cNvSpPr txBox="1">
            <a:spLocks noGrp="1"/>
          </p:cNvSpPr>
          <p:nvPr>
            <p:ph idx="1"/>
          </p:nvPr>
        </p:nvSpPr>
        <p:spPr>
          <a:xfrm>
            <a:off x="428625" y="2071688"/>
            <a:ext cx="1911350" cy="498475"/>
          </a:xfrm>
        </p:spPr>
        <p:txBody>
          <a:bodyPr wrap="none" rtlCol="0">
            <a:spAutoFit/>
          </a:bodyPr>
          <a:lstStyle/>
          <a:p>
            <a:pPr>
              <a:buFont typeface="Wingdings 2" pitchFamily="18" charset="2"/>
              <a:buNone/>
              <a:defRPr/>
            </a:pPr>
            <a:r>
              <a:rPr lang="sr-Cyrl-CS" sz="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Редукована периферна </a:t>
            </a:r>
          </a:p>
          <a:p>
            <a:pPr>
              <a:buFont typeface="Wingdings 2" pitchFamily="18" charset="2"/>
              <a:buNone/>
              <a:defRPr/>
            </a:pPr>
            <a:r>
              <a:rPr lang="sr-Cyrl-CS" sz="1200" dirty="0" smtClean="0">
                <a:solidFill>
                  <a:schemeClr val="bg1"/>
                </a:solidFill>
                <a:effectLst>
                  <a:outerShdw blurRad="38100" dist="38100" dir="2700000" algn="tl">
                    <a:srgbClr val="000000">
                      <a:alpha val="43137"/>
                    </a:srgbClr>
                  </a:outerShdw>
                </a:effectLst>
                <a:latin typeface="Arial" pitchFamily="34" charset="0"/>
                <a:cs typeface="Arial" pitchFamily="34" charset="0"/>
              </a:rPr>
              <a:t>    васкуларна шара</a:t>
            </a:r>
            <a:endParaRPr lang="sr-Latn-CS" sz="1200"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cxnSp>
        <p:nvCxnSpPr>
          <p:cNvPr id="9" name="Straight Arrow Connector 8"/>
          <p:cNvCxnSpPr/>
          <p:nvPr/>
        </p:nvCxnSpPr>
        <p:spPr>
          <a:xfrm rot="16200000" flipH="1">
            <a:off x="535782" y="2821781"/>
            <a:ext cx="928688" cy="428625"/>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3571876" y="3429000"/>
            <a:ext cx="285750" cy="142875"/>
          </a:xfrm>
          <a:prstGeom prst="straightConnector1">
            <a:avLst/>
          </a:prstGeom>
          <a:ln w="127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12647" name="TextBox 11"/>
          <p:cNvSpPr txBox="1">
            <a:spLocks noChangeArrowheads="1"/>
          </p:cNvSpPr>
          <p:nvPr/>
        </p:nvSpPr>
        <p:spPr bwMode="auto">
          <a:xfrm>
            <a:off x="571500" y="6286500"/>
            <a:ext cx="5857875" cy="369888"/>
          </a:xfrm>
          <a:prstGeom prst="rect">
            <a:avLst/>
          </a:prstGeom>
          <a:noFill/>
          <a:ln w="9525">
            <a:noFill/>
            <a:miter lim="800000"/>
            <a:headEnd/>
            <a:tailEnd/>
          </a:ln>
        </p:spPr>
        <p:txBody>
          <a:bodyPr>
            <a:spAutoFit/>
          </a:bodyPr>
          <a:lstStyle/>
          <a:p>
            <a:r>
              <a:rPr lang="sr-Cyrl-CS"/>
              <a:t>РТГ налаз – Рецидиванатна плућна емболија, ППХ</a:t>
            </a:r>
            <a:endParaRPr lang="sr-Latn-CS"/>
          </a:p>
        </p:txBody>
      </p:sp>
      <p:sp>
        <p:nvSpPr>
          <p:cNvPr id="13" name="Title 12"/>
          <p:cNvSpPr>
            <a:spLocks noGrp="1"/>
          </p:cNvSpPr>
          <p:nvPr>
            <p:ph type="title"/>
          </p:nvPr>
        </p:nvSpPr>
        <p:spPr>
          <a:xfrm>
            <a:off x="457200" y="704850"/>
            <a:ext cx="8686800" cy="1143000"/>
          </a:xfrm>
        </p:spPr>
        <p:txBody>
          <a:bodyPr/>
          <a:lstStyle/>
          <a:p>
            <a:pPr eaLnBrk="1" hangingPunct="1">
              <a:defRPr/>
            </a:pPr>
            <a:r>
              <a:rPr lang="sr-Cyrl-CS" sz="3200" b="1" dirty="0" smtClean="0">
                <a:solidFill>
                  <a:prstClr val="black"/>
                </a:solidFill>
                <a:latin typeface="Arial" charset="0"/>
                <a:ea typeface="+mn-ea"/>
                <a:cs typeface="Arial" charset="0"/>
              </a:rPr>
              <a:t>Хронично плућно срце –  РТГ налаз</a:t>
            </a:r>
            <a:r>
              <a:rPr lang="sr-Latn-CS" sz="3200" b="1" dirty="0" smtClean="0">
                <a:solidFill>
                  <a:prstClr val="black"/>
                </a:solidFill>
                <a:latin typeface="Arial" charset="0"/>
                <a:ea typeface="+mn-ea"/>
                <a:cs typeface="Arial" charset="0"/>
              </a:rPr>
              <a:t>    </a:t>
            </a:r>
            <a:r>
              <a:rPr lang="en-US" sz="3200" b="1" dirty="0" smtClean="0">
                <a:solidFill>
                  <a:prstClr val="black"/>
                </a:solidFill>
                <a:latin typeface="Arial" charset="0"/>
                <a:ea typeface="+mn-ea"/>
                <a:cs typeface="Arial" charset="0"/>
              </a:rPr>
              <a:t/>
            </a:r>
            <a:br>
              <a:rPr lang="en-US" sz="3200" b="1" dirty="0" smtClean="0">
                <a:solidFill>
                  <a:prstClr val="black"/>
                </a:solidFill>
                <a:latin typeface="Arial" charset="0"/>
                <a:ea typeface="+mn-ea"/>
                <a:cs typeface="Arial" charset="0"/>
              </a:rPr>
            </a:br>
            <a:endParaRPr lang="sr-Latn-CS" sz="3200" dirty="0"/>
          </a:p>
        </p:txBody>
      </p:sp>
    </p:spTree>
  </p:cSld>
  <p:clrMapOvr>
    <a:masterClrMapping/>
  </p:clrMapOvr>
  <p:transition spd="med">
    <p:wipe dir="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p:cNvPicPr>
            <a:picLocks noChangeAspect="1" noChangeArrowheads="1"/>
          </p:cNvPicPr>
          <p:nvPr/>
        </p:nvPicPr>
        <p:blipFill>
          <a:blip r:embed="rId3"/>
          <a:srcRect/>
          <a:stretch>
            <a:fillRect/>
          </a:stretch>
        </p:blipFill>
        <p:spPr bwMode="auto">
          <a:xfrm>
            <a:off x="1643063" y="819150"/>
            <a:ext cx="6634162" cy="6038850"/>
          </a:xfrm>
          <a:prstGeom prst="rect">
            <a:avLst/>
          </a:prstGeom>
          <a:noFill/>
          <a:ln w="9525">
            <a:noFill/>
            <a:miter lim="800000"/>
            <a:headEnd/>
            <a:tailEnd/>
          </a:ln>
        </p:spPr>
      </p:pic>
      <p:sp>
        <p:nvSpPr>
          <p:cNvPr id="3" name="Rectangle 2"/>
          <p:cNvSpPr/>
          <p:nvPr/>
        </p:nvSpPr>
        <p:spPr>
          <a:xfrm>
            <a:off x="214313" y="0"/>
            <a:ext cx="8929687" cy="1354138"/>
          </a:xfrm>
          <a:prstGeom prst="rect">
            <a:avLst/>
          </a:prstGeom>
        </p:spPr>
        <p:txBody>
          <a:bodyPr>
            <a:spAutoFit/>
          </a:bodyPr>
          <a:lstStyle/>
          <a:p>
            <a:pPr>
              <a:defRPr/>
            </a:pPr>
            <a:r>
              <a:rPr lang="sr-Cyrl-CS" sz="3200" b="1" dirty="0">
                <a:solidFill>
                  <a:prstClr val="black"/>
                </a:solidFill>
                <a:latin typeface="Arial" charset="0"/>
                <a:ea typeface="+mj-ea"/>
                <a:cs typeface="Arial" charset="0"/>
              </a:rPr>
              <a:t>Хронично плућно срце – рендгенолошки налаз</a:t>
            </a:r>
            <a:r>
              <a:rPr lang="sr-Latn-CS" sz="3200" b="1" dirty="0">
                <a:solidFill>
                  <a:prstClr val="black"/>
                </a:solidFill>
                <a:latin typeface="Arial" charset="0"/>
                <a:ea typeface="+mj-ea"/>
                <a:cs typeface="Arial" charset="0"/>
              </a:rPr>
              <a:t>    </a:t>
            </a:r>
            <a:r>
              <a:rPr lang="en-US" sz="3200" b="1" dirty="0">
                <a:solidFill>
                  <a:prstClr val="black"/>
                </a:solidFill>
                <a:latin typeface="Arial" charset="0"/>
                <a:ea typeface="+mj-ea"/>
                <a:cs typeface="Arial" charset="0"/>
              </a:rPr>
              <a:t/>
            </a:r>
            <a:br>
              <a:rPr lang="en-US" sz="3200" b="1" dirty="0">
                <a:solidFill>
                  <a:prstClr val="black"/>
                </a:solidFill>
                <a:latin typeface="Arial" charset="0"/>
                <a:ea typeface="+mj-ea"/>
                <a:cs typeface="Arial" charset="0"/>
              </a:rPr>
            </a:br>
            <a:endParaRPr lang="sr-Latn-CS" dirty="0">
              <a:latin typeface="Arial" charset="0"/>
            </a:endParaRPr>
          </a:p>
        </p:txBody>
      </p:sp>
      <p:sp>
        <p:nvSpPr>
          <p:cNvPr id="4" name="Rectangle 3"/>
          <p:cNvSpPr/>
          <p:nvPr/>
        </p:nvSpPr>
        <p:spPr>
          <a:xfrm>
            <a:off x="2143125" y="6143625"/>
            <a:ext cx="5786438" cy="714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1400" dirty="0">
                <a:latin typeface="Arial" pitchFamily="34" charset="0"/>
                <a:cs typeface="Arial" pitchFamily="34" charset="0"/>
              </a:rPr>
              <a:t>ХОБП.  А) и Б) Постероантериорни и бочни снимак г. коша током епизоде инсуфицијенције десног срца- значајно увећана срчана сенка. Ц) и Д ) – РТГ  г. коша након три месеца по опоравку </a:t>
            </a:r>
            <a:endParaRPr lang="sr-Latn-CS" sz="1400" dirty="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a:spLocks noChangeArrowheads="1"/>
          </p:cNvSpPr>
          <p:nvPr>
            <p:ph type="title"/>
          </p:nvPr>
        </p:nvSpPr>
        <p:spPr>
          <a:xfrm>
            <a:off x="1143000" y="0"/>
            <a:ext cx="8229600" cy="1143000"/>
          </a:xfrm>
          <a:noFill/>
        </p:spPr>
        <p:txBody>
          <a:bodyPr/>
          <a:lstStyle/>
          <a:p>
            <a:r>
              <a:rPr lang="sr-Cyrl-CS" sz="4400" b="1" smtClean="0">
                <a:solidFill>
                  <a:schemeClr val="tx1"/>
                </a:solidFill>
                <a:latin typeface="Arial" pitchFamily="34" charset="0"/>
                <a:cs typeface="Arial" pitchFamily="34" charset="0"/>
              </a:rPr>
              <a:t>  Катетеризација срца</a:t>
            </a:r>
            <a:r>
              <a:rPr lang="sr-Latn-CS" sz="4400" smtClean="0">
                <a:solidFill>
                  <a:schemeClr val="tx1"/>
                </a:solidFill>
                <a:latin typeface="Arial" pitchFamily="34" charset="0"/>
                <a:cs typeface="Arial" pitchFamily="34" charset="0"/>
              </a:rPr>
              <a:t>  </a:t>
            </a:r>
            <a:endParaRPr lang="en-US" sz="4400" smtClean="0">
              <a:solidFill>
                <a:schemeClr val="tx1"/>
              </a:solidFill>
              <a:latin typeface="Arial" pitchFamily="34" charset="0"/>
              <a:cs typeface="Arial" pitchFamily="34" charset="0"/>
            </a:endParaRPr>
          </a:p>
        </p:txBody>
      </p:sp>
      <p:sp>
        <p:nvSpPr>
          <p:cNvPr id="114691" name="Text Box 3"/>
          <p:cNvSpPr>
            <a:spLocks noChangeArrowheads="1"/>
          </p:cNvSpPr>
          <p:nvPr>
            <p:ph type="body" idx="1"/>
          </p:nvPr>
        </p:nvSpPr>
        <p:spPr/>
        <p:txBody>
          <a:bodyPr/>
          <a:lstStyle/>
          <a:p>
            <a:pPr>
              <a:lnSpc>
                <a:spcPct val="80000"/>
              </a:lnSpc>
            </a:pPr>
            <a:r>
              <a:rPr lang="sr-Cyrl-CS" sz="2400" smtClean="0">
                <a:latin typeface="Arial" pitchFamily="34" charset="0"/>
                <a:cs typeface="Arial" pitchFamily="34" charset="0"/>
              </a:rPr>
              <a:t>Плућни васкуларни притисак</a:t>
            </a:r>
            <a:endParaRPr lang="sr-Latn-CS" sz="2400" smtClean="0">
              <a:latin typeface="Arial" pitchFamily="34" charset="0"/>
              <a:cs typeface="Arial" pitchFamily="34" charset="0"/>
            </a:endParaRPr>
          </a:p>
          <a:p>
            <a:pPr>
              <a:lnSpc>
                <a:spcPct val="80000"/>
              </a:lnSpc>
            </a:pPr>
            <a:r>
              <a:rPr lang="sr-Cyrl-CS" sz="2400" smtClean="0">
                <a:latin typeface="Arial" pitchFamily="34" charset="0"/>
                <a:cs typeface="Arial" pitchFamily="34" charset="0"/>
              </a:rPr>
              <a:t>Плућни капиларни притисак</a:t>
            </a:r>
            <a:endParaRPr lang="sr-Latn-CS" sz="2400" smtClean="0">
              <a:latin typeface="Arial" pitchFamily="34" charset="0"/>
              <a:cs typeface="Arial" pitchFamily="34" charset="0"/>
            </a:endParaRPr>
          </a:p>
          <a:p>
            <a:pPr>
              <a:lnSpc>
                <a:spcPct val="80000"/>
              </a:lnSpc>
            </a:pPr>
            <a:r>
              <a:rPr lang="sr-Cyrl-CS" sz="2400" smtClean="0">
                <a:latin typeface="Arial" pitchFamily="34" charset="0"/>
                <a:cs typeface="Arial" pitchFamily="34" charset="0"/>
              </a:rPr>
              <a:t>Притисак у десној преткомори и комори</a:t>
            </a:r>
            <a:endParaRPr lang="sr-Latn-CS" sz="2400" smtClean="0">
              <a:latin typeface="Arial" pitchFamily="34" charset="0"/>
              <a:cs typeface="Arial" pitchFamily="34" charset="0"/>
            </a:endParaRPr>
          </a:p>
          <a:p>
            <a:pPr>
              <a:lnSpc>
                <a:spcPct val="80000"/>
              </a:lnSpc>
            </a:pPr>
            <a:r>
              <a:rPr lang="sr-Cyrl-CS" sz="2400" smtClean="0">
                <a:latin typeface="Arial" pitchFamily="34" charset="0"/>
                <a:cs typeface="Arial" pitchFamily="34" charset="0"/>
              </a:rPr>
              <a:t>Промена притиска при примени вазодилататора ( тест вазореактивности)</a:t>
            </a:r>
            <a:endParaRPr lang="sr-Latn-CS" sz="2400" smtClean="0">
              <a:latin typeface="Arial" pitchFamily="34" charset="0"/>
              <a:cs typeface="Arial" pitchFamily="34" charset="0"/>
            </a:endParaRPr>
          </a:p>
          <a:p>
            <a:pPr>
              <a:lnSpc>
                <a:spcPct val="80000"/>
              </a:lnSpc>
            </a:pPr>
            <a:r>
              <a:rPr lang="sr-Cyrl-CS" sz="2400" smtClean="0">
                <a:latin typeface="Arial" pitchFamily="34" charset="0"/>
                <a:cs typeface="Arial" pitchFamily="34" charset="0"/>
              </a:rPr>
              <a:t>Битно за исључење урођених срчаних мана и болести левог срца</a:t>
            </a:r>
          </a:p>
          <a:p>
            <a:pPr>
              <a:lnSpc>
                <a:spcPct val="80000"/>
              </a:lnSpc>
            </a:pPr>
            <a:r>
              <a:rPr lang="sr-Cyrl-CS" sz="2400" smtClean="0">
                <a:latin typeface="Arial" pitchFamily="34" charset="0"/>
                <a:cs typeface="Arial" pitchFamily="34" charset="0"/>
              </a:rPr>
              <a:t>Златни стандард за дијагностику и процену степена плућне хипертензије</a:t>
            </a:r>
            <a:endParaRPr lang="en-US" sz="24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428625" y="357188"/>
            <a:ext cx="8229600" cy="1143000"/>
          </a:xfrm>
        </p:spPr>
        <p:txBody>
          <a:bodyPr/>
          <a:lstStyle/>
          <a:p>
            <a:pPr>
              <a:lnSpc>
                <a:spcPct val="90000"/>
              </a:lnSpc>
            </a:pPr>
            <a:r>
              <a:rPr lang="sr-Latn-CS" sz="4800" smtClean="0"/>
              <a:t/>
            </a:r>
            <a:br>
              <a:rPr lang="sr-Latn-CS" sz="4800" smtClean="0"/>
            </a:br>
            <a:r>
              <a:rPr lang="sr-Cyrl-CS" sz="4800" smtClean="0"/>
              <a:t>     </a:t>
            </a:r>
            <a:r>
              <a:rPr lang="sr-Cyrl-CS" sz="4800" smtClean="0">
                <a:solidFill>
                  <a:schemeClr val="tx1"/>
                </a:solidFill>
                <a:latin typeface="Arial" pitchFamily="34" charset="0"/>
                <a:cs typeface="Arial" pitchFamily="34" charset="0"/>
              </a:rPr>
              <a:t>Тест вазореактивности </a:t>
            </a:r>
            <a:endParaRPr lang="sr-Latn-CS" smtClean="0">
              <a:solidFill>
                <a:schemeClr val="tx1"/>
              </a:solidFill>
              <a:latin typeface="Arial" pitchFamily="34" charset="0"/>
              <a:cs typeface="Arial" pitchFamily="34" charset="0"/>
            </a:endParaRPr>
          </a:p>
        </p:txBody>
      </p:sp>
      <p:sp>
        <p:nvSpPr>
          <p:cNvPr id="3" name="Content Placeholder 2"/>
          <p:cNvSpPr>
            <a:spLocks noGrp="1"/>
          </p:cNvSpPr>
          <p:nvPr>
            <p:ph idx="1"/>
          </p:nvPr>
        </p:nvSpPr>
        <p:spPr>
          <a:xfrm>
            <a:off x="214313" y="1571625"/>
            <a:ext cx="8229600" cy="4389438"/>
          </a:xfrm>
        </p:spPr>
        <p:txBody>
          <a:bodyPr/>
          <a:lstStyle/>
          <a:p>
            <a:pPr marL="476250" indent="-476250" algn="ctr" eaLnBrk="1" hangingPunct="1">
              <a:buClrTx/>
              <a:buSzTx/>
              <a:buFont typeface="Wingdings 2" pitchFamily="18" charset="2"/>
              <a:buNone/>
              <a:defRPr/>
            </a:pPr>
            <a:endParaRPr lang="en-IE" sz="2800" b="1" dirty="0" smtClean="0">
              <a:solidFill>
                <a:schemeClr val="hlink"/>
              </a:solidFill>
            </a:endParaRPr>
          </a:p>
          <a:p>
            <a:pPr marL="476250" indent="-476250" eaLnBrk="1" hangingPunct="1">
              <a:buClrTx/>
              <a:buSzTx/>
              <a:buFontTx/>
              <a:buChar char="•"/>
              <a:defRPr/>
            </a:pPr>
            <a:r>
              <a:rPr lang="sr-Cyrl-CS" sz="2400" b="1" dirty="0" smtClean="0">
                <a:latin typeface="Arial" pitchFamily="34" charset="0"/>
                <a:cs typeface="Arial" pitchFamily="34" charset="0"/>
              </a:rPr>
              <a:t>Краткоделујући  агенси:</a:t>
            </a:r>
          </a:p>
          <a:p>
            <a:pPr marL="476250" indent="-476250" eaLnBrk="1" hangingPunct="1">
              <a:buClrTx/>
              <a:buSzTx/>
              <a:buFontTx/>
              <a:buChar char="•"/>
              <a:defRPr/>
            </a:pPr>
            <a:r>
              <a:rPr lang="en-IE" sz="2400" dirty="0" smtClean="0">
                <a:latin typeface="Arial" pitchFamily="34" charset="0"/>
                <a:cs typeface="Arial" pitchFamily="34" charset="0"/>
              </a:rPr>
              <a:t>NO</a:t>
            </a:r>
          </a:p>
          <a:p>
            <a:pPr marL="476250" indent="-476250" eaLnBrk="1" hangingPunct="1">
              <a:buClrTx/>
              <a:buSzTx/>
              <a:buFontTx/>
              <a:buChar char="•"/>
              <a:defRPr/>
            </a:pPr>
            <a:r>
              <a:rPr lang="en-IE" sz="2400" dirty="0" smtClean="0">
                <a:latin typeface="Arial" pitchFamily="34" charset="0"/>
                <a:cs typeface="Arial" pitchFamily="34" charset="0"/>
              </a:rPr>
              <a:t>Prostacyclin</a:t>
            </a:r>
          </a:p>
          <a:p>
            <a:pPr marL="476250" indent="-476250" eaLnBrk="1" hangingPunct="1">
              <a:buClrTx/>
              <a:buSzTx/>
              <a:buFontTx/>
              <a:buChar char="•"/>
              <a:defRPr/>
            </a:pPr>
            <a:r>
              <a:rPr lang="en-IE" sz="2400" dirty="0" smtClean="0">
                <a:latin typeface="Arial" pitchFamily="34" charset="0"/>
                <a:cs typeface="Arial" pitchFamily="34" charset="0"/>
              </a:rPr>
              <a:t>Adenosin</a:t>
            </a:r>
            <a:endParaRPr lang="sr-Cyrl-CS" sz="2400" dirty="0" smtClean="0">
              <a:latin typeface="Arial" pitchFamily="34" charset="0"/>
              <a:cs typeface="Arial" pitchFamily="34" charset="0"/>
            </a:endParaRPr>
          </a:p>
          <a:p>
            <a:pPr marL="476250" indent="-476250" eaLnBrk="1" hangingPunct="1">
              <a:buClrTx/>
              <a:buSzTx/>
              <a:buFontTx/>
              <a:buChar char="•"/>
              <a:defRPr/>
            </a:pPr>
            <a:r>
              <a:rPr lang="sr-Cyrl-CS" sz="2800" b="1" dirty="0" smtClean="0">
                <a:latin typeface="Arial" pitchFamily="34" charset="0"/>
                <a:cs typeface="Arial" pitchFamily="34" charset="0"/>
              </a:rPr>
              <a:t>Интерпретација резултата: </a:t>
            </a:r>
            <a:r>
              <a:rPr lang="sr-Latn-CS" sz="2800" dirty="0" smtClean="0">
                <a:latin typeface="Arial" pitchFamily="34" charset="0"/>
                <a:cs typeface="Arial" pitchFamily="34" charset="0"/>
              </a:rPr>
              <a:t/>
            </a:r>
            <a:br>
              <a:rPr lang="sr-Latn-CS" sz="2800" dirty="0" smtClean="0">
                <a:latin typeface="Arial" pitchFamily="34" charset="0"/>
                <a:cs typeface="Arial" pitchFamily="34" charset="0"/>
              </a:rPr>
            </a:br>
            <a:r>
              <a:rPr lang="sr-Cyrl-CS" sz="2800" dirty="0" smtClean="0">
                <a:latin typeface="Arial" pitchFamily="34" charset="0"/>
                <a:cs typeface="Arial" pitchFamily="34" charset="0"/>
              </a:rPr>
              <a:t>- Пад </a:t>
            </a:r>
            <a:r>
              <a:rPr lang="sr-Latn-CS" sz="2400" dirty="0" smtClean="0">
                <a:latin typeface="Arial" pitchFamily="34" charset="0"/>
                <a:cs typeface="Arial" pitchFamily="34" charset="0"/>
              </a:rPr>
              <a:t>mPA 10 mmHg </a:t>
            </a:r>
            <a:r>
              <a:rPr lang="sr-Cyrl-CS" sz="2400" dirty="0" smtClean="0">
                <a:latin typeface="Arial" pitchFamily="34" charset="0"/>
                <a:cs typeface="Arial" pitchFamily="34" charset="0"/>
              </a:rPr>
              <a:t>или више</a:t>
            </a:r>
            <a:r>
              <a:rPr lang="sr-Latn-CS" sz="2400" dirty="0" smtClean="0">
                <a:latin typeface="Arial" pitchFamily="34" charset="0"/>
                <a:cs typeface="Arial" pitchFamily="34" charset="0"/>
              </a:rPr>
              <a:t/>
            </a:r>
            <a:br>
              <a:rPr lang="sr-Latn-CS" sz="2400" dirty="0" smtClean="0">
                <a:latin typeface="Arial" pitchFamily="34" charset="0"/>
                <a:cs typeface="Arial" pitchFamily="34" charset="0"/>
              </a:rPr>
            </a:br>
            <a:r>
              <a:rPr lang="sr-Cyrl-CS" sz="2400" dirty="0" smtClean="0">
                <a:latin typeface="Arial" pitchFamily="34" charset="0"/>
                <a:cs typeface="Arial" pitchFamily="34" charset="0"/>
              </a:rPr>
              <a:t>- Вредност </a:t>
            </a:r>
            <a:r>
              <a:rPr lang="sr-Latn-CS" sz="2400" dirty="0" smtClean="0">
                <a:latin typeface="Arial" pitchFamily="34" charset="0"/>
                <a:cs typeface="Arial" pitchFamily="34" charset="0"/>
              </a:rPr>
              <a:t> mPA </a:t>
            </a:r>
            <a:r>
              <a:rPr lang="sr-Cyrl-CS" sz="2400" dirty="0" smtClean="0">
                <a:latin typeface="Arial" pitchFamily="34" charset="0"/>
                <a:cs typeface="Arial" pitchFamily="34" charset="0"/>
              </a:rPr>
              <a:t>мања од </a:t>
            </a:r>
            <a:r>
              <a:rPr lang="sr-Latn-CS" sz="2400" dirty="0" smtClean="0">
                <a:latin typeface="Arial" pitchFamily="34" charset="0"/>
                <a:cs typeface="Arial" pitchFamily="34" charset="0"/>
              </a:rPr>
              <a:t>40 mmHg</a:t>
            </a:r>
            <a:br>
              <a:rPr lang="sr-Latn-CS" sz="2400" dirty="0" smtClean="0">
                <a:latin typeface="Arial" pitchFamily="34" charset="0"/>
                <a:cs typeface="Arial" pitchFamily="34" charset="0"/>
              </a:rPr>
            </a:br>
            <a:r>
              <a:rPr lang="sr-Cyrl-CS" sz="2400" dirty="0" smtClean="0">
                <a:latin typeface="Arial" pitchFamily="34" charset="0"/>
                <a:cs typeface="Arial" pitchFamily="34" charset="0"/>
              </a:rPr>
              <a:t>- Исти или већи </a:t>
            </a:r>
            <a:r>
              <a:rPr lang="sr-Latn-CS" sz="2400" dirty="0" smtClean="0">
                <a:latin typeface="Arial" pitchFamily="34" charset="0"/>
                <a:cs typeface="Arial" pitchFamily="34" charset="0"/>
              </a:rPr>
              <a:t>CO </a:t>
            </a:r>
            <a:endParaRPr lang="sr-Cyrl-CS" sz="2400" dirty="0" smtClean="0">
              <a:latin typeface="Arial" pitchFamily="34" charset="0"/>
              <a:cs typeface="Arial" pitchFamily="34" charset="0"/>
            </a:endParaRPr>
          </a:p>
          <a:p>
            <a:pPr>
              <a:buFont typeface="Wingdings 2" pitchFamily="18" charset="2"/>
              <a:buNone/>
              <a:defRPr/>
            </a:pPr>
            <a:r>
              <a:rPr lang="sr-Cyrl-CS" sz="2400" dirty="0" smtClean="0">
                <a:latin typeface="Arial" pitchFamily="34" charset="0"/>
                <a:cs typeface="Arial" pitchFamily="34" charset="0"/>
              </a:rPr>
              <a:t>                                                              </a:t>
            </a:r>
            <a:r>
              <a:rPr lang="sr-Latn-CS" sz="2400" dirty="0" smtClean="0">
                <a:latin typeface="Arial" pitchFamily="34" charset="0"/>
                <a:cs typeface="Arial" pitchFamily="34" charset="0"/>
              </a:rPr>
              <a:t>Circulation 2005</a:t>
            </a:r>
            <a:endParaRPr lang="sr-Latn-CS" dirty="0">
              <a:latin typeface="Arial" pitchFamily="34" charset="0"/>
              <a:cs typeface="Arial" pitchFamily="34" charset="0"/>
            </a:endParaRPr>
          </a:p>
        </p:txBody>
      </p:sp>
      <p:pic>
        <p:nvPicPr>
          <p:cNvPr id="115716" name="Picture 2" descr="PAH 006"/>
          <p:cNvPicPr>
            <a:picLocks noChangeAspect="1" noChangeArrowheads="1"/>
          </p:cNvPicPr>
          <p:nvPr/>
        </p:nvPicPr>
        <p:blipFill>
          <a:blip r:embed="rId3"/>
          <a:srcRect/>
          <a:stretch>
            <a:fillRect/>
          </a:stretch>
        </p:blipFill>
        <p:spPr bwMode="auto">
          <a:xfrm>
            <a:off x="5572125" y="1428750"/>
            <a:ext cx="3357563" cy="34290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3"/>
          <p:cNvSpPr txBox="1">
            <a:spLocks noChangeArrowheads="1"/>
          </p:cNvSpPr>
          <p:nvPr/>
        </p:nvSpPr>
        <p:spPr bwMode="auto">
          <a:xfrm>
            <a:off x="0" y="285750"/>
            <a:ext cx="8742363" cy="954088"/>
          </a:xfrm>
          <a:prstGeom prst="rect">
            <a:avLst/>
          </a:prstGeom>
          <a:noFill/>
          <a:ln w="9525">
            <a:noFill/>
            <a:miter lim="800000"/>
            <a:headEnd/>
            <a:tailEnd/>
          </a:ln>
        </p:spPr>
        <p:txBody>
          <a:bodyPr wrap="none">
            <a:spAutoFit/>
          </a:bodyPr>
          <a:lstStyle/>
          <a:p>
            <a:r>
              <a:rPr lang="sr-Cyrl-CS" sz="2800" b="1">
                <a:cs typeface="Arial" pitchFamily="34" charset="0"/>
              </a:rPr>
              <a:t>Терапијске мере у сузбијању погоршања ХРИ и </a:t>
            </a:r>
          </a:p>
          <a:p>
            <a:r>
              <a:rPr lang="sr-Cyrl-CS" sz="2800" b="1">
                <a:cs typeface="Arial" pitchFamily="34" charset="0"/>
              </a:rPr>
              <a:t>декомпензованог хроничног плућног срца</a:t>
            </a:r>
            <a:r>
              <a:rPr lang="sr-Latn-CS" sz="2800" b="1">
                <a:cs typeface="Arial" pitchFamily="34" charset="0"/>
              </a:rPr>
              <a:t>       </a:t>
            </a:r>
            <a:endParaRPr lang="en-US" sz="2800" b="1">
              <a:cs typeface="Arial" pitchFamily="34" charset="0"/>
            </a:endParaRPr>
          </a:p>
        </p:txBody>
      </p:sp>
      <p:sp>
        <p:nvSpPr>
          <p:cNvPr id="116739" name="Text Box 7"/>
          <p:cNvSpPr txBox="1">
            <a:spLocks noChangeArrowheads="1"/>
          </p:cNvSpPr>
          <p:nvPr/>
        </p:nvSpPr>
        <p:spPr bwMode="auto">
          <a:xfrm>
            <a:off x="714375" y="1571625"/>
            <a:ext cx="7239000" cy="4154488"/>
          </a:xfrm>
          <a:prstGeom prst="rect">
            <a:avLst/>
          </a:prstGeom>
          <a:noFill/>
          <a:ln w="9525">
            <a:noFill/>
            <a:miter lim="800000"/>
            <a:headEnd/>
            <a:tailEnd/>
          </a:ln>
        </p:spPr>
        <p:txBody>
          <a:bodyPr>
            <a:spAutoFit/>
          </a:bodyPr>
          <a:lstStyle/>
          <a:p>
            <a:pPr>
              <a:buFontTx/>
              <a:buChar char="•"/>
            </a:pPr>
            <a:r>
              <a:rPr lang="sr-Latn-CS" sz="2400" b="1"/>
              <a:t> </a:t>
            </a:r>
            <a:r>
              <a:rPr lang="sr-Cyrl-CS" sz="2400" b="1">
                <a:solidFill>
                  <a:srgbClr val="FF3300"/>
                </a:solidFill>
              </a:rPr>
              <a:t>Уклањање хипоксије</a:t>
            </a:r>
          </a:p>
          <a:p>
            <a:endParaRPr lang="sr-Cyrl-CS" sz="2400" b="1">
              <a:solidFill>
                <a:srgbClr val="FF3300"/>
              </a:solidFill>
            </a:endParaRPr>
          </a:p>
          <a:p>
            <a:pPr>
              <a:buFontTx/>
              <a:buChar char="•"/>
            </a:pPr>
            <a:r>
              <a:rPr lang="sr-Latn-CS" sz="2400" b="1"/>
              <a:t> </a:t>
            </a:r>
            <a:r>
              <a:rPr lang="sr-Cyrl-CS" sz="2400" b="1">
                <a:solidFill>
                  <a:srgbClr val="FF0000"/>
                </a:solidFill>
              </a:rPr>
              <a:t>Побољшање алвеолне вентилације</a:t>
            </a:r>
            <a:endParaRPr lang="sr-Latn-CS" sz="2400" b="1">
              <a:solidFill>
                <a:srgbClr val="FF0000"/>
              </a:solidFill>
            </a:endParaRPr>
          </a:p>
          <a:p>
            <a:endParaRPr lang="sr-Latn-CS" sz="2400" b="1"/>
          </a:p>
          <a:p>
            <a:pPr>
              <a:buFontTx/>
              <a:buChar char="•"/>
            </a:pPr>
            <a:r>
              <a:rPr lang="sr-Latn-CS" sz="2400" b="1"/>
              <a:t> </a:t>
            </a:r>
            <a:r>
              <a:rPr lang="sr-Cyrl-CS" sz="2400" b="1">
                <a:solidFill>
                  <a:srgbClr val="FF0000"/>
                </a:solidFill>
              </a:rPr>
              <a:t>Поправак срчане инсуфицијенције</a:t>
            </a:r>
            <a:endParaRPr lang="sr-Latn-CS" sz="2400" b="1">
              <a:solidFill>
                <a:srgbClr val="FF0000"/>
              </a:solidFill>
            </a:endParaRPr>
          </a:p>
          <a:p>
            <a:r>
              <a:rPr lang="sr-Latn-CS" sz="2400" b="1"/>
              <a:t>                  </a:t>
            </a:r>
            <a:r>
              <a:rPr lang="sr-Cyrl-CS" sz="2400" b="1"/>
              <a:t>Диуретици</a:t>
            </a:r>
            <a:endParaRPr lang="sr-Latn-CS" sz="2400" b="1"/>
          </a:p>
          <a:p>
            <a:r>
              <a:rPr lang="sr-Latn-CS" sz="2400" b="1"/>
              <a:t>                  </a:t>
            </a:r>
            <a:r>
              <a:rPr lang="sr-Cyrl-CS" sz="2400" b="1"/>
              <a:t>Венепункције</a:t>
            </a:r>
            <a:endParaRPr lang="sr-Latn-CS" sz="2400" b="1"/>
          </a:p>
          <a:p>
            <a:r>
              <a:rPr lang="sr-Latn-CS" sz="2400" b="1"/>
              <a:t>                  </a:t>
            </a:r>
            <a:r>
              <a:rPr lang="sr-Cyrl-CS" sz="2400" b="1"/>
              <a:t>Кардиотоници</a:t>
            </a:r>
            <a:endParaRPr lang="sr-Latn-CS" sz="2400" b="1"/>
          </a:p>
          <a:p>
            <a:r>
              <a:rPr lang="sr-Latn-CS" sz="2400" b="1"/>
              <a:t>                  </a:t>
            </a:r>
            <a:r>
              <a:rPr lang="sr-Cyrl-CS" sz="2400" b="1"/>
              <a:t>Антиаритмици</a:t>
            </a:r>
            <a:endParaRPr lang="sr-Latn-CS" sz="2400" b="1"/>
          </a:p>
          <a:p>
            <a:r>
              <a:rPr lang="sr-Latn-CS" sz="2400" b="1"/>
              <a:t>                  </a:t>
            </a:r>
            <a:r>
              <a:rPr lang="sr-Cyrl-CS" sz="2400" b="1"/>
              <a:t>Вазодилататори</a:t>
            </a:r>
            <a:endParaRPr lang="sr-Latn-CS" sz="2400" b="1"/>
          </a:p>
          <a:p>
            <a:pPr>
              <a:buFontTx/>
              <a:buChar char="•"/>
            </a:pPr>
            <a:r>
              <a:rPr lang="sr-Latn-CS" sz="2400" b="1"/>
              <a:t> </a:t>
            </a:r>
            <a:r>
              <a:rPr lang="sr-Cyrl-CS" sz="2400" b="1">
                <a:solidFill>
                  <a:srgbClr val="FF0000"/>
                </a:solidFill>
              </a:rPr>
              <a:t>Сузбијање компликација</a:t>
            </a:r>
            <a:endParaRPr lang="en-US" sz="2400" b="1">
              <a:solidFill>
                <a:srgbClr val="FF0000"/>
              </a:solidFill>
            </a:endParaRPr>
          </a:p>
        </p:txBody>
      </p:sp>
    </p:spTree>
  </p:cSld>
  <p:clrMapOvr>
    <a:masterClrMapping/>
  </p:clrMapOvr>
  <p:transition spd="med">
    <p:wipe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 Box 3"/>
          <p:cNvSpPr txBox="1">
            <a:spLocks noChangeArrowheads="1"/>
          </p:cNvSpPr>
          <p:nvPr/>
        </p:nvSpPr>
        <p:spPr bwMode="auto">
          <a:xfrm>
            <a:off x="1571625" y="428625"/>
            <a:ext cx="5249863" cy="646113"/>
          </a:xfrm>
          <a:prstGeom prst="rect">
            <a:avLst/>
          </a:prstGeom>
          <a:noFill/>
          <a:ln w="9525">
            <a:noFill/>
            <a:miter lim="800000"/>
            <a:headEnd/>
            <a:tailEnd/>
          </a:ln>
        </p:spPr>
        <p:txBody>
          <a:bodyPr wrap="none">
            <a:spAutoFit/>
          </a:bodyPr>
          <a:lstStyle/>
          <a:p>
            <a:r>
              <a:rPr lang="sr-Cyrl-CS" sz="3600" b="1">
                <a:latin typeface="Tahoma" pitchFamily="34" charset="0"/>
              </a:rPr>
              <a:t>Кардијална терапија</a:t>
            </a:r>
            <a:endParaRPr lang="en-US" sz="3600" b="1">
              <a:latin typeface="Tahoma" pitchFamily="34" charset="0"/>
            </a:endParaRPr>
          </a:p>
        </p:txBody>
      </p:sp>
      <p:sp>
        <p:nvSpPr>
          <p:cNvPr id="117763" name="Text Box 4"/>
          <p:cNvSpPr txBox="1">
            <a:spLocks noChangeArrowheads="1"/>
          </p:cNvSpPr>
          <p:nvPr/>
        </p:nvSpPr>
        <p:spPr bwMode="auto">
          <a:xfrm>
            <a:off x="376238" y="1428750"/>
            <a:ext cx="8767762" cy="4648200"/>
          </a:xfrm>
          <a:prstGeom prst="rect">
            <a:avLst/>
          </a:prstGeom>
          <a:noFill/>
          <a:ln w="9525">
            <a:noFill/>
            <a:miter lim="800000"/>
            <a:headEnd/>
            <a:tailEnd/>
          </a:ln>
        </p:spPr>
        <p:txBody>
          <a:bodyPr wrap="none">
            <a:spAutoFit/>
          </a:bodyPr>
          <a:lstStyle/>
          <a:p>
            <a:r>
              <a:rPr lang="sr-Cyrl-CS" sz="2400" b="1"/>
              <a:t>Диуретици</a:t>
            </a:r>
            <a:endParaRPr lang="sr-Latn-CS" sz="2400" b="1"/>
          </a:p>
          <a:p>
            <a:r>
              <a:rPr lang="sr-Cyrl-CS" sz="2000" b="1"/>
              <a:t>- </a:t>
            </a:r>
            <a:r>
              <a:rPr lang="sr-Cyrl-CS" sz="2000"/>
              <a:t>необјашњив пораст ТМ, подбулост, синдром периферног венског </a:t>
            </a:r>
          </a:p>
          <a:p>
            <a:r>
              <a:rPr lang="sr-Cyrl-CS" sz="2000"/>
              <a:t>застоја</a:t>
            </a:r>
            <a:endParaRPr lang="sr-Latn-CS" sz="2000"/>
          </a:p>
          <a:p>
            <a:r>
              <a:rPr lang="sr-Cyrl-CS" sz="2400" b="1"/>
              <a:t>Венепункција</a:t>
            </a:r>
            <a:r>
              <a:rPr lang="sr-Latn-CS" sz="2400" b="1">
                <a:solidFill>
                  <a:srgbClr val="00CC00"/>
                </a:solidFill>
              </a:rPr>
              <a:t> </a:t>
            </a:r>
            <a:endParaRPr lang="sr-Cyrl-CS" sz="2400" b="1">
              <a:solidFill>
                <a:srgbClr val="00CC00"/>
              </a:solidFill>
            </a:endParaRPr>
          </a:p>
          <a:p>
            <a:r>
              <a:rPr lang="sr-Cyrl-CS" sz="2400"/>
              <a:t> на </a:t>
            </a:r>
            <a:r>
              <a:rPr lang="sr-Latn-CS" sz="2000"/>
              <a:t>3 – 4 </a:t>
            </a:r>
            <a:r>
              <a:rPr lang="sr-Cyrl-CS" sz="2000"/>
              <a:t>дана испуштање </a:t>
            </a:r>
            <a:r>
              <a:rPr lang="sr-Latn-CS" sz="2000"/>
              <a:t>250 </a:t>
            </a:r>
            <a:r>
              <a:rPr lang="sr-Cyrl-CS" sz="2000"/>
              <a:t>до</a:t>
            </a:r>
            <a:r>
              <a:rPr lang="sr-Latn-CS" sz="2000"/>
              <a:t> 300ml </a:t>
            </a:r>
            <a:r>
              <a:rPr lang="sr-Cyrl-CS" sz="2000"/>
              <a:t>крви код изражене секундарне </a:t>
            </a:r>
          </a:p>
          <a:p>
            <a:r>
              <a:rPr lang="sr-Cyrl-CS" sz="2000"/>
              <a:t> еритроцитозе </a:t>
            </a:r>
            <a:r>
              <a:rPr lang="sr-Latn-CS" sz="2000"/>
              <a:t>(Ht </a:t>
            </a:r>
            <a:r>
              <a:rPr lang="sr-Cyrl-CS" sz="2000"/>
              <a:t>&gt;</a:t>
            </a:r>
            <a:r>
              <a:rPr lang="sr-Latn-CS" sz="2000"/>
              <a:t> 0.55)</a:t>
            </a:r>
          </a:p>
          <a:p>
            <a:r>
              <a:rPr lang="sr-Cyrl-CS" sz="2400" b="1"/>
              <a:t>Антиаритмици</a:t>
            </a:r>
            <a:endParaRPr lang="sr-Latn-CS" sz="2400" b="1"/>
          </a:p>
          <a:p>
            <a:r>
              <a:rPr lang="sr-Cyrl-CS" sz="2000"/>
              <a:t>Мултифокална атријална тахикардија</a:t>
            </a:r>
            <a:r>
              <a:rPr lang="sr-Latn-CS" sz="2000"/>
              <a:t> (MAT) – </a:t>
            </a:r>
            <a:r>
              <a:rPr lang="sr-Cyrl-CS" sz="2000"/>
              <a:t>маркер тежине </a:t>
            </a:r>
          </a:p>
          <a:p>
            <a:r>
              <a:rPr lang="sr-Cyrl-CS" sz="2000"/>
              <a:t>болести</a:t>
            </a:r>
            <a:endParaRPr lang="sr-Latn-CS" sz="2000"/>
          </a:p>
          <a:p>
            <a:r>
              <a:rPr lang="sr-Cyrl-CS" sz="2000" b="1"/>
              <a:t>Преткоморске аритмије</a:t>
            </a:r>
            <a:r>
              <a:rPr lang="sr-Latn-CS" sz="2000" b="1"/>
              <a:t>:</a:t>
            </a:r>
          </a:p>
          <a:p>
            <a:r>
              <a:rPr lang="sr-Latn-CS" sz="2000"/>
              <a:t>Digitalis (Dilacor 1</a:t>
            </a:r>
            <a:r>
              <a:rPr lang="sr-Cyrl-CS" sz="2000"/>
              <a:t>-</a:t>
            </a:r>
            <a:r>
              <a:rPr lang="sr-Latn-CS" sz="2000"/>
              <a:t> 2 amp. IV)</a:t>
            </a:r>
          </a:p>
          <a:p>
            <a:r>
              <a:rPr lang="sr-Latn-CS" sz="2000"/>
              <a:t>Verapamil IV 1mg/</a:t>
            </a:r>
            <a:r>
              <a:rPr lang="sr-Cyrl-CS" sz="2000"/>
              <a:t>мин</a:t>
            </a:r>
            <a:r>
              <a:rPr lang="sr-Latn-CS" sz="2000"/>
              <a:t>n (</a:t>
            </a:r>
            <a:r>
              <a:rPr lang="sr-Cyrl-CS" sz="2000"/>
              <a:t>укупно</a:t>
            </a:r>
            <a:r>
              <a:rPr lang="sr-Latn-CS" sz="2000"/>
              <a:t> 5 </a:t>
            </a:r>
            <a:r>
              <a:rPr lang="sr-Cyrl-CS" sz="2000"/>
              <a:t>-</a:t>
            </a:r>
            <a:r>
              <a:rPr lang="sr-Latn-CS" sz="2000"/>
              <a:t> 10mg) </a:t>
            </a:r>
          </a:p>
          <a:p>
            <a:r>
              <a:rPr lang="sr-Cyrl-CS" sz="2000" b="1"/>
              <a:t>Коморске аритмије</a:t>
            </a:r>
            <a:r>
              <a:rPr lang="sr-Latn-CS" sz="2000" b="1"/>
              <a:t>:</a:t>
            </a:r>
          </a:p>
          <a:p>
            <a:r>
              <a:rPr lang="sr-Latn-CS" sz="2000"/>
              <a:t>Lidokain (Xylokain) IV </a:t>
            </a:r>
            <a:r>
              <a:rPr lang="sr-Cyrl-CS" sz="2000"/>
              <a:t>у болусу (до 1мг/кг), затим 250</a:t>
            </a:r>
            <a:r>
              <a:rPr lang="sr-Latn-CS" sz="2000"/>
              <a:t>-300mg/</a:t>
            </a:r>
            <a:r>
              <a:rPr lang="sr-Cyrl-CS" sz="2000"/>
              <a:t>инфуз.</a:t>
            </a:r>
          </a:p>
        </p:txBody>
      </p:sp>
    </p:spTree>
  </p:cSld>
  <p:clrMapOvr>
    <a:masterClrMapping/>
  </p:clrMapOvr>
  <p:transition spd="med">
    <p:wipe dir="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28625" y="857250"/>
            <a:ext cx="8229600" cy="785813"/>
          </a:xfrm>
        </p:spPr>
        <p:txBody>
          <a:bodyPr/>
          <a:lstStyle/>
          <a:p>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
            </a:r>
            <a:br>
              <a:rPr lang="sr-Cyrl-CS" sz="3600" b="1" smtClean="0">
                <a:solidFill>
                  <a:schemeClr val="tx1"/>
                </a:solidFill>
                <a:latin typeface="Arial" pitchFamily="34" charset="0"/>
                <a:cs typeface="Arial" pitchFamily="34" charset="0"/>
              </a:rPr>
            </a:br>
            <a:r>
              <a:rPr lang="sr-Cyrl-CS" sz="3600" b="1" smtClean="0">
                <a:solidFill>
                  <a:schemeClr val="tx1"/>
                </a:solidFill>
                <a:latin typeface="Arial" pitchFamily="34" charset="0"/>
                <a:cs typeface="Arial" pitchFamily="34" charset="0"/>
              </a:rPr>
              <a:t>Хронично плућно срце - кардијална терапија</a:t>
            </a:r>
            <a:r>
              <a:rPr lang="en-US" sz="3600" b="1" smtClean="0">
                <a:solidFill>
                  <a:schemeClr val="tx1"/>
                </a:solidFill>
                <a:latin typeface="Arial" pitchFamily="34" charset="0"/>
                <a:cs typeface="Arial" pitchFamily="34" charset="0"/>
              </a:rPr>
              <a:t/>
            </a:r>
            <a:br>
              <a:rPr lang="en-US" sz="3600" b="1" smtClean="0">
                <a:solidFill>
                  <a:schemeClr val="tx1"/>
                </a:solidFill>
                <a:latin typeface="Arial" pitchFamily="34" charset="0"/>
                <a:cs typeface="Arial" pitchFamily="34" charset="0"/>
              </a:rPr>
            </a:br>
            <a:endParaRPr lang="sr-Latn-CS" sz="3600" smtClean="0">
              <a:solidFill>
                <a:schemeClr val="tx1"/>
              </a:solidFill>
              <a:latin typeface="Arial" pitchFamily="34" charset="0"/>
              <a:cs typeface="Arial" pitchFamily="34" charset="0"/>
            </a:endParaRPr>
          </a:p>
        </p:txBody>
      </p:sp>
      <p:sp>
        <p:nvSpPr>
          <p:cNvPr id="118787" name="Content Placeholder 2"/>
          <p:cNvSpPr>
            <a:spLocks noGrp="1"/>
          </p:cNvSpPr>
          <p:nvPr>
            <p:ph idx="1"/>
          </p:nvPr>
        </p:nvSpPr>
        <p:spPr>
          <a:xfrm>
            <a:off x="500063" y="1071563"/>
            <a:ext cx="8643937" cy="4389437"/>
          </a:xfrm>
        </p:spPr>
        <p:txBody>
          <a:bodyPr/>
          <a:lstStyle/>
          <a:p>
            <a:pPr eaLnBrk="1" hangingPunct="1"/>
            <a:r>
              <a:rPr lang="sr-Cyrl-CS" sz="2800" b="1" smtClean="0">
                <a:latin typeface="Arial" pitchFamily="34" charset="0"/>
                <a:cs typeface="Arial" pitchFamily="34" charset="0"/>
              </a:rPr>
              <a:t>Дигиталис</a:t>
            </a:r>
          </a:p>
          <a:p>
            <a:pPr eaLnBrk="1" hangingPunct="1"/>
            <a:r>
              <a:rPr lang="sr-Cyrl-CS" sz="2000" smtClean="0">
                <a:latin typeface="Arial" pitchFamily="34" charset="0"/>
                <a:cs typeface="Arial" pitchFamily="34" charset="0"/>
              </a:rPr>
              <a:t>Није лек прве линије у лечењу декомпензованог </a:t>
            </a:r>
          </a:p>
          <a:p>
            <a:pPr eaLnBrk="1" hangingPunct="1">
              <a:buFont typeface="Wingdings 2" pitchFamily="18" charset="2"/>
              <a:buNone/>
            </a:pPr>
            <a:r>
              <a:rPr lang="sr-Cyrl-CS" sz="2000" smtClean="0">
                <a:latin typeface="Arial" pitchFamily="34" charset="0"/>
                <a:cs typeface="Arial" pitchFamily="34" charset="0"/>
              </a:rPr>
              <a:t>    хроничног плућног срца,</a:t>
            </a:r>
            <a:r>
              <a:rPr lang="sr-Latn-CS" sz="2000" smtClean="0">
                <a:latin typeface="Arial" pitchFamily="34" charset="0"/>
                <a:cs typeface="Arial" pitchFamily="34" charset="0"/>
              </a:rPr>
              <a:t> </a:t>
            </a:r>
            <a:r>
              <a:rPr lang="sr-Cyrl-CS" sz="2000" smtClean="0">
                <a:latin typeface="Arial" pitchFamily="34" charset="0"/>
                <a:cs typeface="Arial" pitchFamily="34" charset="0"/>
              </a:rPr>
              <a:t>јер повећава ударни волумен </a:t>
            </a:r>
          </a:p>
          <a:p>
            <a:pPr eaLnBrk="1" hangingPunct="1">
              <a:buFont typeface="Wingdings 2" pitchFamily="18" charset="2"/>
              <a:buNone/>
            </a:pPr>
            <a:r>
              <a:rPr lang="sr-Cyrl-CS" sz="2000" smtClean="0">
                <a:latin typeface="Arial" pitchFamily="34" charset="0"/>
                <a:cs typeface="Arial" pitchFamily="34" charset="0"/>
              </a:rPr>
              <a:t>    десне коморе, али и плућни артеријски притисак.</a:t>
            </a:r>
          </a:p>
          <a:p>
            <a:pPr eaLnBrk="1" hangingPunct="1"/>
            <a:r>
              <a:rPr lang="sr-Cyrl-CS" sz="2000" smtClean="0">
                <a:latin typeface="Arial" pitchFamily="34" charset="0"/>
                <a:cs typeface="Arial" pitchFamily="34" charset="0"/>
              </a:rPr>
              <a:t>У условима хипоксије може до коморских аритмија</a:t>
            </a:r>
            <a:r>
              <a:rPr lang="sr-Latn-CS" sz="2000" smtClean="0">
                <a:latin typeface="Arial" pitchFamily="34" charset="0"/>
                <a:cs typeface="Arial" pitchFamily="34" charset="0"/>
              </a:rPr>
              <a:t>. </a:t>
            </a:r>
            <a:endParaRPr lang="sr-Cyrl-CS" sz="2000" smtClean="0">
              <a:latin typeface="Arial" pitchFamily="34" charset="0"/>
              <a:cs typeface="Arial" pitchFamily="34" charset="0"/>
            </a:endParaRPr>
          </a:p>
          <a:p>
            <a:pPr eaLnBrk="1" hangingPunct="1">
              <a:buFont typeface="Wingdings 2" pitchFamily="18" charset="2"/>
              <a:buNone/>
            </a:pPr>
            <a:r>
              <a:rPr lang="sr-Cyrl-CS" sz="2000" smtClean="0">
                <a:latin typeface="Arial" pitchFamily="34" charset="0"/>
                <a:cs typeface="Arial" pitchFamily="34" charset="0"/>
              </a:rPr>
              <a:t>    Индикације за примену дигиталиса: </a:t>
            </a:r>
          </a:p>
          <a:p>
            <a:pPr eaLnBrk="1" hangingPunct="1"/>
            <a:r>
              <a:rPr lang="sr-Cyrl-CS" sz="2000" smtClean="0">
                <a:latin typeface="Arial" pitchFamily="34" charset="0"/>
                <a:cs typeface="Arial" pitchFamily="34" charset="0"/>
              </a:rPr>
              <a:t>Изражени знаци декомпензације десног срца</a:t>
            </a:r>
            <a:endParaRPr lang="sr-Latn-CS" sz="2000" smtClean="0">
              <a:latin typeface="Arial" pitchFamily="34" charset="0"/>
              <a:cs typeface="Arial" pitchFamily="34" charset="0"/>
            </a:endParaRPr>
          </a:p>
          <a:p>
            <a:pPr eaLnBrk="1" hangingPunct="1">
              <a:buFontTx/>
              <a:buChar char="•"/>
            </a:pPr>
            <a:r>
              <a:rPr lang="sr-Cyrl-CS" sz="2000" smtClean="0">
                <a:latin typeface="Arial" pitchFamily="34" charset="0"/>
                <a:cs typeface="Arial" pitchFamily="34" charset="0"/>
              </a:rPr>
              <a:t>Инсуфицијенција и левог срца</a:t>
            </a:r>
            <a:endParaRPr lang="sr-Latn-CS" sz="2000" smtClean="0">
              <a:latin typeface="Arial" pitchFamily="34" charset="0"/>
              <a:cs typeface="Arial" pitchFamily="34" charset="0"/>
            </a:endParaRPr>
          </a:p>
          <a:p>
            <a:pPr eaLnBrk="1" hangingPunct="1">
              <a:buFontTx/>
              <a:buChar char="•"/>
            </a:pPr>
            <a:r>
              <a:rPr lang="sr-Cyrl-CS" sz="2000" smtClean="0">
                <a:latin typeface="Arial" pitchFamily="34" charset="0"/>
                <a:cs typeface="Arial" pitchFamily="34" charset="0"/>
              </a:rPr>
              <a:t>Преткоморска тахиаритмија (</a:t>
            </a:r>
            <a:r>
              <a:rPr lang="sr-Latn-CS" sz="2000" smtClean="0">
                <a:latin typeface="Arial" pitchFamily="34" charset="0"/>
                <a:cs typeface="Arial" pitchFamily="34" charset="0"/>
              </a:rPr>
              <a:t>Tachyarrhythmia apsoluta)</a:t>
            </a:r>
            <a:endParaRPr lang="sr-Cyrl-CS" sz="2000" smtClean="0">
              <a:latin typeface="Arial" pitchFamily="34" charset="0"/>
              <a:cs typeface="Arial" pitchFamily="34" charset="0"/>
            </a:endParaRPr>
          </a:p>
          <a:p>
            <a:pPr eaLnBrk="1" hangingPunct="1">
              <a:buFontTx/>
              <a:buChar char="•"/>
            </a:pPr>
            <a:r>
              <a:rPr lang="sr-Cyrl-CS" sz="2800" b="1" smtClean="0">
                <a:latin typeface="Arial" pitchFamily="34" charset="0"/>
                <a:cs typeface="Arial" pitchFamily="34" charset="0"/>
              </a:rPr>
              <a:t>Вазодилататори</a:t>
            </a:r>
          </a:p>
          <a:p>
            <a:pPr eaLnBrk="1" hangingPunct="1">
              <a:buFontTx/>
              <a:buChar char="•"/>
            </a:pPr>
            <a:r>
              <a:rPr lang="sr-Cyrl-CS" sz="2000" smtClean="0">
                <a:latin typeface="Arial" pitchFamily="34" charset="0"/>
                <a:cs typeface="Arial" pitchFamily="34" charset="0"/>
              </a:rPr>
              <a:t>Антагонисти калцијума </a:t>
            </a:r>
            <a:r>
              <a:rPr lang="sr-Latn-CS" sz="2000" smtClean="0">
                <a:latin typeface="Arial" pitchFamily="34" charset="0"/>
                <a:cs typeface="Arial" pitchFamily="34" charset="0"/>
              </a:rPr>
              <a:t>- </a:t>
            </a:r>
            <a:r>
              <a:rPr lang="sr-Cyrl-CS" sz="2000" smtClean="0">
                <a:latin typeface="Arial" pitchFamily="34" charset="0"/>
                <a:cs typeface="Arial" pitchFamily="34" charset="0"/>
              </a:rPr>
              <a:t>тест вазореактивности позитиван</a:t>
            </a:r>
            <a:endParaRPr lang="sr-Latn-CS" sz="2000" smtClean="0">
              <a:latin typeface="Arial" pitchFamily="34" charset="0"/>
              <a:cs typeface="Arial" pitchFamily="34" charset="0"/>
            </a:endParaRPr>
          </a:p>
          <a:p>
            <a:pPr eaLnBrk="1" hangingPunct="1">
              <a:buFontTx/>
              <a:buChar char="•"/>
            </a:pPr>
            <a:r>
              <a:rPr lang="sr-Cyrl-CS" sz="2000" smtClean="0">
                <a:latin typeface="Arial" pitchFamily="34" charset="0"/>
                <a:cs typeface="Arial" pitchFamily="34" charset="0"/>
              </a:rPr>
              <a:t>Инхибитори </a:t>
            </a:r>
            <a:r>
              <a:rPr lang="sr-Latn-CS" sz="2000" smtClean="0">
                <a:latin typeface="Arial" pitchFamily="34" charset="0"/>
                <a:cs typeface="Arial" pitchFamily="34" charset="0"/>
              </a:rPr>
              <a:t>ACE </a:t>
            </a:r>
            <a:r>
              <a:rPr lang="sr-Cyrl-CS" sz="2000" smtClean="0">
                <a:latin typeface="Arial" pitchFamily="34" charset="0"/>
                <a:cs typeface="Arial" pitchFamily="34" charset="0"/>
              </a:rPr>
              <a:t>?</a:t>
            </a:r>
            <a:endParaRPr lang="sr-Latn-CS" sz="2000" smtClean="0">
              <a:latin typeface="Arial" pitchFamily="34" charset="0"/>
              <a:cs typeface="Arial" pitchFamily="34" charset="0"/>
            </a:endParaRPr>
          </a:p>
          <a:p>
            <a:pPr eaLnBrk="1" hangingPunct="1">
              <a:buFontTx/>
              <a:buChar char="•"/>
            </a:pPr>
            <a:r>
              <a:rPr lang="sr-Cyrl-CS" sz="2000" smtClean="0">
                <a:latin typeface="Arial" pitchFamily="34" charset="0"/>
                <a:cs typeface="Arial" pitchFamily="34" charset="0"/>
              </a:rPr>
              <a:t>Простагландин </a:t>
            </a:r>
            <a:r>
              <a:rPr lang="sr-Latn-CS" sz="2000" smtClean="0">
                <a:latin typeface="Arial" pitchFamily="34" charset="0"/>
                <a:cs typeface="Arial" pitchFamily="34" charset="0"/>
              </a:rPr>
              <a:t>E1 </a:t>
            </a:r>
            <a:r>
              <a:rPr lang="sr-Cyrl-CS" sz="2000" smtClean="0">
                <a:latin typeface="Arial" pitchFamily="34" charset="0"/>
                <a:cs typeface="Arial" pitchFamily="34" charset="0"/>
              </a:rPr>
              <a:t>и</a:t>
            </a:r>
            <a:r>
              <a:rPr lang="sr-Latn-CS" sz="2000" smtClean="0">
                <a:latin typeface="Arial" pitchFamily="34" charset="0"/>
                <a:cs typeface="Arial" pitchFamily="34" charset="0"/>
              </a:rPr>
              <a:t> </a:t>
            </a:r>
            <a:r>
              <a:rPr lang="sr-Cyrl-CS" sz="2000" smtClean="0">
                <a:latin typeface="Arial" pitchFamily="34" charset="0"/>
                <a:cs typeface="Arial" pitchFamily="34" charset="0"/>
              </a:rPr>
              <a:t>Простагландин </a:t>
            </a:r>
            <a:r>
              <a:rPr lang="sr-Latn-CS" sz="2000" smtClean="0">
                <a:latin typeface="Arial" pitchFamily="34" charset="0"/>
                <a:cs typeface="Arial" pitchFamily="34" charset="0"/>
              </a:rPr>
              <a:t>I2</a:t>
            </a:r>
            <a:r>
              <a:rPr lang="sr-Cyrl-CS" sz="2000" smtClean="0">
                <a:latin typeface="Arial" pitchFamily="34" charset="0"/>
                <a:cs typeface="Arial" pitchFamily="34" charset="0"/>
              </a:rPr>
              <a:t>, Босентан, инхибитори фосфодиестеразе 5– позитивни резултати код болесника са примарном плућном хипертензијом</a:t>
            </a:r>
            <a:endParaRPr lang="sr-Latn-CS" sz="1800" smtClean="0">
              <a:solidFill>
                <a:srgbClr val="FF3300"/>
              </a:solidFill>
              <a:latin typeface="Arial" pitchFamily="34" charset="0"/>
              <a:cs typeface="Arial" pitchFamily="34" charset="0"/>
            </a:endParaRPr>
          </a:p>
          <a:p>
            <a:pPr eaLnBrk="1" hangingPunct="1">
              <a:buFontTx/>
              <a:buChar char="•"/>
            </a:pPr>
            <a:endParaRPr lang="sr-Latn-CS" sz="2000" smtClean="0">
              <a:latin typeface="Arial" pitchFamily="34" charset="0"/>
              <a:cs typeface="Arial" pitchFamily="34" charset="0"/>
            </a:endParaRPr>
          </a:p>
          <a:p>
            <a:endParaRPr lang="sr-Latn-CS" sz="20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a:xfrm>
            <a:off x="1571625" y="500063"/>
            <a:ext cx="8229600" cy="1139825"/>
          </a:xfrm>
        </p:spPr>
        <p:txBody>
          <a:bodyPr/>
          <a:lstStyle/>
          <a:p>
            <a:pPr eaLnBrk="1" hangingPunct="1"/>
            <a:r>
              <a:rPr lang="sr-Cyrl-CS" sz="4000" smtClean="0">
                <a:solidFill>
                  <a:schemeClr val="tx1"/>
                </a:solidFill>
                <a:latin typeface="Arial" pitchFamily="34" charset="0"/>
                <a:cs typeface="Arial" pitchFamily="34" charset="0"/>
              </a:rPr>
              <a:t>Централна апнеа у сну</a:t>
            </a:r>
            <a:r>
              <a:rPr lang="en-US" sz="4000" smtClean="0">
                <a:solidFill>
                  <a:schemeClr val="tx1"/>
                </a:solidFill>
                <a:latin typeface="Arial" pitchFamily="34" charset="0"/>
                <a:cs typeface="Arial" pitchFamily="34" charset="0"/>
              </a:rPr>
              <a:t/>
            </a:r>
            <a:br>
              <a:rPr lang="en-US" sz="4000" smtClean="0">
                <a:solidFill>
                  <a:schemeClr val="tx1"/>
                </a:solidFill>
                <a:latin typeface="Arial" pitchFamily="34" charset="0"/>
                <a:cs typeface="Arial" pitchFamily="34" charset="0"/>
              </a:rPr>
            </a:br>
            <a:endParaRPr lang="en-US" sz="4000" smtClean="0">
              <a:solidFill>
                <a:schemeClr val="tx1"/>
              </a:solidFill>
              <a:latin typeface="Arial" pitchFamily="34" charset="0"/>
              <a:cs typeface="Arial" pitchFamily="34" charset="0"/>
            </a:endParaRPr>
          </a:p>
        </p:txBody>
      </p:sp>
      <p:sp>
        <p:nvSpPr>
          <p:cNvPr id="19459" name="Rectangle 3"/>
          <p:cNvSpPr>
            <a:spLocks noGrp="1" noChangeArrowheads="1"/>
          </p:cNvSpPr>
          <p:nvPr>
            <p:ph type="body" sz="half" idx="1"/>
          </p:nvPr>
        </p:nvSpPr>
        <p:spPr>
          <a:xfrm>
            <a:off x="304800" y="1600200"/>
            <a:ext cx="4191000" cy="4530725"/>
          </a:xfrm>
        </p:spPr>
        <p:txBody>
          <a:bodyPr/>
          <a:lstStyle/>
          <a:p>
            <a:pPr eaLnBrk="1" hangingPunct="1">
              <a:buFont typeface="Wingdings" pitchFamily="2" charset="2"/>
              <a:buNone/>
            </a:pPr>
            <a:endParaRPr lang="en-US" smtClean="0"/>
          </a:p>
          <a:p>
            <a:pPr eaLnBrk="1" hangingPunct="1"/>
            <a:r>
              <a:rPr lang="sr-Cyrl-CS" smtClean="0">
                <a:latin typeface="Arial" pitchFamily="34" charset="0"/>
                <a:cs typeface="Arial" pitchFamily="34" charset="0"/>
              </a:rPr>
              <a:t>Период од најмање 10 секунди без протока ваздуха, током кога</a:t>
            </a:r>
          </a:p>
          <a:p>
            <a:pPr eaLnBrk="1" hangingPunct="1">
              <a:buFont typeface="Wingdings 2" pitchFamily="18" charset="2"/>
              <a:buNone/>
            </a:pPr>
            <a:r>
              <a:rPr lang="sr-Cyrl-CS" smtClean="0">
                <a:latin typeface="Arial" pitchFamily="34" charset="0"/>
                <a:cs typeface="Arial" pitchFamily="34" charset="0"/>
              </a:rPr>
              <a:t>   не постоји видљив вентилацијски напор</a:t>
            </a:r>
            <a:r>
              <a:rPr lang="en-US" smtClean="0">
                <a:latin typeface="Arial" pitchFamily="34" charset="0"/>
                <a:cs typeface="Arial" pitchFamily="34" charset="0"/>
              </a:rPr>
              <a:t>.</a:t>
            </a:r>
            <a:endParaRPr lang="en-US" sz="2200" i="1" smtClean="0">
              <a:latin typeface="Arial" pitchFamily="34" charset="0"/>
              <a:cs typeface="Arial" pitchFamily="34" charset="0"/>
            </a:endParaRPr>
          </a:p>
          <a:p>
            <a:pPr eaLnBrk="1" hangingPunct="1">
              <a:buFont typeface="Wingdings" pitchFamily="2" charset="2"/>
              <a:buNone/>
            </a:pPr>
            <a:r>
              <a:rPr lang="en-US" sz="2400" smtClean="0">
                <a:latin typeface="Arial" pitchFamily="34" charset="0"/>
                <a:cs typeface="Arial" pitchFamily="34" charset="0"/>
              </a:rPr>
              <a:t>   </a:t>
            </a:r>
          </a:p>
          <a:p>
            <a:pPr eaLnBrk="1" hangingPunct="1"/>
            <a:r>
              <a:rPr lang="sr-Cyrl-CS" sz="2400" smtClean="0">
                <a:latin typeface="Arial" pitchFamily="34" charset="0"/>
                <a:cs typeface="Arial" pitchFamily="34" charset="0"/>
              </a:rPr>
              <a:t>Престанак или смањење вентилације мин</a:t>
            </a:r>
            <a:r>
              <a:rPr lang="en-US" sz="2400" smtClean="0">
                <a:latin typeface="Arial" pitchFamily="34" charset="0"/>
                <a:cs typeface="Arial" pitchFamily="34" charset="0"/>
              </a:rPr>
              <a:t> ≥ 10 sec </a:t>
            </a:r>
            <a:r>
              <a:rPr lang="sr-Cyrl-CS" sz="2400" smtClean="0">
                <a:latin typeface="Arial" pitchFamily="34" charset="0"/>
                <a:cs typeface="Arial" pitchFamily="34" charset="0"/>
              </a:rPr>
              <a:t>због пролазног губитка неуралног сигнала до респираторних мишића</a:t>
            </a:r>
            <a:r>
              <a:rPr lang="sr-Cyrl-CS" sz="2400" smtClean="0">
                <a:latin typeface="Comic Sans MS" pitchFamily="66" charset="0"/>
              </a:rPr>
              <a:t>.</a:t>
            </a:r>
            <a:endParaRPr lang="en-US" sz="2400" smtClean="0">
              <a:latin typeface="Comic Sans MS" pitchFamily="66" charset="0"/>
            </a:endParaRPr>
          </a:p>
        </p:txBody>
      </p:sp>
      <p:pic>
        <p:nvPicPr>
          <p:cNvPr id="19460" name="Picture 1" descr="2009 CONF PICS 002.tif"/>
          <p:cNvPicPr>
            <a:picLocks noGrp="1" noChangeAspect="1"/>
          </p:cNvPicPr>
          <p:nvPr>
            <p:ph sz="half" idx="2"/>
          </p:nvPr>
        </p:nvPicPr>
        <p:blipFill>
          <a:blip r:embed="rId3"/>
          <a:srcRect l="15398" t="54126" r="20444" b="12787"/>
          <a:stretch>
            <a:fillRect/>
          </a:stretch>
        </p:blipFill>
        <p:spPr>
          <a:xfrm>
            <a:off x="4419600" y="2057400"/>
            <a:ext cx="4343400" cy="1828800"/>
          </a:xfrm>
        </p:spPr>
      </p:pic>
      <p:cxnSp>
        <p:nvCxnSpPr>
          <p:cNvPr id="103429" name="Straight Connector 5"/>
          <p:cNvCxnSpPr>
            <a:cxnSpLocks noChangeShapeType="1"/>
          </p:cNvCxnSpPr>
          <p:nvPr/>
        </p:nvCxnSpPr>
        <p:spPr bwMode="auto">
          <a:xfrm>
            <a:off x="2286000" y="2514600"/>
            <a:ext cx="1752600" cy="1588"/>
          </a:xfrm>
          <a:prstGeom prst="line">
            <a:avLst/>
          </a:prstGeom>
          <a:noFill/>
          <a:ln w="19050" algn="ctr">
            <a:solidFill>
              <a:srgbClr val="FF0000"/>
            </a:solidFill>
            <a:round/>
            <a:headEnd/>
            <a:tailEnd/>
          </a:ln>
        </p:spPr>
      </p:cxnSp>
      <p:cxnSp>
        <p:nvCxnSpPr>
          <p:cNvPr id="103430" name="Straight Connector 7"/>
          <p:cNvCxnSpPr>
            <a:cxnSpLocks noChangeShapeType="1"/>
          </p:cNvCxnSpPr>
          <p:nvPr/>
        </p:nvCxnSpPr>
        <p:spPr bwMode="auto">
          <a:xfrm>
            <a:off x="762000" y="2895600"/>
            <a:ext cx="3200400" cy="1588"/>
          </a:xfrm>
          <a:prstGeom prst="line">
            <a:avLst/>
          </a:prstGeom>
          <a:noFill/>
          <a:ln w="19050" algn="ctr">
            <a:solidFill>
              <a:srgbClr val="FF0000"/>
            </a:solidFill>
            <a:round/>
            <a:headEnd/>
            <a:tailEnd/>
          </a:ln>
        </p:spPr>
      </p:cxnSp>
      <p:cxnSp>
        <p:nvCxnSpPr>
          <p:cNvPr id="103431" name="Straight Connector 9"/>
          <p:cNvCxnSpPr>
            <a:cxnSpLocks noChangeShapeType="1"/>
          </p:cNvCxnSpPr>
          <p:nvPr/>
        </p:nvCxnSpPr>
        <p:spPr bwMode="auto">
          <a:xfrm>
            <a:off x="762000" y="3276600"/>
            <a:ext cx="1295400" cy="1588"/>
          </a:xfrm>
          <a:prstGeom prst="line">
            <a:avLst/>
          </a:prstGeom>
          <a:noFill/>
          <a:ln w="19050" algn="ctr">
            <a:solidFill>
              <a:srgbClr val="FF0000"/>
            </a:solidFill>
            <a:round/>
            <a:headEnd/>
            <a:tailEnd/>
          </a:ln>
        </p:spPr>
      </p:cxnSp>
      <p:cxnSp>
        <p:nvCxnSpPr>
          <p:cNvPr id="103432" name="Straight Connector 11"/>
          <p:cNvCxnSpPr>
            <a:cxnSpLocks noChangeShapeType="1"/>
          </p:cNvCxnSpPr>
          <p:nvPr/>
        </p:nvCxnSpPr>
        <p:spPr bwMode="auto">
          <a:xfrm>
            <a:off x="762000" y="3733800"/>
            <a:ext cx="2667000" cy="1588"/>
          </a:xfrm>
          <a:prstGeom prst="line">
            <a:avLst/>
          </a:prstGeom>
          <a:noFill/>
          <a:ln w="19050" algn="ctr">
            <a:solidFill>
              <a:srgbClr val="FF0000"/>
            </a:solidFill>
            <a:round/>
            <a:headEnd/>
            <a:tailEnd/>
          </a:ln>
        </p:spPr>
      </p:cxnSp>
      <p:cxnSp>
        <p:nvCxnSpPr>
          <p:cNvPr id="103433" name="Straight Connector 13"/>
          <p:cNvCxnSpPr>
            <a:cxnSpLocks noChangeShapeType="1"/>
          </p:cNvCxnSpPr>
          <p:nvPr/>
        </p:nvCxnSpPr>
        <p:spPr bwMode="auto">
          <a:xfrm>
            <a:off x="762000" y="4191000"/>
            <a:ext cx="2895600" cy="1588"/>
          </a:xfrm>
          <a:prstGeom prst="line">
            <a:avLst/>
          </a:prstGeom>
          <a:noFill/>
          <a:ln w="19050" algn="ctr">
            <a:solidFill>
              <a:srgbClr val="FF0000"/>
            </a:solidFill>
            <a:round/>
            <a:headEnd/>
            <a:tailEnd/>
          </a:ln>
        </p:spPr>
      </p:cxnSp>
      <p:cxnSp>
        <p:nvCxnSpPr>
          <p:cNvPr id="103434" name="Straight Connector 15"/>
          <p:cNvCxnSpPr>
            <a:cxnSpLocks noChangeShapeType="1"/>
          </p:cNvCxnSpPr>
          <p:nvPr/>
        </p:nvCxnSpPr>
        <p:spPr bwMode="auto">
          <a:xfrm>
            <a:off x="1524000" y="5791200"/>
            <a:ext cx="2514600" cy="1588"/>
          </a:xfrm>
          <a:prstGeom prst="line">
            <a:avLst/>
          </a:prstGeom>
          <a:noFill/>
          <a:ln w="19050" algn="ctr">
            <a:solidFill>
              <a:srgbClr val="FF0000"/>
            </a:solidFill>
            <a:round/>
            <a:headEnd/>
            <a:tailEnd/>
          </a:ln>
        </p:spPr>
      </p:cxnSp>
      <p:cxnSp>
        <p:nvCxnSpPr>
          <p:cNvPr id="103435" name="Straight Connector 18"/>
          <p:cNvCxnSpPr>
            <a:cxnSpLocks noChangeShapeType="1"/>
          </p:cNvCxnSpPr>
          <p:nvPr/>
        </p:nvCxnSpPr>
        <p:spPr bwMode="auto">
          <a:xfrm>
            <a:off x="762000" y="6172200"/>
            <a:ext cx="2971800" cy="1588"/>
          </a:xfrm>
          <a:prstGeom prst="line">
            <a:avLst/>
          </a:prstGeom>
          <a:noFill/>
          <a:ln w="19050" algn="ctr">
            <a:solidFill>
              <a:srgbClr val="FF0000"/>
            </a:solidFill>
            <a:round/>
            <a:headEnd/>
            <a:tailEnd/>
          </a:ln>
        </p:spPr>
      </p:cxnSp>
      <p:cxnSp>
        <p:nvCxnSpPr>
          <p:cNvPr id="103436" name="Straight Connector 20"/>
          <p:cNvCxnSpPr>
            <a:cxnSpLocks noChangeShapeType="1"/>
          </p:cNvCxnSpPr>
          <p:nvPr/>
        </p:nvCxnSpPr>
        <p:spPr bwMode="auto">
          <a:xfrm>
            <a:off x="762000" y="6553200"/>
            <a:ext cx="2971800" cy="1588"/>
          </a:xfrm>
          <a:prstGeom prst="line">
            <a:avLst/>
          </a:prstGeom>
          <a:noFill/>
          <a:ln w="19050" algn="ctr">
            <a:solidFill>
              <a:srgbClr val="FF0000"/>
            </a:solidFill>
            <a:round/>
            <a:headEnd/>
            <a:tailEnd/>
          </a:ln>
        </p:spPr>
      </p:cxn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blinds(horizontal)">
                                      <p:cBhvr>
                                        <p:cTn id="7" dur="5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blinds(horizontal)">
                                      <p:cBhvr>
                                        <p:cTn id="12" dur="5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3431"/>
                                        </p:tgtEl>
                                        <p:attrNameLst>
                                          <p:attrName>style.visibility</p:attrName>
                                        </p:attrNameLst>
                                      </p:cBhvr>
                                      <p:to>
                                        <p:strVal val="visible"/>
                                      </p:to>
                                    </p:set>
                                    <p:animEffect transition="in" filter="blinds(horizontal)">
                                      <p:cBhvr>
                                        <p:cTn id="17" dur="500"/>
                                        <p:tgtEl>
                                          <p:spTgt spid="1034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3432"/>
                                        </p:tgtEl>
                                        <p:attrNameLst>
                                          <p:attrName>style.visibility</p:attrName>
                                        </p:attrNameLst>
                                      </p:cBhvr>
                                      <p:to>
                                        <p:strVal val="visible"/>
                                      </p:to>
                                    </p:set>
                                    <p:animEffect transition="in" filter="blinds(horizontal)">
                                      <p:cBhvr>
                                        <p:cTn id="22" dur="500"/>
                                        <p:tgtEl>
                                          <p:spTgt spid="1034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3433"/>
                                        </p:tgtEl>
                                        <p:attrNameLst>
                                          <p:attrName>style.visibility</p:attrName>
                                        </p:attrNameLst>
                                      </p:cBhvr>
                                      <p:to>
                                        <p:strVal val="visible"/>
                                      </p:to>
                                    </p:set>
                                    <p:animEffect transition="in" filter="blinds(horizontal)">
                                      <p:cBhvr>
                                        <p:cTn id="27" dur="500"/>
                                        <p:tgtEl>
                                          <p:spTgt spid="10343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03434"/>
                                        </p:tgtEl>
                                        <p:attrNameLst>
                                          <p:attrName>style.visibility</p:attrName>
                                        </p:attrNameLst>
                                      </p:cBhvr>
                                      <p:to>
                                        <p:strVal val="visible"/>
                                      </p:to>
                                    </p:set>
                                    <p:animEffect transition="in" filter="blinds(horizontal)">
                                      <p:cBhvr>
                                        <p:cTn id="32" dur="500"/>
                                        <p:tgtEl>
                                          <p:spTgt spid="1034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3435"/>
                                        </p:tgtEl>
                                        <p:attrNameLst>
                                          <p:attrName>style.visibility</p:attrName>
                                        </p:attrNameLst>
                                      </p:cBhvr>
                                      <p:to>
                                        <p:strVal val="visible"/>
                                      </p:to>
                                    </p:set>
                                    <p:animEffect transition="in" filter="blinds(horizontal)">
                                      <p:cBhvr>
                                        <p:cTn id="37" dur="500"/>
                                        <p:tgtEl>
                                          <p:spTgt spid="10343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03436"/>
                                        </p:tgtEl>
                                        <p:attrNameLst>
                                          <p:attrName>style.visibility</p:attrName>
                                        </p:attrNameLst>
                                      </p:cBhvr>
                                      <p:to>
                                        <p:strVal val="visible"/>
                                      </p:to>
                                    </p:set>
                                    <p:animEffect transition="in" filter="blinds(horizontal)">
                                      <p:cBhvr>
                                        <p:cTn id="42" dur="500"/>
                                        <p:tgtEl>
                                          <p:spTgt spid="103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357313" y="-473075"/>
            <a:ext cx="8229600" cy="944563"/>
          </a:xfrm>
        </p:spPr>
        <p:txBody>
          <a:bodyPr/>
          <a:lstStyle/>
          <a:p>
            <a:r>
              <a:rPr lang="sr-Cyrl-CS" sz="4000" smtClean="0">
                <a:solidFill>
                  <a:schemeClr val="tx1"/>
                </a:solidFill>
                <a:latin typeface="Arial" pitchFamily="34" charset="0"/>
                <a:cs typeface="Arial" pitchFamily="34" charset="0"/>
              </a:rPr>
              <a:t>Утицај сна на дисање</a:t>
            </a:r>
            <a:endParaRPr lang="en-US" sz="4000" smtClean="0">
              <a:solidFill>
                <a:schemeClr val="tx1"/>
              </a:solidFill>
              <a:latin typeface="Arial" pitchFamily="34" charset="0"/>
              <a:cs typeface="Arial" pitchFamily="34" charset="0"/>
            </a:endParaRPr>
          </a:p>
        </p:txBody>
      </p:sp>
      <p:graphicFrame>
        <p:nvGraphicFramePr>
          <p:cNvPr id="4" name="Content Placeholder 3"/>
          <p:cNvGraphicFramePr>
            <a:graphicFrameLocks noGrp="1"/>
          </p:cNvGraphicFramePr>
          <p:nvPr>
            <p:ph idx="1"/>
          </p:nvPr>
        </p:nvGraphicFramePr>
        <p:xfrm>
          <a:off x="571500" y="571500"/>
          <a:ext cx="7772400" cy="3836988"/>
        </p:xfrm>
        <a:graphic>
          <a:graphicData uri="http://schemas.openxmlformats.org/drawingml/2006/table">
            <a:tbl>
              <a:tblPr/>
              <a:tblGrid>
                <a:gridCol w="1943100"/>
                <a:gridCol w="2019300"/>
                <a:gridCol w="1866900"/>
                <a:gridCol w="1943100"/>
              </a:tblGrid>
              <a:tr h="109378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1200" b="1" i="0" u="none" strike="noStrike" cap="none" normalizeH="0" baseline="0" smtClean="0">
                          <a:ln>
                            <a:noFill/>
                          </a:ln>
                          <a:solidFill>
                            <a:srgbClr val="FFFFFF"/>
                          </a:solidFill>
                          <a:effectLst/>
                          <a:latin typeface="Times New Roman" pitchFamily="18" charset="0"/>
                          <a:cs typeface="Times New Roman" pitchFamily="18" charset="0"/>
                        </a:rPr>
                        <a:t> </a:t>
                      </a:r>
                      <a:endParaRPr kumimoji="0" lang="en-US" sz="12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24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Будно стање</a:t>
                      </a:r>
                      <a:endParaRPr kumimoji="0" lang="en-US" sz="24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24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Сан</a:t>
                      </a:r>
                      <a:r>
                        <a:rPr kumimoji="0" lang="sr-Latn-CS" sz="1800" b="1" i="0" u="none" strike="noStrike" cap="none" normalizeH="0" baseline="0" smtClean="0">
                          <a:ln>
                            <a:noFill/>
                          </a:ln>
                          <a:solidFill>
                            <a:srgbClr val="FFFF00"/>
                          </a:solidFill>
                          <a:effectLst/>
                          <a:latin typeface="Comic Sans MS" pitchFamily="66" charset="0"/>
                          <a:cs typeface="Times New Roman" pitchFamily="18" charset="0"/>
                        </a:rPr>
                        <a:t>(%</a:t>
                      </a:r>
                      <a:r>
                        <a:rPr kumimoji="0" lang="sr-Cyrl-CS" sz="1800" b="1" i="0" u="none" strike="noStrike" cap="none" normalizeH="0" baseline="0" smtClean="0">
                          <a:ln>
                            <a:noFill/>
                          </a:ln>
                          <a:solidFill>
                            <a:srgbClr val="FFFF00"/>
                          </a:solidFill>
                          <a:effectLst/>
                          <a:latin typeface="Comic Sans MS" pitchFamily="66" charset="0"/>
                          <a:cs typeface="Times New Roman" pitchFamily="18" charset="0"/>
                        </a:rPr>
                        <a:t> промене</a:t>
                      </a:r>
                      <a:r>
                        <a:rPr kumimoji="0" lang="sr-Latn-CS" sz="1800" b="1" i="0" u="none" strike="noStrike" cap="none" normalizeH="0" baseline="0" smtClean="0">
                          <a:ln>
                            <a:noFill/>
                          </a:ln>
                          <a:solidFill>
                            <a:srgbClr val="FFFF00"/>
                          </a:solidFill>
                          <a:effectLst/>
                          <a:latin typeface="Comic Sans MS" pitchFamily="66" charset="0"/>
                          <a:cs typeface="Times New Roman" pitchFamily="18" charset="0"/>
                        </a:rPr>
                        <a:t>)</a:t>
                      </a:r>
                      <a:endParaRPr kumimoji="0" lang="en-US" sz="1800" b="1" i="0" u="none" strike="noStrike" cap="none" normalizeH="0" baseline="0" smtClean="0">
                        <a:ln>
                          <a:noFill/>
                        </a:ln>
                        <a:solidFill>
                          <a:srgbClr val="FFFF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4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REM faza</a:t>
                      </a:r>
                      <a:endParaRPr kumimoji="0" lang="en-US" sz="24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smtClean="0">
                          <a:ln>
                            <a:noFill/>
                          </a:ln>
                          <a:solidFill>
                            <a:srgbClr val="FFFF00"/>
                          </a:solidFill>
                          <a:effectLst/>
                          <a:latin typeface="Comic Sans MS" pitchFamily="66" charset="0"/>
                          <a:cs typeface="Times New Roman" pitchFamily="18" charset="0"/>
                        </a:rPr>
                        <a:t>(%</a:t>
                      </a:r>
                      <a:r>
                        <a:rPr kumimoji="0" lang="sr-Cyrl-CS" sz="1800" b="1" i="0" u="none" strike="noStrike" cap="none" normalizeH="0" baseline="0" smtClean="0">
                          <a:ln>
                            <a:noFill/>
                          </a:ln>
                          <a:solidFill>
                            <a:srgbClr val="FFFF00"/>
                          </a:solidFill>
                          <a:effectLst/>
                          <a:latin typeface="Comic Sans MS" pitchFamily="66" charset="0"/>
                          <a:cs typeface="Times New Roman" pitchFamily="18" charset="0"/>
                        </a:rPr>
                        <a:t> промене</a:t>
                      </a:r>
                      <a:r>
                        <a:rPr kumimoji="0" lang="sr-Latn-CS" sz="1800" b="1" i="0" u="none" strike="noStrike" cap="none" normalizeH="0" baseline="0" smtClean="0">
                          <a:ln>
                            <a:noFill/>
                          </a:ln>
                          <a:solidFill>
                            <a:srgbClr val="FFFF00"/>
                          </a:solidFill>
                          <a:effectLst/>
                          <a:latin typeface="Comic Sans MS" pitchFamily="66" charset="0"/>
                          <a:cs typeface="Times New Roman" pitchFamily="18" charset="0"/>
                        </a:rPr>
                        <a:t>)</a:t>
                      </a:r>
                      <a:endParaRPr kumimoji="0" lang="en-US" sz="1800" b="1" i="0" u="none" strike="noStrike" cap="none" normalizeH="0" baseline="0" smtClean="0">
                        <a:ln>
                          <a:noFill/>
                        </a:ln>
                        <a:solidFill>
                          <a:srgbClr val="FFFF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349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Минутна вентилација</a:t>
                      </a: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 (l/min)</a:t>
                      </a:r>
                      <a:endParaRPr kumimoji="0" lang="en-U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2303E"/>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6.28</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5.67 (-10%)</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5.44 (-13%)</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349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A</a:t>
                      </a:r>
                      <a:r>
                        <a:rPr kumimoji="0" lang="sr-Cyrl-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лвеоларна</a:t>
                      </a: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  </a:t>
                      </a:r>
                      <a:r>
                        <a:rPr kumimoji="0" lang="sr-Cyrl-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вентилација</a:t>
                      </a: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 (l/min)</a:t>
                      </a:r>
                      <a:endParaRPr kumimoji="0" lang="en-U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2303E"/>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4.02</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3.38 (-16%)</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3.21 (-20%)</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4349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Респираторна фреквенца</a:t>
                      </a:r>
                      <a:endParaRPr kumimoji="0" lang="en-U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2303E"/>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15.1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15.2 (-1%)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14.9 (-1%)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349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Cyrl-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Дисајни волумен</a:t>
                      </a: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 TV</a:t>
                      </a:r>
                      <a:endParaRPr kumimoji="0" lang="en-U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2303E"/>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420</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373 (-11%)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367 (-13%)</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27146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SatO</a:t>
                      </a:r>
                      <a:r>
                        <a:rPr kumimoji="0" lang="sr-Latn-CS" sz="1600" b="1" i="0" u="none" strike="noStrike" cap="none" normalizeH="0" baseline="-2500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2 </a:t>
                      </a:r>
                      <a:r>
                        <a:rPr kumimoji="0" lang="sr-Latn-C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rPr>
                        <a:t>(%)</a:t>
                      </a:r>
                      <a:endParaRPr kumimoji="0" lang="en-US" sz="1600" b="1" i="0" u="none" strike="noStrike" cap="none" normalizeH="0" baseline="0" smtClean="0">
                        <a:ln>
                          <a:noFill/>
                        </a:ln>
                        <a:solidFill>
                          <a:srgbClr val="FFFF00"/>
                        </a:solidFill>
                        <a:effectLst>
                          <a:outerShdw blurRad="38100" dist="38100" dir="2700000" algn="tl">
                            <a:srgbClr val="000000"/>
                          </a:outerShdw>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2303E"/>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97.3</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96.5 (-1%)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sr-Latn-CS" sz="2000" b="0" i="0" u="none" strike="noStrike" cap="none" normalizeH="0" baseline="0" smtClean="0">
                          <a:ln>
                            <a:noFill/>
                          </a:ln>
                          <a:solidFill>
                            <a:srgbClr val="000000"/>
                          </a:solidFill>
                          <a:effectLst/>
                          <a:latin typeface="Comic Sans MS" pitchFamily="66" charset="0"/>
                          <a:cs typeface="Times New Roman" pitchFamily="18" charset="0"/>
                        </a:rPr>
                        <a:t>96.2 (-1%)</a:t>
                      </a:r>
                      <a:endParaRPr kumimoji="0" lang="en-US" sz="2000" b="0" i="0" u="none" strike="noStrike" cap="none" normalizeH="0" baseline="0" smtClean="0">
                        <a:ln>
                          <a:noFill/>
                        </a:ln>
                        <a:solidFill>
                          <a:srgbClr val="000000"/>
                        </a:solidFill>
                        <a:effectLst/>
                        <a:latin typeface="Comic Sans MS" pitchFamily="66"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bl>
          </a:graphicData>
        </a:graphic>
      </p:graphicFrame>
      <p:sp>
        <p:nvSpPr>
          <p:cNvPr id="20520" name="Rectangle 4"/>
          <p:cNvSpPr>
            <a:spLocks noChangeArrowheads="1"/>
          </p:cNvSpPr>
          <p:nvPr/>
        </p:nvSpPr>
        <p:spPr bwMode="auto">
          <a:xfrm>
            <a:off x="6096000" y="4343400"/>
            <a:ext cx="2667000" cy="338138"/>
          </a:xfrm>
          <a:prstGeom prst="rect">
            <a:avLst/>
          </a:prstGeom>
          <a:noFill/>
          <a:ln w="9525">
            <a:noFill/>
            <a:miter lim="800000"/>
            <a:headEnd/>
            <a:tailEnd/>
          </a:ln>
        </p:spPr>
        <p:txBody>
          <a:bodyPr>
            <a:spAutoFit/>
          </a:bodyPr>
          <a:lstStyle/>
          <a:p>
            <a:pPr eaLnBrk="0" hangingPunct="0"/>
            <a:r>
              <a:rPr lang="sr-Latn-CS" sz="1600" b="1" i="1">
                <a:latin typeface="Comic Sans MS" pitchFamily="66" charset="0"/>
              </a:rPr>
              <a:t>Stradling et al. 1985</a:t>
            </a:r>
            <a:endParaRPr lang="en-US" sz="1600" b="1">
              <a:latin typeface="Comic Sans MS" pitchFamily="66" charset="0"/>
            </a:endParaRPr>
          </a:p>
        </p:txBody>
      </p:sp>
      <p:pic>
        <p:nvPicPr>
          <p:cNvPr id="20521" name="Picture 4" descr="porast paco2 tokom noci.jpg"/>
          <p:cNvPicPr>
            <a:picLocks noChangeAspect="1"/>
          </p:cNvPicPr>
          <p:nvPr/>
        </p:nvPicPr>
        <p:blipFill>
          <a:blip r:embed="rId2"/>
          <a:srcRect/>
          <a:stretch>
            <a:fillRect/>
          </a:stretch>
        </p:blipFill>
        <p:spPr bwMode="auto">
          <a:xfrm>
            <a:off x="571500" y="4343400"/>
            <a:ext cx="7924800" cy="2514600"/>
          </a:xfrm>
          <a:prstGeom prst="rect">
            <a:avLst/>
          </a:prstGeom>
          <a:noFill/>
          <a:ln w="9525">
            <a:noFill/>
            <a:miter lim="800000"/>
            <a:headEnd/>
            <a:tailEnd/>
          </a:ln>
        </p:spPr>
      </p:pic>
      <p:cxnSp>
        <p:nvCxnSpPr>
          <p:cNvPr id="20522" name="Straight Connector 6"/>
          <p:cNvCxnSpPr>
            <a:cxnSpLocks noChangeShapeType="1"/>
          </p:cNvCxnSpPr>
          <p:nvPr/>
        </p:nvCxnSpPr>
        <p:spPr bwMode="auto">
          <a:xfrm>
            <a:off x="4500563" y="5857875"/>
            <a:ext cx="1447800" cy="1588"/>
          </a:xfrm>
          <a:prstGeom prst="line">
            <a:avLst/>
          </a:prstGeom>
          <a:noFill/>
          <a:ln w="25400" algn="ctr">
            <a:solidFill>
              <a:srgbClr val="FF0000"/>
            </a:solidFill>
            <a:round/>
            <a:headEnd/>
            <a:tailEnd/>
          </a:ln>
        </p:spPr>
      </p:cxnSp>
      <p:pic>
        <p:nvPicPr>
          <p:cNvPr id="7" name="Picture 6" descr="300px-Hb_saturation_curve.png"/>
          <p:cNvPicPr>
            <a:picLocks noChangeAspect="1"/>
          </p:cNvPicPr>
          <p:nvPr/>
        </p:nvPicPr>
        <p:blipFill>
          <a:blip r:embed="rId3"/>
          <a:srcRect/>
          <a:stretch>
            <a:fillRect/>
          </a:stretch>
        </p:blipFill>
        <p:spPr bwMode="auto">
          <a:xfrm>
            <a:off x="5214938" y="1357313"/>
            <a:ext cx="2857500" cy="2419350"/>
          </a:xfrm>
          <a:prstGeom prst="rect">
            <a:avLst/>
          </a:prstGeom>
          <a:noFill/>
          <a:ln w="9525">
            <a:noFill/>
            <a:miter lim="800000"/>
            <a:headEnd/>
            <a:tailEnd/>
          </a:ln>
        </p:spPr>
      </p:pic>
      <p:cxnSp>
        <p:nvCxnSpPr>
          <p:cNvPr id="9" name="Straight Arrow Connector 8"/>
          <p:cNvCxnSpPr>
            <a:cxnSpLocks noChangeShapeType="1"/>
          </p:cNvCxnSpPr>
          <p:nvPr/>
        </p:nvCxnSpPr>
        <p:spPr bwMode="auto">
          <a:xfrm rot="16200000" flipV="1">
            <a:off x="7505700" y="1714500"/>
            <a:ext cx="609600" cy="228600"/>
          </a:xfrm>
          <a:prstGeom prst="straightConnector1">
            <a:avLst/>
          </a:prstGeom>
          <a:noFill/>
          <a:ln w="25400" algn="ctr">
            <a:solidFill>
              <a:srgbClr val="FF0000"/>
            </a:solidFill>
            <a:round/>
            <a:headEnd/>
            <a:tailEnd type="arrow" w="med" len="med"/>
          </a:ln>
        </p:spPr>
      </p:cxnSp>
      <p:cxnSp>
        <p:nvCxnSpPr>
          <p:cNvPr id="10" name="Straight Arrow Connector 9"/>
          <p:cNvCxnSpPr>
            <a:cxnSpLocks noChangeShapeType="1"/>
          </p:cNvCxnSpPr>
          <p:nvPr/>
        </p:nvCxnSpPr>
        <p:spPr bwMode="auto">
          <a:xfrm rot="16200000" flipV="1">
            <a:off x="6781800" y="1752600"/>
            <a:ext cx="533400" cy="381000"/>
          </a:xfrm>
          <a:prstGeom prst="straightConnector1">
            <a:avLst/>
          </a:prstGeom>
          <a:noFill/>
          <a:ln w="25400" algn="ctr">
            <a:solidFill>
              <a:srgbClr val="FF0000"/>
            </a:solidFill>
            <a:round/>
            <a:headEnd/>
            <a:tailEnd type="arrow" w="med" len="med"/>
          </a:ln>
        </p:spPr>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152400"/>
            <a:ext cx="8229600" cy="1143000"/>
          </a:xfrm>
        </p:spPr>
        <p:txBody>
          <a:bodyPr/>
          <a:lstStyle/>
          <a:p>
            <a:r>
              <a:rPr lang="sr-Cyrl-CS" sz="3600" smtClean="0">
                <a:solidFill>
                  <a:schemeClr val="tx1"/>
                </a:solidFill>
                <a:latin typeface="Arial" pitchFamily="34" charset="0"/>
                <a:cs typeface="Arial" pitchFamily="34" charset="0"/>
              </a:rPr>
              <a:t>Патогенеза централне апнее у сну- Праг за </a:t>
            </a:r>
            <a:r>
              <a:rPr lang="en-US" sz="3600" smtClean="0">
                <a:solidFill>
                  <a:schemeClr val="tx1"/>
                </a:solidFill>
                <a:latin typeface="Arial" pitchFamily="34" charset="0"/>
                <a:cs typeface="Arial" pitchFamily="34" charset="0"/>
              </a:rPr>
              <a:t>CO2 </a:t>
            </a:r>
            <a:endParaRPr lang="sr-Latn-CS" sz="3600" smtClean="0">
              <a:solidFill>
                <a:schemeClr val="tx1"/>
              </a:solidFill>
              <a:latin typeface="Arial" pitchFamily="34" charset="0"/>
              <a:cs typeface="Arial" pitchFamily="34" charset="0"/>
            </a:endParaRPr>
          </a:p>
        </p:txBody>
      </p:sp>
      <p:sp>
        <p:nvSpPr>
          <p:cNvPr id="21507" name="Content Placeholder 2"/>
          <p:cNvSpPr>
            <a:spLocks noGrp="1"/>
          </p:cNvSpPr>
          <p:nvPr>
            <p:ph idx="1"/>
          </p:nvPr>
        </p:nvSpPr>
        <p:spPr>
          <a:xfrm>
            <a:off x="228600" y="1524000"/>
            <a:ext cx="5410200" cy="4495800"/>
          </a:xfrm>
        </p:spPr>
        <p:txBody>
          <a:bodyPr/>
          <a:lstStyle/>
          <a:p>
            <a:r>
              <a:rPr lang="sr-Cyrl-CS" sz="2400" smtClean="0">
                <a:latin typeface="Comic Sans MS" pitchFamily="66" charset="0"/>
              </a:rPr>
              <a:t>ЦСА настаје због хипервентилације током спавања када </a:t>
            </a:r>
            <a:r>
              <a:rPr lang="en-US" sz="2400" smtClean="0">
                <a:latin typeface="Comic Sans MS" pitchFamily="66" charset="0"/>
              </a:rPr>
              <a:t>PaCO</a:t>
            </a:r>
            <a:r>
              <a:rPr lang="en-US" sz="2400" baseline="-25000" smtClean="0">
                <a:latin typeface="Comic Sans MS" pitchFamily="66" charset="0"/>
              </a:rPr>
              <a:t>2</a:t>
            </a:r>
            <a:r>
              <a:rPr lang="en-US" sz="2400" smtClean="0">
                <a:latin typeface="Comic Sans MS" pitchFamily="66" charset="0"/>
              </a:rPr>
              <a:t> </a:t>
            </a:r>
            <a:r>
              <a:rPr lang="sr-Latn-CS" sz="2400" smtClean="0">
                <a:latin typeface="Comic Sans MS" pitchFamily="66" charset="0"/>
              </a:rPr>
              <a:t> </a:t>
            </a:r>
            <a:r>
              <a:rPr lang="sr-Cyrl-CS" sz="2400" smtClean="0">
                <a:latin typeface="Comic Sans MS" pitchFamily="66" charset="0"/>
              </a:rPr>
              <a:t>падне испод одређеног нивоа</a:t>
            </a:r>
            <a:r>
              <a:rPr lang="sr-Latn-CS" sz="2400" smtClean="0">
                <a:latin typeface="Comic Sans MS" pitchFamily="66" charset="0"/>
              </a:rPr>
              <a:t> </a:t>
            </a:r>
            <a:r>
              <a:rPr lang="en-US" sz="2400" smtClean="0">
                <a:latin typeface="Comic Sans MS" pitchFamily="66" charset="0"/>
              </a:rPr>
              <a:t> </a:t>
            </a:r>
            <a:r>
              <a:rPr lang="en-US" sz="2400" smtClean="0">
                <a:solidFill>
                  <a:srgbClr val="FF0000"/>
                </a:solidFill>
                <a:latin typeface="Comic Sans MS" pitchFamily="66" charset="0"/>
              </a:rPr>
              <a:t>(</a:t>
            </a:r>
            <a:r>
              <a:rPr lang="sr-Cyrl-CS" sz="2400" smtClean="0">
                <a:solidFill>
                  <a:srgbClr val="FF0000"/>
                </a:solidFill>
                <a:latin typeface="Comic Sans MS" pitchFamily="66" charset="0"/>
              </a:rPr>
              <a:t>праг апнее</a:t>
            </a:r>
            <a:r>
              <a:rPr lang="sr-Latn-CS" sz="2400" smtClean="0">
                <a:solidFill>
                  <a:srgbClr val="FF0000"/>
                </a:solidFill>
                <a:latin typeface="Comic Sans MS" pitchFamily="66" charset="0"/>
              </a:rPr>
              <a:t> - </a:t>
            </a:r>
            <a:r>
              <a:rPr lang="en-US" sz="2400" i="1" u="sng" smtClean="0">
                <a:solidFill>
                  <a:srgbClr val="FF0000"/>
                </a:solidFill>
                <a:latin typeface="Comic Sans MS" pitchFamily="66" charset="0"/>
              </a:rPr>
              <a:t>apneic threshold</a:t>
            </a:r>
            <a:r>
              <a:rPr lang="en-US" sz="2400" smtClean="0">
                <a:solidFill>
                  <a:srgbClr val="FF0000"/>
                </a:solidFill>
                <a:latin typeface="Comic Sans MS" pitchFamily="66" charset="0"/>
              </a:rPr>
              <a:t>)</a:t>
            </a:r>
          </a:p>
          <a:p>
            <a:endParaRPr lang="en-US" sz="2000" i="1" smtClean="0">
              <a:solidFill>
                <a:srgbClr val="66FFFF"/>
              </a:solidFill>
              <a:latin typeface="Comic Sans MS" pitchFamily="66" charset="0"/>
            </a:endParaRPr>
          </a:p>
          <a:p>
            <a:endParaRPr lang="sr-Latn-CS" smtClean="0"/>
          </a:p>
        </p:txBody>
      </p:sp>
      <p:pic>
        <p:nvPicPr>
          <p:cNvPr id="21508" name="Picture 10" descr="JV8-co2 threshold"/>
          <p:cNvPicPr>
            <a:picLocks noChangeAspect="1" noChangeArrowheads="1"/>
          </p:cNvPicPr>
          <p:nvPr/>
        </p:nvPicPr>
        <p:blipFill>
          <a:blip r:embed="rId2"/>
          <a:srcRect/>
          <a:stretch>
            <a:fillRect/>
          </a:stretch>
        </p:blipFill>
        <p:spPr bwMode="auto">
          <a:xfrm>
            <a:off x="5715000" y="1676400"/>
            <a:ext cx="3429000" cy="4038600"/>
          </a:xfrm>
          <a:prstGeom prst="rect">
            <a:avLst/>
          </a:prstGeom>
          <a:noFill/>
          <a:ln w="57150">
            <a:solidFill>
              <a:schemeClr val="hlink"/>
            </a:solidFill>
            <a:miter lim="800000"/>
            <a:headEnd/>
            <a:tailEnd/>
          </a:ln>
        </p:spPr>
      </p:pic>
      <p:cxnSp>
        <p:nvCxnSpPr>
          <p:cNvPr id="6" name="Straight Arrow Connector 5"/>
          <p:cNvCxnSpPr>
            <a:cxnSpLocks noChangeShapeType="1"/>
          </p:cNvCxnSpPr>
          <p:nvPr/>
        </p:nvCxnSpPr>
        <p:spPr bwMode="auto">
          <a:xfrm rot="16200000" flipH="1">
            <a:off x="7239000" y="3657600"/>
            <a:ext cx="228600" cy="228600"/>
          </a:xfrm>
          <a:prstGeom prst="straightConnector1">
            <a:avLst/>
          </a:prstGeom>
          <a:noFill/>
          <a:ln w="34925" algn="ctr">
            <a:solidFill>
              <a:schemeClr val="accent2"/>
            </a:solidFill>
            <a:round/>
            <a:headEnd/>
            <a:tailEnd type="arrow" w="med" len="med"/>
          </a:ln>
        </p:spPr>
      </p:cxnSp>
      <p:cxnSp>
        <p:nvCxnSpPr>
          <p:cNvPr id="7" name="Straight Arrow Connector 6"/>
          <p:cNvCxnSpPr>
            <a:cxnSpLocks noChangeShapeType="1"/>
          </p:cNvCxnSpPr>
          <p:nvPr/>
        </p:nvCxnSpPr>
        <p:spPr bwMode="auto">
          <a:xfrm rot="16200000" flipH="1">
            <a:off x="8153400" y="3505200"/>
            <a:ext cx="228600" cy="228600"/>
          </a:xfrm>
          <a:prstGeom prst="straightConnector1">
            <a:avLst/>
          </a:prstGeom>
          <a:noFill/>
          <a:ln w="34925" algn="ctr">
            <a:solidFill>
              <a:schemeClr val="accent2"/>
            </a:solidFill>
            <a:round/>
            <a:headEnd/>
            <a:tailEnd type="arrow" w="med" len="med"/>
          </a:ln>
        </p:spPr>
      </p:cxnSp>
      <p:cxnSp>
        <p:nvCxnSpPr>
          <p:cNvPr id="8" name="Straight Arrow Connector 7"/>
          <p:cNvCxnSpPr>
            <a:cxnSpLocks noChangeShapeType="1"/>
          </p:cNvCxnSpPr>
          <p:nvPr/>
        </p:nvCxnSpPr>
        <p:spPr bwMode="auto">
          <a:xfrm rot="16200000" flipH="1">
            <a:off x="8229600" y="4800600"/>
            <a:ext cx="228600" cy="228600"/>
          </a:xfrm>
          <a:prstGeom prst="straightConnector1">
            <a:avLst/>
          </a:prstGeom>
          <a:noFill/>
          <a:ln w="34925" algn="ctr">
            <a:solidFill>
              <a:schemeClr val="accent2"/>
            </a:solidFill>
            <a:round/>
            <a:headEnd/>
            <a:tailEnd type="arrow" w="med" len="med"/>
          </a:ln>
        </p:spPr>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0" y="5734050"/>
            <a:ext cx="9144000" cy="457200"/>
          </a:xfrm>
          <a:prstGeom prst="rect">
            <a:avLst/>
          </a:prstGeom>
          <a:noFill/>
          <a:ln w="9525">
            <a:noFill/>
            <a:miter lim="800000"/>
            <a:headEnd/>
            <a:tailEnd/>
          </a:ln>
        </p:spPr>
        <p:txBody>
          <a:bodyPr>
            <a:spAutoFit/>
          </a:bodyPr>
          <a:lstStyle/>
          <a:p>
            <a:r>
              <a:rPr lang="en-GB" sz="2400" i="1">
                <a:solidFill>
                  <a:schemeClr val="tx2"/>
                </a:solidFill>
                <a:latin typeface="Times New Roman" pitchFamily="18" charset="0"/>
              </a:rPr>
              <a:t>John Cheyne (1777-1836). Dublin Hospital Reports 1818; 2: 216-223.</a:t>
            </a:r>
          </a:p>
        </p:txBody>
      </p:sp>
      <p:sp>
        <p:nvSpPr>
          <p:cNvPr id="22531" name="Rectangle 3"/>
          <p:cNvSpPr>
            <a:spLocks noChangeArrowheads="1"/>
          </p:cNvSpPr>
          <p:nvPr/>
        </p:nvSpPr>
        <p:spPr bwMode="auto">
          <a:xfrm>
            <a:off x="0" y="5934075"/>
            <a:ext cx="184150" cy="228600"/>
          </a:xfrm>
          <a:prstGeom prst="rect">
            <a:avLst/>
          </a:prstGeom>
          <a:noFill/>
          <a:ln w="9525">
            <a:noFill/>
            <a:miter lim="800000"/>
            <a:headEnd/>
            <a:tailEnd/>
          </a:ln>
        </p:spPr>
        <p:txBody>
          <a:bodyPr wrap="none">
            <a:spAutoFit/>
          </a:bodyPr>
          <a:lstStyle/>
          <a:p>
            <a:endParaRPr lang="en-IE" sz="900" i="1">
              <a:solidFill>
                <a:srgbClr val="000099"/>
              </a:solidFill>
              <a:latin typeface="Times New Roman" pitchFamily="18" charset="0"/>
            </a:endParaRPr>
          </a:p>
        </p:txBody>
      </p:sp>
      <p:sp>
        <p:nvSpPr>
          <p:cNvPr id="22532" name="Rectangle 4"/>
          <p:cNvSpPr>
            <a:spLocks noChangeArrowheads="1"/>
          </p:cNvSpPr>
          <p:nvPr/>
        </p:nvSpPr>
        <p:spPr bwMode="auto">
          <a:xfrm>
            <a:off x="449263" y="5484813"/>
            <a:ext cx="184150" cy="228600"/>
          </a:xfrm>
          <a:prstGeom prst="rect">
            <a:avLst/>
          </a:prstGeom>
          <a:noFill/>
          <a:ln w="9525">
            <a:noFill/>
            <a:miter lim="800000"/>
            <a:headEnd/>
            <a:tailEnd/>
          </a:ln>
        </p:spPr>
        <p:txBody>
          <a:bodyPr wrap="none">
            <a:spAutoFit/>
          </a:bodyPr>
          <a:lstStyle/>
          <a:p>
            <a:endParaRPr lang="en-IE" sz="900" i="1">
              <a:solidFill>
                <a:srgbClr val="000099"/>
              </a:solidFill>
              <a:latin typeface="Times New Roman" pitchFamily="18" charset="0"/>
            </a:endParaRPr>
          </a:p>
        </p:txBody>
      </p:sp>
      <p:sp>
        <p:nvSpPr>
          <p:cNvPr id="22533" name="Text Box 5"/>
          <p:cNvSpPr txBox="1">
            <a:spLocks noChangeArrowheads="1"/>
          </p:cNvSpPr>
          <p:nvPr/>
        </p:nvSpPr>
        <p:spPr bwMode="auto">
          <a:xfrm>
            <a:off x="4489450" y="228600"/>
            <a:ext cx="4800600" cy="519113"/>
          </a:xfrm>
          <a:prstGeom prst="rect">
            <a:avLst/>
          </a:prstGeom>
          <a:noFill/>
          <a:ln w="9525">
            <a:noFill/>
            <a:miter lim="800000"/>
            <a:headEnd/>
            <a:tailEnd/>
          </a:ln>
        </p:spPr>
        <p:txBody>
          <a:bodyPr>
            <a:spAutoFit/>
          </a:bodyPr>
          <a:lstStyle/>
          <a:p>
            <a:r>
              <a:rPr lang="en-GB" sz="2800">
                <a:solidFill>
                  <a:srgbClr val="CC0000"/>
                </a:solidFill>
                <a:latin typeface="Times New Roman" pitchFamily="18" charset="0"/>
              </a:rPr>
              <a:t>  </a:t>
            </a:r>
            <a:endParaRPr lang="en-GB" sz="2800">
              <a:solidFill>
                <a:schemeClr val="tx2"/>
              </a:solidFill>
              <a:latin typeface="Times New Roman" pitchFamily="18" charset="0"/>
            </a:endParaRPr>
          </a:p>
        </p:txBody>
      </p:sp>
      <p:sp>
        <p:nvSpPr>
          <p:cNvPr id="22534" name="Text Box 6"/>
          <p:cNvSpPr txBox="1">
            <a:spLocks noChangeArrowheads="1"/>
          </p:cNvSpPr>
          <p:nvPr/>
        </p:nvSpPr>
        <p:spPr bwMode="auto">
          <a:xfrm>
            <a:off x="4549775" y="762000"/>
            <a:ext cx="4435475" cy="3757613"/>
          </a:xfrm>
          <a:prstGeom prst="rect">
            <a:avLst/>
          </a:prstGeom>
          <a:noFill/>
          <a:ln w="9525">
            <a:noFill/>
            <a:miter lim="800000"/>
            <a:headEnd/>
            <a:tailEnd/>
          </a:ln>
        </p:spPr>
        <p:txBody>
          <a:bodyPr>
            <a:spAutoFit/>
          </a:bodyPr>
          <a:lstStyle/>
          <a:p>
            <a:pPr algn="just">
              <a:lnSpc>
                <a:spcPct val="120000"/>
              </a:lnSpc>
            </a:pPr>
            <a:endParaRPr lang="en-GB" sz="2000">
              <a:latin typeface="Times New Roman" pitchFamily="18" charset="0"/>
            </a:endParaRPr>
          </a:p>
          <a:p>
            <a:pPr algn="just">
              <a:lnSpc>
                <a:spcPct val="120000"/>
              </a:lnSpc>
            </a:pPr>
            <a:r>
              <a:rPr lang="en-GB" sz="2000">
                <a:latin typeface="Comic Sans MS" pitchFamily="66" charset="0"/>
              </a:rPr>
              <a:t>‘….Jedina osobenost....bilo je njegovo disanje. Nekoliko dana njegovo disanje bilo je iregularno: on je sasvim prestajao da dise tokom 15-tak  sekundi, nakon toga je postajalo primetno, mada veoma slabo, zatim izrazeno duboko i brzo, i na kraju je  postepeno prestajao da dise ponovo.’</a:t>
            </a:r>
            <a:endParaRPr lang="en-GB" sz="1000">
              <a:latin typeface="Comic Sans MS" pitchFamily="66" charset="0"/>
            </a:endParaRPr>
          </a:p>
        </p:txBody>
      </p:sp>
      <p:pic>
        <p:nvPicPr>
          <p:cNvPr id="22535" name="Picture 7" descr="CHEYNE2"/>
          <p:cNvPicPr>
            <a:picLocks noChangeAspect="1" noChangeArrowheads="1"/>
          </p:cNvPicPr>
          <p:nvPr/>
        </p:nvPicPr>
        <p:blipFill>
          <a:blip r:embed="rId2"/>
          <a:srcRect/>
          <a:stretch>
            <a:fillRect/>
          </a:stretch>
        </p:blipFill>
        <p:spPr bwMode="auto">
          <a:xfrm>
            <a:off x="609600" y="457200"/>
            <a:ext cx="3527425"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539750" y="685800"/>
            <a:ext cx="8064500" cy="555148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srcRect/>
          <a:stretch>
            <a:fillRect/>
          </a:stretch>
        </p:blipFill>
        <p:spPr bwMode="auto">
          <a:xfrm>
            <a:off x="609600" y="385763"/>
            <a:ext cx="7634288" cy="6327775"/>
          </a:xfrm>
          <a:prstGeom prst="rect">
            <a:avLst/>
          </a:prstGeom>
          <a:noFill/>
          <a:ln w="9525">
            <a:noFill/>
            <a:miter lim="800000"/>
            <a:headEnd/>
            <a:tailEnd/>
          </a:ln>
        </p:spPr>
      </p:pic>
      <p:sp>
        <p:nvSpPr>
          <p:cNvPr id="24579" name="Oval 3"/>
          <p:cNvSpPr>
            <a:spLocks noChangeArrowheads="1"/>
          </p:cNvSpPr>
          <p:nvPr/>
        </p:nvSpPr>
        <p:spPr bwMode="auto">
          <a:xfrm>
            <a:off x="6553200" y="3124200"/>
            <a:ext cx="1600200" cy="2895600"/>
          </a:xfrm>
          <a:prstGeom prst="ellipse">
            <a:avLst/>
          </a:prstGeom>
          <a:noFill/>
          <a:ln w="38100">
            <a:solidFill>
              <a:srgbClr val="000099"/>
            </a:solidFill>
            <a:round/>
            <a:headEnd/>
            <a:tailEnd/>
          </a:ln>
        </p:spPr>
        <p:txBody>
          <a:bodyPr wrap="none" anchor="ctr"/>
          <a:lstStyle/>
          <a:p>
            <a:endParaRPr lang="en-US"/>
          </a:p>
        </p:txBody>
      </p:sp>
      <p:sp>
        <p:nvSpPr>
          <p:cNvPr id="24580" name="Rectangle 8"/>
          <p:cNvSpPr>
            <a:spLocks noChangeArrowheads="1"/>
          </p:cNvSpPr>
          <p:nvPr/>
        </p:nvSpPr>
        <p:spPr bwMode="auto">
          <a:xfrm>
            <a:off x="762000" y="4267200"/>
            <a:ext cx="1219200" cy="381000"/>
          </a:xfrm>
          <a:prstGeom prst="rect">
            <a:avLst/>
          </a:prstGeom>
          <a:noFill/>
          <a:ln w="76200">
            <a:solidFill>
              <a:srgbClr val="FFCC00"/>
            </a:solidFill>
            <a:miter lim="800000"/>
            <a:headEnd/>
            <a:tailEnd/>
          </a:ln>
        </p:spPr>
        <p:txBody>
          <a:bodyPr wrap="none" anchor="ctr"/>
          <a:lstStyle/>
          <a:p>
            <a:endParaRPr lang="en-US"/>
          </a:p>
        </p:txBody>
      </p:sp>
      <p:sp>
        <p:nvSpPr>
          <p:cNvPr id="24581" name="Line 9"/>
          <p:cNvSpPr>
            <a:spLocks noChangeShapeType="1"/>
          </p:cNvSpPr>
          <p:nvPr/>
        </p:nvSpPr>
        <p:spPr bwMode="auto">
          <a:xfrm flipH="1" flipV="1">
            <a:off x="1447800" y="2667000"/>
            <a:ext cx="0" cy="1600200"/>
          </a:xfrm>
          <a:prstGeom prst="line">
            <a:avLst/>
          </a:prstGeom>
          <a:noFill/>
          <a:ln w="76200">
            <a:solidFill>
              <a:srgbClr val="FFCC00"/>
            </a:solidFill>
            <a:round/>
            <a:headEnd/>
            <a:tailEnd type="triangle" w="med" len="med"/>
          </a:ln>
        </p:spPr>
        <p:txBody>
          <a:bodyPr/>
          <a:lstStyle/>
          <a:p>
            <a:endParaRPr lang="en-US"/>
          </a:p>
        </p:txBody>
      </p:sp>
      <p:sp>
        <p:nvSpPr>
          <p:cNvPr id="24582" name="Rectangle 10"/>
          <p:cNvSpPr>
            <a:spLocks noChangeArrowheads="1"/>
          </p:cNvSpPr>
          <p:nvPr/>
        </p:nvSpPr>
        <p:spPr bwMode="auto">
          <a:xfrm>
            <a:off x="1066800" y="2438400"/>
            <a:ext cx="762000" cy="228600"/>
          </a:xfrm>
          <a:prstGeom prst="rect">
            <a:avLst/>
          </a:prstGeom>
          <a:noFill/>
          <a:ln w="57150">
            <a:solidFill>
              <a:srgbClr val="FFCC00"/>
            </a:solidFill>
            <a:miter lim="800000"/>
            <a:headEnd/>
            <a:tailEnd/>
          </a:ln>
        </p:spPr>
        <p:txBody>
          <a:bodyPr wrap="none" anchor="ctr"/>
          <a:lstStyle/>
          <a:p>
            <a:endParaRPr lang="en-US"/>
          </a:p>
        </p:txBody>
      </p:sp>
      <p:sp>
        <p:nvSpPr>
          <p:cNvPr id="24583" name="Line 11"/>
          <p:cNvSpPr>
            <a:spLocks noChangeShapeType="1"/>
          </p:cNvSpPr>
          <p:nvPr/>
        </p:nvSpPr>
        <p:spPr bwMode="auto">
          <a:xfrm flipH="1" flipV="1">
            <a:off x="1524000" y="1447800"/>
            <a:ext cx="0" cy="990600"/>
          </a:xfrm>
          <a:prstGeom prst="line">
            <a:avLst/>
          </a:prstGeom>
          <a:noFill/>
          <a:ln w="57150">
            <a:solidFill>
              <a:srgbClr val="FFCC00"/>
            </a:solidFill>
            <a:round/>
            <a:headEnd/>
            <a:tailEnd type="triangle" w="med" len="med"/>
          </a:ln>
        </p:spPr>
        <p:txBody>
          <a:bodyPr/>
          <a:lstStyle/>
          <a:p>
            <a:endParaRPr lang="en-US"/>
          </a:p>
        </p:txBody>
      </p:sp>
      <p:sp>
        <p:nvSpPr>
          <p:cNvPr id="24584" name="Rectangle 12"/>
          <p:cNvSpPr>
            <a:spLocks noChangeArrowheads="1"/>
          </p:cNvSpPr>
          <p:nvPr/>
        </p:nvSpPr>
        <p:spPr bwMode="auto">
          <a:xfrm>
            <a:off x="990600" y="685800"/>
            <a:ext cx="1143000" cy="762000"/>
          </a:xfrm>
          <a:prstGeom prst="rect">
            <a:avLst/>
          </a:prstGeom>
          <a:noFill/>
          <a:ln w="76200">
            <a:solidFill>
              <a:srgbClr val="FFCC00"/>
            </a:solidFill>
            <a:miter lim="800000"/>
            <a:headEnd/>
            <a:tailEnd/>
          </a:ln>
        </p:spPr>
        <p:txBody>
          <a:bodyPr wrap="none" anchor="ctr"/>
          <a:lstStyle/>
          <a:p>
            <a:endParaRPr lang="en-US"/>
          </a:p>
        </p:txBody>
      </p:sp>
      <p:sp>
        <p:nvSpPr>
          <p:cNvPr id="24585" name="Line 13"/>
          <p:cNvSpPr>
            <a:spLocks noChangeShapeType="1"/>
          </p:cNvSpPr>
          <p:nvPr/>
        </p:nvSpPr>
        <p:spPr bwMode="auto">
          <a:xfrm>
            <a:off x="2133600" y="990600"/>
            <a:ext cx="304800" cy="0"/>
          </a:xfrm>
          <a:prstGeom prst="line">
            <a:avLst/>
          </a:prstGeom>
          <a:noFill/>
          <a:ln w="38100">
            <a:solidFill>
              <a:srgbClr val="FFCC00"/>
            </a:solidFill>
            <a:round/>
            <a:headEnd/>
            <a:tailEnd type="triangle" w="med" len="med"/>
          </a:ln>
        </p:spPr>
        <p:txBody>
          <a:bodyPr/>
          <a:lstStyle/>
          <a:p>
            <a:endParaRPr lang="en-US"/>
          </a:p>
        </p:txBody>
      </p:sp>
      <p:sp>
        <p:nvSpPr>
          <p:cNvPr id="24586" name="Rectangle 14"/>
          <p:cNvSpPr>
            <a:spLocks noChangeArrowheads="1"/>
          </p:cNvSpPr>
          <p:nvPr/>
        </p:nvSpPr>
        <p:spPr bwMode="auto">
          <a:xfrm>
            <a:off x="2438400" y="685800"/>
            <a:ext cx="914400" cy="609600"/>
          </a:xfrm>
          <a:prstGeom prst="rect">
            <a:avLst/>
          </a:prstGeom>
          <a:noFill/>
          <a:ln w="76200">
            <a:solidFill>
              <a:srgbClr val="FFCC00"/>
            </a:solidFill>
            <a:miter lim="800000"/>
            <a:headEnd/>
            <a:tailEnd/>
          </a:ln>
        </p:spPr>
        <p:txBody>
          <a:bodyPr wrap="none" anchor="ctr"/>
          <a:lstStyle/>
          <a:p>
            <a:endParaRPr lang="en-US"/>
          </a:p>
        </p:txBody>
      </p:sp>
      <p:sp>
        <p:nvSpPr>
          <p:cNvPr id="24587" name="Line 15"/>
          <p:cNvSpPr>
            <a:spLocks noChangeShapeType="1"/>
          </p:cNvSpPr>
          <p:nvPr/>
        </p:nvSpPr>
        <p:spPr bwMode="auto">
          <a:xfrm>
            <a:off x="3124200" y="1295400"/>
            <a:ext cx="0" cy="685800"/>
          </a:xfrm>
          <a:prstGeom prst="line">
            <a:avLst/>
          </a:prstGeom>
          <a:noFill/>
          <a:ln w="76200">
            <a:solidFill>
              <a:srgbClr val="FFCC00"/>
            </a:solidFill>
            <a:round/>
            <a:headEnd/>
            <a:tailEnd type="triangle" w="med" len="med"/>
          </a:ln>
        </p:spPr>
        <p:txBody>
          <a:bodyPr/>
          <a:lstStyle/>
          <a:p>
            <a:endParaRPr lang="en-US"/>
          </a:p>
        </p:txBody>
      </p:sp>
      <p:sp>
        <p:nvSpPr>
          <p:cNvPr id="24588" name="Rectangle 16"/>
          <p:cNvSpPr>
            <a:spLocks noChangeArrowheads="1"/>
          </p:cNvSpPr>
          <p:nvPr/>
        </p:nvSpPr>
        <p:spPr bwMode="auto">
          <a:xfrm>
            <a:off x="2895600" y="1981200"/>
            <a:ext cx="914400" cy="304800"/>
          </a:xfrm>
          <a:prstGeom prst="rect">
            <a:avLst/>
          </a:prstGeom>
          <a:noFill/>
          <a:ln w="76200">
            <a:solidFill>
              <a:srgbClr val="FFCC00"/>
            </a:solidFill>
            <a:miter lim="800000"/>
            <a:headEnd/>
            <a:tailEnd/>
          </a:ln>
        </p:spPr>
        <p:txBody>
          <a:bodyPr wrap="none" anchor="ctr"/>
          <a:lstStyle/>
          <a:p>
            <a:endParaRPr lang="en-US"/>
          </a:p>
        </p:txBody>
      </p:sp>
      <p:sp>
        <p:nvSpPr>
          <p:cNvPr id="24589" name="Line 17"/>
          <p:cNvSpPr>
            <a:spLocks noChangeShapeType="1"/>
          </p:cNvSpPr>
          <p:nvPr/>
        </p:nvSpPr>
        <p:spPr bwMode="auto">
          <a:xfrm flipV="1">
            <a:off x="3429000" y="1828800"/>
            <a:ext cx="0" cy="152400"/>
          </a:xfrm>
          <a:prstGeom prst="line">
            <a:avLst/>
          </a:prstGeom>
          <a:noFill/>
          <a:ln w="76200">
            <a:solidFill>
              <a:srgbClr val="FFCC00"/>
            </a:solidFill>
            <a:round/>
            <a:headEnd/>
            <a:tailEnd/>
          </a:ln>
        </p:spPr>
        <p:txBody>
          <a:bodyPr/>
          <a:lstStyle/>
          <a:p>
            <a:endParaRPr lang="en-US"/>
          </a:p>
        </p:txBody>
      </p:sp>
      <p:sp>
        <p:nvSpPr>
          <p:cNvPr id="24590" name="Line 18"/>
          <p:cNvSpPr>
            <a:spLocks noChangeShapeType="1"/>
          </p:cNvSpPr>
          <p:nvPr/>
        </p:nvSpPr>
        <p:spPr bwMode="auto">
          <a:xfrm>
            <a:off x="3429000" y="1828800"/>
            <a:ext cx="609600" cy="0"/>
          </a:xfrm>
          <a:prstGeom prst="line">
            <a:avLst/>
          </a:prstGeom>
          <a:noFill/>
          <a:ln w="57150">
            <a:solidFill>
              <a:srgbClr val="FFCC00"/>
            </a:solidFill>
            <a:round/>
            <a:headEnd/>
            <a:tailEnd type="triangle" w="med" len="med"/>
          </a:ln>
        </p:spPr>
        <p:txBody>
          <a:bodyPr/>
          <a:lstStyle/>
          <a:p>
            <a:endParaRPr lang="en-US"/>
          </a:p>
        </p:txBody>
      </p:sp>
      <p:sp>
        <p:nvSpPr>
          <p:cNvPr id="24591" name="Rectangle 19"/>
          <p:cNvSpPr>
            <a:spLocks noChangeArrowheads="1"/>
          </p:cNvSpPr>
          <p:nvPr/>
        </p:nvSpPr>
        <p:spPr bwMode="auto">
          <a:xfrm>
            <a:off x="4038600" y="1524000"/>
            <a:ext cx="990600" cy="762000"/>
          </a:xfrm>
          <a:prstGeom prst="rect">
            <a:avLst/>
          </a:prstGeom>
          <a:noFill/>
          <a:ln w="76200">
            <a:solidFill>
              <a:srgbClr val="FFCC00"/>
            </a:solidFill>
            <a:miter lim="800000"/>
            <a:headEnd/>
            <a:tailEnd/>
          </a:ln>
        </p:spPr>
        <p:txBody>
          <a:bodyPr wrap="none" anchor="ctr"/>
          <a:lstStyle/>
          <a:p>
            <a:endParaRPr lang="en-US"/>
          </a:p>
        </p:txBody>
      </p:sp>
      <p:sp>
        <p:nvSpPr>
          <p:cNvPr id="24592" name="Line 20"/>
          <p:cNvSpPr>
            <a:spLocks noChangeShapeType="1"/>
          </p:cNvSpPr>
          <p:nvPr/>
        </p:nvSpPr>
        <p:spPr bwMode="auto">
          <a:xfrm>
            <a:off x="4648200" y="2362200"/>
            <a:ext cx="457200" cy="762000"/>
          </a:xfrm>
          <a:prstGeom prst="line">
            <a:avLst/>
          </a:prstGeom>
          <a:noFill/>
          <a:ln w="76200">
            <a:solidFill>
              <a:srgbClr val="000099"/>
            </a:solidFill>
            <a:round/>
            <a:headEnd/>
            <a:tailEnd type="triangle" w="med" len="med"/>
          </a:ln>
        </p:spPr>
        <p:txBody>
          <a:bodyPr/>
          <a:lstStyle/>
          <a:p>
            <a:endParaRPr lang="en-US"/>
          </a:p>
        </p:txBody>
      </p:sp>
      <p:sp>
        <p:nvSpPr>
          <p:cNvPr id="24593" name="Line 21"/>
          <p:cNvSpPr>
            <a:spLocks noChangeShapeType="1"/>
          </p:cNvSpPr>
          <p:nvPr/>
        </p:nvSpPr>
        <p:spPr bwMode="auto">
          <a:xfrm>
            <a:off x="5105400" y="3124200"/>
            <a:ext cx="228600" cy="1752600"/>
          </a:xfrm>
          <a:prstGeom prst="line">
            <a:avLst/>
          </a:prstGeom>
          <a:noFill/>
          <a:ln w="76200">
            <a:solidFill>
              <a:srgbClr val="000099"/>
            </a:solidFill>
            <a:round/>
            <a:headEnd/>
            <a:tailEnd type="triangle" w="med" len="med"/>
          </a:ln>
        </p:spPr>
        <p:txBody>
          <a:bodyPr/>
          <a:lstStyle/>
          <a:p>
            <a:endParaRPr lang="en-US"/>
          </a:p>
        </p:txBody>
      </p:sp>
      <p:sp>
        <p:nvSpPr>
          <p:cNvPr id="24594" name="Line 22"/>
          <p:cNvSpPr>
            <a:spLocks noChangeShapeType="1"/>
          </p:cNvSpPr>
          <p:nvPr/>
        </p:nvSpPr>
        <p:spPr bwMode="auto">
          <a:xfrm flipV="1">
            <a:off x="5410200" y="4572000"/>
            <a:ext cx="1524000" cy="228600"/>
          </a:xfrm>
          <a:prstGeom prst="line">
            <a:avLst/>
          </a:prstGeom>
          <a:noFill/>
          <a:ln w="76200">
            <a:solidFill>
              <a:srgbClr val="000099"/>
            </a:solidFill>
            <a:round/>
            <a:headEnd/>
            <a:tailEnd type="triangle" w="med" len="med"/>
          </a:ln>
        </p:spPr>
        <p:txBody>
          <a:bodyPr/>
          <a:lstStyle/>
          <a:p>
            <a:endParaRPr lang="en-US"/>
          </a:p>
        </p:txBody>
      </p:sp>
      <p:sp>
        <p:nvSpPr>
          <p:cNvPr id="24595" name="Rectangle 23"/>
          <p:cNvSpPr>
            <a:spLocks noChangeArrowheads="1"/>
          </p:cNvSpPr>
          <p:nvPr/>
        </p:nvSpPr>
        <p:spPr bwMode="auto">
          <a:xfrm>
            <a:off x="3962400" y="1447800"/>
            <a:ext cx="1143000" cy="914400"/>
          </a:xfrm>
          <a:prstGeom prst="rect">
            <a:avLst/>
          </a:prstGeom>
          <a:noFill/>
          <a:ln w="76200">
            <a:solidFill>
              <a:srgbClr val="FFCC00"/>
            </a:solidFill>
            <a:miter lim="800000"/>
            <a:headEnd/>
            <a:tailEnd/>
          </a:ln>
        </p:spPr>
        <p:txBody>
          <a:bodyPr wrap="none" anchor="ctr"/>
          <a:lstStyle/>
          <a:p>
            <a:endParaRPr lang="en-US"/>
          </a:p>
        </p:txBody>
      </p:sp>
      <p:sp>
        <p:nvSpPr>
          <p:cNvPr id="24596" name="Text Box 25"/>
          <p:cNvSpPr txBox="1">
            <a:spLocks noChangeArrowheads="1"/>
          </p:cNvSpPr>
          <p:nvPr/>
        </p:nvSpPr>
        <p:spPr bwMode="auto">
          <a:xfrm>
            <a:off x="685800" y="4648200"/>
            <a:ext cx="1524000" cy="400050"/>
          </a:xfrm>
          <a:prstGeom prst="rect">
            <a:avLst/>
          </a:prstGeom>
          <a:noFill/>
          <a:ln w="9525">
            <a:solidFill>
              <a:schemeClr val="tx1"/>
            </a:solidFill>
            <a:miter lim="800000"/>
            <a:headEnd/>
            <a:tailEnd/>
          </a:ln>
        </p:spPr>
        <p:txBody>
          <a:bodyPr>
            <a:spAutoFit/>
          </a:bodyPr>
          <a:lstStyle/>
          <a:p>
            <a:pPr>
              <a:spcBef>
                <a:spcPct val="50000"/>
              </a:spcBef>
            </a:pPr>
            <a:r>
              <a:rPr lang="nl-BE" sz="2000" b="1">
                <a:solidFill>
                  <a:srgbClr val="FF3300"/>
                </a:solidFill>
              </a:rPr>
              <a:t>Idiopatska</a:t>
            </a:r>
            <a:endParaRPr lang="nl-NL" sz="2000" b="1">
              <a:solidFill>
                <a:srgbClr val="FF3300"/>
              </a:solidFill>
            </a:endParaRPr>
          </a:p>
        </p:txBody>
      </p:sp>
      <p:sp>
        <p:nvSpPr>
          <p:cNvPr id="24597" name="Text Box 26"/>
          <p:cNvSpPr txBox="1">
            <a:spLocks noChangeArrowheads="1"/>
          </p:cNvSpPr>
          <p:nvPr/>
        </p:nvSpPr>
        <p:spPr bwMode="auto">
          <a:xfrm>
            <a:off x="4953000" y="457200"/>
            <a:ext cx="3124200" cy="466725"/>
          </a:xfrm>
          <a:prstGeom prst="rect">
            <a:avLst/>
          </a:prstGeom>
          <a:noFill/>
          <a:ln w="9525">
            <a:solidFill>
              <a:srgbClr val="FF3300"/>
            </a:solidFill>
            <a:miter lim="800000"/>
            <a:headEnd/>
            <a:tailEnd/>
          </a:ln>
        </p:spPr>
        <p:txBody>
          <a:bodyPr>
            <a:spAutoFit/>
          </a:bodyPr>
          <a:lstStyle/>
          <a:p>
            <a:pPr>
              <a:spcBef>
                <a:spcPct val="50000"/>
              </a:spcBef>
            </a:pPr>
            <a:r>
              <a:rPr lang="nl-BE" sz="2400" b="1"/>
              <a:t>CV effects of CSA</a:t>
            </a:r>
            <a:endParaRPr lang="nl-NL" sz="2400" b="1"/>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ctrTitle"/>
          </p:nvPr>
        </p:nvSpPr>
        <p:spPr>
          <a:xfrm>
            <a:off x="762000" y="0"/>
            <a:ext cx="7391400" cy="10668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en-US" sz="4000" dirty="0" smtClean="0">
                <a:solidFill>
                  <a:srgbClr val="FFFF00"/>
                </a:solidFill>
                <a:latin typeface="Comic Sans MS" pitchFamily="66" charset="0"/>
              </a:rPr>
              <a:t>Cheyne Stokes </a:t>
            </a:r>
            <a:r>
              <a:rPr lang="sr-Cyrl-CS" sz="4000" dirty="0" smtClean="0">
                <a:solidFill>
                  <a:srgbClr val="FFFF00"/>
                </a:solidFill>
                <a:latin typeface="Comic Sans MS" pitchFamily="66" charset="0"/>
              </a:rPr>
              <a:t>дисање</a:t>
            </a:r>
            <a:r>
              <a:rPr lang="sr-Latn-CS" sz="4000" dirty="0" smtClean="0">
                <a:solidFill>
                  <a:srgbClr val="FFFF00"/>
                </a:solidFill>
                <a:latin typeface="Comic Sans MS" pitchFamily="66" charset="0"/>
              </a:rPr>
              <a:t> (</a:t>
            </a:r>
            <a:r>
              <a:rPr lang="en-US" sz="4000" dirty="0" smtClean="0">
                <a:solidFill>
                  <a:srgbClr val="FFFF00"/>
                </a:solidFill>
                <a:latin typeface="Comic Sans MS" pitchFamily="66" charset="0"/>
              </a:rPr>
              <a:t>CSB)</a:t>
            </a:r>
          </a:p>
        </p:txBody>
      </p:sp>
      <p:pic>
        <p:nvPicPr>
          <p:cNvPr id="25603" name="Picture 1" descr="2009 CONF PICS 009.tif"/>
          <p:cNvPicPr>
            <a:picLocks noGrp="1" noChangeAspect="1"/>
          </p:cNvPicPr>
          <p:nvPr>
            <p:ph type="subTitle" idx="1"/>
          </p:nvPr>
        </p:nvPicPr>
        <p:blipFill>
          <a:blip r:embed="rId3"/>
          <a:srcRect l="16801" t="57491" r="30571" b="5656"/>
          <a:stretch>
            <a:fillRect/>
          </a:stretch>
        </p:blipFill>
        <p:spPr>
          <a:xfrm>
            <a:off x="685800" y="1371600"/>
            <a:ext cx="7848600" cy="4953000"/>
          </a:xfrm>
        </p:spPr>
      </p:pic>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p:txBody>
          <a:bodyPr/>
          <a:lstStyle/>
          <a:p>
            <a:pPr eaLnBrk="1" hangingPunct="1"/>
            <a:r>
              <a:rPr lang="sr-Latn-CS" smtClean="0">
                <a:latin typeface="Comic Sans MS" pitchFamily="66" charset="0"/>
              </a:rPr>
              <a:t>Pr</a:t>
            </a:r>
            <a:r>
              <a:rPr lang="en-US" smtClean="0">
                <a:latin typeface="Comic Sans MS" pitchFamily="66" charset="0"/>
              </a:rPr>
              <a:t>e-</a:t>
            </a:r>
            <a:r>
              <a:rPr lang="sr-Latn-CS" smtClean="0">
                <a:latin typeface="Comic Sans MS" pitchFamily="66" charset="0"/>
              </a:rPr>
              <a:t>BÖtzinger </a:t>
            </a:r>
            <a:r>
              <a:rPr lang="sr-Cyrl-CS" smtClean="0">
                <a:latin typeface="Comic Sans MS" pitchFamily="66" charset="0"/>
              </a:rPr>
              <a:t>комплекс</a:t>
            </a:r>
            <a:endParaRPr lang="sr-Latn-CS" smtClean="0">
              <a:latin typeface="Comic Sans MS" pitchFamily="66" charset="0"/>
            </a:endParaRPr>
          </a:p>
          <a:p>
            <a:pPr eaLnBrk="1" hangingPunct="1"/>
            <a:endParaRPr lang="sr-Latn-CS" smtClean="0"/>
          </a:p>
          <a:p>
            <a:pPr eaLnBrk="1" hangingPunct="1">
              <a:buFontTx/>
              <a:buNone/>
            </a:pPr>
            <a:endParaRPr lang="en-US" smtClean="0"/>
          </a:p>
        </p:txBody>
      </p:sp>
      <p:graphicFrame>
        <p:nvGraphicFramePr>
          <p:cNvPr id="26627" name="Object 5"/>
          <p:cNvGraphicFramePr>
            <a:graphicFrameLocks noChangeAspect="1"/>
          </p:cNvGraphicFramePr>
          <p:nvPr/>
        </p:nvGraphicFramePr>
        <p:xfrm>
          <a:off x="500063" y="2857500"/>
          <a:ext cx="5181600" cy="3717925"/>
        </p:xfrm>
        <a:graphic>
          <a:graphicData uri="http://schemas.openxmlformats.org/presentationml/2006/ole">
            <p:oleObj spid="_x0000_s26627" name="Image" r:id="rId4" imgW="10990476" imgH="7887801" progId="">
              <p:embed/>
            </p:oleObj>
          </a:graphicData>
        </a:graphic>
      </p:graphicFrame>
      <p:sp>
        <p:nvSpPr>
          <p:cNvPr id="8" name="Oval 6"/>
          <p:cNvSpPr>
            <a:spLocks noChangeArrowheads="1"/>
          </p:cNvSpPr>
          <p:nvPr/>
        </p:nvSpPr>
        <p:spPr bwMode="auto">
          <a:xfrm>
            <a:off x="4343400" y="3886200"/>
            <a:ext cx="1363663" cy="269875"/>
          </a:xfrm>
          <a:prstGeom prst="ellipse">
            <a:avLst/>
          </a:prstGeom>
          <a:noFill/>
          <a:ln w="28575">
            <a:solidFill>
              <a:srgbClr val="FF0000"/>
            </a:solidFill>
            <a:round/>
            <a:headEnd/>
            <a:tailEnd/>
          </a:ln>
        </p:spPr>
        <p:txBody>
          <a:bodyPr anchor="ctr">
            <a:spAutoFit/>
          </a:bodyPr>
          <a:lstStyle/>
          <a:p>
            <a:pPr eaLnBrk="0" hangingPunct="0"/>
            <a:endParaRPr lang="en-US"/>
          </a:p>
        </p:txBody>
      </p:sp>
      <p:sp>
        <p:nvSpPr>
          <p:cNvPr id="9" name="Oval 8"/>
          <p:cNvSpPr>
            <a:spLocks noChangeArrowheads="1"/>
          </p:cNvSpPr>
          <p:nvPr/>
        </p:nvSpPr>
        <p:spPr bwMode="auto">
          <a:xfrm flipV="1">
            <a:off x="1066800" y="4038600"/>
            <a:ext cx="228600" cy="228600"/>
          </a:xfrm>
          <a:prstGeom prst="ellipse">
            <a:avLst/>
          </a:prstGeom>
          <a:solidFill>
            <a:srgbClr val="FFC000"/>
          </a:solidFill>
          <a:ln w="9525">
            <a:solidFill>
              <a:schemeClr val="tx1"/>
            </a:solidFill>
            <a:round/>
            <a:headEnd/>
            <a:tailEnd/>
          </a:ln>
        </p:spPr>
        <p:txBody>
          <a:bodyPr wrap="none" anchor="ctr"/>
          <a:lstStyle/>
          <a:p>
            <a:pPr eaLnBrk="0" hangingPunct="0"/>
            <a:endParaRPr lang="en-US"/>
          </a:p>
        </p:txBody>
      </p:sp>
      <p:pic>
        <p:nvPicPr>
          <p:cNvPr id="26630" name="Picture 5"/>
          <p:cNvPicPr>
            <a:picLocks noChangeAspect="1" noChangeArrowheads="1"/>
          </p:cNvPicPr>
          <p:nvPr/>
        </p:nvPicPr>
        <p:blipFill>
          <a:blip r:embed="rId5"/>
          <a:srcRect/>
          <a:stretch>
            <a:fillRect/>
          </a:stretch>
        </p:blipFill>
        <p:spPr bwMode="auto">
          <a:xfrm>
            <a:off x="5943600" y="2743200"/>
            <a:ext cx="2667000" cy="3730625"/>
          </a:xfrm>
          <a:prstGeom prst="rect">
            <a:avLst/>
          </a:prstGeom>
          <a:noFill/>
          <a:ln w="9525">
            <a:noFill/>
            <a:miter lim="800000"/>
            <a:headEnd/>
            <a:tailEnd/>
          </a:ln>
        </p:spPr>
      </p:pic>
      <p:sp>
        <p:nvSpPr>
          <p:cNvPr id="26631" name="Title 10"/>
          <p:cNvSpPr>
            <a:spLocks noGrp="1"/>
          </p:cNvSpPr>
          <p:nvPr>
            <p:ph type="title"/>
          </p:nvPr>
        </p:nvSpPr>
        <p:spPr>
          <a:xfrm>
            <a:off x="0" y="357188"/>
            <a:ext cx="9144000" cy="1143000"/>
          </a:xfrm>
        </p:spPr>
        <p:txBody>
          <a:bodyPr/>
          <a:lstStyle/>
          <a:p>
            <a:r>
              <a:rPr lang="sr-Cyrl-CS" sz="3200" smtClean="0">
                <a:solidFill>
                  <a:schemeClr val="tx1"/>
                </a:solidFill>
                <a:latin typeface="Arial" pitchFamily="34" charset="0"/>
                <a:cs typeface="Arial" pitchFamily="34" charset="0"/>
              </a:rPr>
              <a:t>Поремећаји контроле дисања – структурни, Болести ЦНС-</a:t>
            </a:r>
            <a:r>
              <a:rPr lang="sr-Latn-CS" sz="3200" smtClean="0">
                <a:solidFill>
                  <a:schemeClr val="tx1"/>
                </a:solidFill>
                <a:latin typeface="Arial" pitchFamily="34" charset="0"/>
                <a:cs typeface="Arial" pitchFamily="34" charset="0"/>
              </a:rPr>
              <a:t>a</a:t>
            </a:r>
            <a:r>
              <a:rPr lang="sr-Cyrl-CS" sz="3200" smtClean="0">
                <a:solidFill>
                  <a:schemeClr val="tx1"/>
                </a:solidFill>
                <a:latin typeface="Arial" pitchFamily="34" charset="0"/>
                <a:cs typeface="Arial" pitchFamily="34" charset="0"/>
              </a:rPr>
              <a:t> (васкуларне, инфламацијске,</a:t>
            </a:r>
            <a:r>
              <a:rPr lang="en-US" sz="3200" smtClean="0">
                <a:solidFill>
                  <a:schemeClr val="tx1"/>
                </a:solidFill>
                <a:latin typeface="Arial" pitchFamily="34" charset="0"/>
                <a:cs typeface="Arial" pitchFamily="34" charset="0"/>
              </a:rPr>
              <a:t> </a:t>
            </a:r>
            <a:r>
              <a:rPr lang="sr-Cyrl-CS" sz="3200" smtClean="0">
                <a:solidFill>
                  <a:schemeClr val="tx1"/>
                </a:solidFill>
                <a:latin typeface="Arial" pitchFamily="34" charset="0"/>
                <a:cs typeface="Arial" pitchFamily="34" charset="0"/>
              </a:rPr>
              <a:t>тумори, трауме</a:t>
            </a:r>
            <a:endParaRPr lang="sr-Latn-CS" sz="3200" smtClean="0">
              <a:solidFill>
                <a:schemeClr val="tx1"/>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28625" y="428625"/>
            <a:ext cx="8229600" cy="1143000"/>
          </a:xfrm>
        </p:spPr>
        <p:txBody>
          <a:bodyPr/>
          <a:lstStyle/>
          <a:p>
            <a:r>
              <a:rPr lang="sr-Cyrl-CS" sz="3600" smtClean="0">
                <a:solidFill>
                  <a:schemeClr val="tx1"/>
                </a:solidFill>
                <a:latin typeface="Arial" pitchFamily="34" charset="0"/>
                <a:cs typeface="Arial" pitchFamily="34" charset="0"/>
              </a:rPr>
              <a:t>Примарна алвеолна хиповентилација</a:t>
            </a:r>
            <a:r>
              <a:rPr lang="sr-Latn-CS" sz="3600" smtClean="0">
                <a:solidFill>
                  <a:schemeClr val="tx1"/>
                </a:solidFill>
                <a:latin typeface="Arial" pitchFamily="34" charset="0"/>
                <a:cs typeface="Arial" pitchFamily="34" charset="0"/>
              </a:rPr>
              <a:t> (</a:t>
            </a:r>
            <a:r>
              <a:rPr lang="sr-Cyrl-CS" sz="3600" smtClean="0">
                <a:solidFill>
                  <a:schemeClr val="tx1"/>
                </a:solidFill>
                <a:latin typeface="Arial" pitchFamily="34" charset="0"/>
                <a:cs typeface="Arial" pitchFamily="34" charset="0"/>
              </a:rPr>
              <a:t>ПАХ</a:t>
            </a:r>
            <a:r>
              <a:rPr lang="sr-Latn-CS" sz="3600" smtClean="0">
                <a:solidFill>
                  <a:schemeClr val="tx1"/>
                </a:solidFill>
                <a:latin typeface="Arial" pitchFamily="34" charset="0"/>
                <a:cs typeface="Arial" pitchFamily="34" charset="0"/>
              </a:rPr>
              <a:t> )</a:t>
            </a:r>
            <a:endParaRPr lang="en-US" sz="3600" smtClean="0">
              <a:solidFill>
                <a:schemeClr val="tx1"/>
              </a:solidFill>
              <a:latin typeface="Arial" pitchFamily="34" charset="0"/>
              <a:cs typeface="Arial" pitchFamily="34" charset="0"/>
            </a:endParaRPr>
          </a:p>
        </p:txBody>
      </p:sp>
      <p:sp>
        <p:nvSpPr>
          <p:cNvPr id="27651" name="Rectangle 3"/>
          <p:cNvSpPr>
            <a:spLocks noGrp="1" noChangeArrowheads="1"/>
          </p:cNvSpPr>
          <p:nvPr>
            <p:ph type="body" idx="1"/>
          </p:nvPr>
        </p:nvSpPr>
        <p:spPr/>
        <p:txBody>
          <a:bodyPr/>
          <a:lstStyle/>
          <a:p>
            <a:pPr>
              <a:lnSpc>
                <a:spcPct val="90000"/>
              </a:lnSpc>
            </a:pPr>
            <a:r>
              <a:rPr lang="sr-Cyrl-CS" sz="2400" smtClean="0">
                <a:latin typeface="Arial" pitchFamily="34" charset="0"/>
                <a:cs typeface="Arial" pitchFamily="34" charset="0"/>
              </a:rPr>
              <a:t>Непознат узрок</a:t>
            </a:r>
            <a:r>
              <a:rPr lang="sr-Latn-CS" sz="2400" smtClean="0">
                <a:latin typeface="Arial" pitchFamily="34" charset="0"/>
                <a:cs typeface="Arial" pitchFamily="34" charset="0"/>
              </a:rPr>
              <a:t> (</a:t>
            </a:r>
            <a:r>
              <a:rPr lang="sr-Cyrl-CS" sz="2400" smtClean="0">
                <a:latin typeface="Arial" pitchFamily="34" charset="0"/>
                <a:cs typeface="Arial" pitchFamily="34" charset="0"/>
              </a:rPr>
              <a:t>могуће</a:t>
            </a:r>
            <a:r>
              <a:rPr lang="sr-Latn-CS" sz="2400" smtClean="0">
                <a:latin typeface="Arial" pitchFamily="34" charset="0"/>
                <a:cs typeface="Arial" pitchFamily="34" charset="0"/>
              </a:rPr>
              <a:t>: </a:t>
            </a:r>
            <a:r>
              <a:rPr lang="sr-Cyrl-CS" sz="2400" smtClean="0">
                <a:latin typeface="Arial" pitchFamily="34" charset="0"/>
                <a:cs typeface="Arial" pitchFamily="34" charset="0"/>
              </a:rPr>
              <a:t>оштећење метаболичког респирационог контролног система, генетски фактори</a:t>
            </a:r>
            <a:r>
              <a:rPr lang="sr-Latn-CS" sz="2400" smtClean="0">
                <a:latin typeface="Arial" pitchFamily="34" charset="0"/>
                <a:cs typeface="Arial" pitchFamily="34" charset="0"/>
              </a:rPr>
              <a:t>)</a:t>
            </a:r>
          </a:p>
          <a:p>
            <a:pPr>
              <a:lnSpc>
                <a:spcPct val="90000"/>
              </a:lnSpc>
            </a:pPr>
            <a:r>
              <a:rPr lang="sr-Cyrl-CS" sz="2400" smtClean="0">
                <a:latin typeface="Arial" pitchFamily="34" charset="0"/>
                <a:cs typeface="Arial" pitchFamily="34" charset="0"/>
              </a:rPr>
              <a:t>Хронична хипоксемија и хиперкапнија</a:t>
            </a:r>
            <a:endParaRPr lang="sr-Latn-CS" sz="2400"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Ретка болест, мушкарци </a:t>
            </a:r>
            <a:r>
              <a:rPr lang="sr-Latn-CS" sz="2400" smtClean="0">
                <a:latin typeface="Arial" pitchFamily="34" charset="0"/>
                <a:cs typeface="Arial" pitchFamily="34" charset="0"/>
              </a:rPr>
              <a:t>20 – 50 </a:t>
            </a:r>
            <a:r>
              <a:rPr lang="sr-Cyrl-CS" sz="2400" smtClean="0">
                <a:latin typeface="Arial" pitchFamily="34" charset="0"/>
                <a:cs typeface="Arial" pitchFamily="34" charset="0"/>
              </a:rPr>
              <a:t>година</a:t>
            </a:r>
            <a:endParaRPr lang="sr-Latn-CS" sz="2400"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Развија се постепено – открива тек у развијеној респираторној инсуфицијенцији</a:t>
            </a:r>
            <a:endParaRPr lang="sr-Latn-CS" sz="2400" smtClean="0">
              <a:latin typeface="Arial" pitchFamily="34" charset="0"/>
              <a:cs typeface="Arial" pitchFamily="34" charset="0"/>
            </a:endParaRPr>
          </a:p>
          <a:p>
            <a:pPr>
              <a:lnSpc>
                <a:spcPct val="90000"/>
              </a:lnSpc>
            </a:pPr>
            <a:r>
              <a:rPr lang="sr-Latn-CS" sz="2400" smtClean="0">
                <a:latin typeface="Arial" pitchFamily="34" charset="0"/>
                <a:cs typeface="Arial" pitchFamily="34" charset="0"/>
              </a:rPr>
              <a:t>K</a:t>
            </a:r>
            <a:r>
              <a:rPr lang="sr-Cyrl-CS" sz="2400" smtClean="0">
                <a:latin typeface="Arial" pitchFamily="34" charset="0"/>
                <a:cs typeface="Arial" pitchFamily="34" charset="0"/>
              </a:rPr>
              <a:t>линичка слика</a:t>
            </a:r>
            <a:r>
              <a:rPr lang="sr-Latn-CS" sz="2400" smtClean="0">
                <a:latin typeface="Arial" pitchFamily="34" charset="0"/>
                <a:cs typeface="Arial" pitchFamily="34" charset="0"/>
              </a:rPr>
              <a:t>: </a:t>
            </a:r>
            <a:r>
              <a:rPr lang="sr-Cyrl-CS" sz="2400" smtClean="0">
                <a:latin typeface="Arial" pitchFamily="34" charset="0"/>
                <a:cs typeface="Arial" pitchFamily="34" charset="0"/>
              </a:rPr>
              <a:t>летаргија, умор, дневна посапност, глаоболја, умор, цијаноза, плућна хипертензија, полицитемија</a:t>
            </a:r>
            <a:endParaRPr lang="sr-Latn-CS" sz="2400"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Диспноја није уобичајена </a:t>
            </a:r>
            <a:r>
              <a:rPr lang="sr-Latn-CS" sz="2400" smtClean="0">
                <a:latin typeface="Arial" pitchFamily="34" charset="0"/>
                <a:cs typeface="Arial" pitchFamily="34" charset="0"/>
              </a:rPr>
              <a:t> – </a:t>
            </a:r>
            <a:r>
              <a:rPr lang="sr-Cyrl-CS" sz="2400" smtClean="0">
                <a:latin typeface="Arial" pitchFamily="34" charset="0"/>
                <a:cs typeface="Arial" pitchFamily="34" charset="0"/>
              </a:rPr>
              <a:t>узрок оштећење хеморецепције и вентилаторног погона</a:t>
            </a:r>
            <a:endParaRPr lang="sr-Latn-CS" sz="2400" smtClean="0">
              <a:latin typeface="Arial" pitchFamily="34" charset="0"/>
              <a:cs typeface="Arial" pitchFamily="34" charset="0"/>
            </a:endParaRPr>
          </a:p>
          <a:p>
            <a:pPr>
              <a:lnSpc>
                <a:spcPct val="90000"/>
              </a:lnSpc>
            </a:pPr>
            <a:endParaRPr lang="sr-Latn-CS" sz="2000" smtClean="0"/>
          </a:p>
          <a:p>
            <a:pPr>
              <a:lnSpc>
                <a:spcPct val="90000"/>
              </a:lnSpc>
              <a:buFont typeface="Wingdings" pitchFamily="2" charset="2"/>
              <a:buNone/>
            </a:pPr>
            <a:endParaRPr lang="sr-Latn-CS" sz="2000" smtClean="0"/>
          </a:p>
          <a:p>
            <a:pPr>
              <a:lnSpc>
                <a:spcPct val="90000"/>
              </a:lnSpc>
              <a:buFont typeface="Wingdings" pitchFamily="2" charset="2"/>
              <a:buNone/>
            </a:pPr>
            <a:endParaRPr lang="en-US" smtClean="0"/>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428625" y="1143000"/>
            <a:ext cx="8229600" cy="4876800"/>
          </a:xfrm>
        </p:spPr>
        <p:txBody>
          <a:bodyPr/>
          <a:lstStyle/>
          <a:p>
            <a:pPr algn="just" eaLnBrk="1" hangingPunct="1"/>
            <a:r>
              <a:rPr lang="sr-Cyrl-CS" sz="2800" b="1" smtClean="0">
                <a:latin typeface="Arial" pitchFamily="34" charset="0"/>
                <a:cs typeface="Arial" pitchFamily="34" charset="0"/>
              </a:rPr>
              <a:t>Респирацијска инсуфицијенција </a:t>
            </a:r>
            <a:r>
              <a:rPr lang="sr-Latn-CS" sz="2800" smtClean="0">
                <a:latin typeface="Arial" pitchFamily="34" charset="0"/>
                <a:cs typeface="Arial" pitchFamily="34" charset="0"/>
              </a:rPr>
              <a:t>(</a:t>
            </a:r>
            <a:r>
              <a:rPr lang="sr-Cyrl-CS" sz="2800" smtClean="0">
                <a:latin typeface="Arial" pitchFamily="34" charset="0"/>
                <a:cs typeface="Arial" pitchFamily="34" charset="0"/>
              </a:rPr>
              <a:t>РИ</a:t>
            </a:r>
            <a:r>
              <a:rPr lang="sr-Latn-CS" sz="2800" smtClean="0">
                <a:latin typeface="Arial" pitchFamily="34" charset="0"/>
                <a:cs typeface="Arial" pitchFamily="34" charset="0"/>
              </a:rPr>
              <a:t>) </a:t>
            </a:r>
            <a:r>
              <a:rPr lang="sr-Cyrl-CS" sz="2800" smtClean="0">
                <a:latin typeface="Arial" pitchFamily="34" charset="0"/>
                <a:cs typeface="Arial" pitchFamily="34" charset="0"/>
              </a:rPr>
              <a:t>је болесно стање које настаје као последица неспособности респираторног система да одржава нормалну размену респирацијских гасова између спољњег ваздуха и циркулишуће крви. </a:t>
            </a:r>
            <a:endParaRPr lang="sr-Latn-CS" sz="28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71500" y="0"/>
            <a:ext cx="10015538" cy="1143000"/>
          </a:xfrm>
        </p:spPr>
        <p:txBody>
          <a:bodyPr/>
          <a:lstStyle/>
          <a:p>
            <a:r>
              <a:rPr lang="sr-Cyrl-CS" smtClean="0">
                <a:solidFill>
                  <a:schemeClr val="tx1"/>
                </a:solidFill>
              </a:rPr>
              <a:t> </a:t>
            </a:r>
            <a:r>
              <a:rPr lang="sr-Cyrl-CS" sz="3600" smtClean="0">
                <a:solidFill>
                  <a:srgbClr val="000000"/>
                </a:solidFill>
                <a:latin typeface="Arial" pitchFamily="34" charset="0"/>
                <a:cs typeface="Arial" pitchFamily="34" charset="0"/>
              </a:rPr>
              <a:t>Примарна алвеолна хиповентилација</a:t>
            </a:r>
            <a:r>
              <a:rPr lang="sr-Latn-CS" sz="3600" smtClean="0">
                <a:solidFill>
                  <a:srgbClr val="000000"/>
                </a:solidFill>
                <a:latin typeface="Arial" pitchFamily="34" charset="0"/>
                <a:cs typeface="Arial" pitchFamily="34" charset="0"/>
              </a:rPr>
              <a:t> </a:t>
            </a:r>
            <a:endParaRPr lang="en-US" smtClean="0">
              <a:solidFill>
                <a:schemeClr val="tx1"/>
              </a:solidFill>
            </a:endParaRPr>
          </a:p>
        </p:txBody>
      </p:sp>
      <p:sp>
        <p:nvSpPr>
          <p:cNvPr id="28675" name="Rectangle 3"/>
          <p:cNvSpPr>
            <a:spLocks noGrp="1" noChangeArrowheads="1"/>
          </p:cNvSpPr>
          <p:nvPr>
            <p:ph type="body" idx="1"/>
          </p:nvPr>
        </p:nvSpPr>
        <p:spPr>
          <a:xfrm>
            <a:off x="428625" y="1500188"/>
            <a:ext cx="8229600" cy="4389437"/>
          </a:xfrm>
        </p:spPr>
        <p:txBody>
          <a:bodyPr/>
          <a:lstStyle/>
          <a:p>
            <a:pPr>
              <a:lnSpc>
                <a:spcPct val="90000"/>
              </a:lnSpc>
            </a:pPr>
            <a:r>
              <a:rPr lang="sr-Cyrl-CS" sz="2400" smtClean="0">
                <a:latin typeface="Arial" pitchFamily="34" charset="0"/>
                <a:cs typeface="Arial" pitchFamily="34" charset="0"/>
              </a:rPr>
              <a:t>Главни знак </a:t>
            </a:r>
            <a:r>
              <a:rPr lang="sr-Latn-CS" sz="2400" smtClean="0">
                <a:latin typeface="Arial" pitchFamily="34" charset="0"/>
                <a:cs typeface="Arial" pitchFamily="34" charset="0"/>
              </a:rPr>
              <a:t> – </a:t>
            </a:r>
            <a:r>
              <a:rPr lang="sr-Cyrl-CS" sz="2400" smtClean="0">
                <a:latin typeface="Arial" pitchFamily="34" charset="0"/>
                <a:cs typeface="Arial" pitchFamily="34" charset="0"/>
              </a:rPr>
              <a:t>хронична респирациона ацидоза, без слабости респираторних мишића и поремећаја  вентилаторне  механике</a:t>
            </a:r>
            <a:endParaRPr lang="sr-Latn-CS" sz="2400" smtClean="0">
              <a:latin typeface="Arial" pitchFamily="34" charset="0"/>
              <a:cs typeface="Arial" pitchFamily="34" charset="0"/>
            </a:endParaRPr>
          </a:p>
          <a:p>
            <a:pPr>
              <a:lnSpc>
                <a:spcPct val="90000"/>
              </a:lnSpc>
            </a:pPr>
            <a:r>
              <a:rPr lang="sr-Cyrl-CS" sz="2400" b="1" smtClean="0">
                <a:solidFill>
                  <a:srgbClr val="FFCC00"/>
                </a:solidFill>
                <a:latin typeface="Arial" pitchFamily="34" charset="0"/>
                <a:cs typeface="Arial" pitchFamily="34" charset="0"/>
              </a:rPr>
              <a:t>Повишен  ниво бикарбоната</a:t>
            </a:r>
            <a:endParaRPr lang="sr-Latn-CS" sz="2400" b="1" smtClean="0">
              <a:solidFill>
                <a:srgbClr val="FFCC00"/>
              </a:solidFill>
              <a:latin typeface="Arial" pitchFamily="34" charset="0"/>
              <a:cs typeface="Arial" pitchFamily="34" charset="0"/>
            </a:endParaRPr>
          </a:p>
          <a:p>
            <a:pPr>
              <a:lnSpc>
                <a:spcPct val="90000"/>
              </a:lnSpc>
            </a:pPr>
            <a:r>
              <a:rPr lang="sr-Cyrl-CS" sz="2400" smtClean="0">
                <a:latin typeface="Arial" pitchFamily="34" charset="0"/>
                <a:cs typeface="Arial" pitchFamily="34" charset="0"/>
              </a:rPr>
              <a:t>Хиперкапнија није увек присутна јер болесници  могу вољно да хипервентилишу</a:t>
            </a:r>
            <a:endParaRPr lang="sr-Latn-CS" sz="2400"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Вентилаторни одговор на хемијске стимулусе је снижен или угашен</a:t>
            </a:r>
            <a:endParaRPr lang="sr-Latn-CS" sz="2400"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Време задржавање даха може бити продужено </a:t>
            </a:r>
            <a:r>
              <a:rPr lang="sr-Cyrl-CS" sz="2400" b="1" smtClean="0">
                <a:latin typeface="Arial" pitchFamily="34" charset="0"/>
                <a:cs typeface="Arial" pitchFamily="34" charset="0"/>
              </a:rPr>
              <a:t>без осећаја диспноје</a:t>
            </a:r>
            <a:endParaRPr lang="sr-Latn-CS" sz="2400" b="1" smtClean="0">
              <a:latin typeface="Arial" pitchFamily="34" charset="0"/>
              <a:cs typeface="Arial" pitchFamily="34" charset="0"/>
            </a:endParaRPr>
          </a:p>
          <a:p>
            <a:pPr>
              <a:lnSpc>
                <a:spcPct val="90000"/>
              </a:lnSpc>
            </a:pPr>
            <a:r>
              <a:rPr lang="sr-Cyrl-CS" sz="2400" smtClean="0">
                <a:latin typeface="Arial" pitchFamily="34" charset="0"/>
                <a:cs typeface="Arial" pitchFamily="34" charset="0"/>
              </a:rPr>
              <a:t>Честе епизоде апноје и хипопноје у току спавања</a:t>
            </a:r>
            <a:endParaRPr lang="en-US" sz="2400" smtClean="0">
              <a:latin typeface="Arial" pitchFamily="34" charset="0"/>
              <a:cs typeface="Arial" pitchFamily="34" charset="0"/>
            </a:endParaRPr>
          </a:p>
        </p:txBody>
      </p:sp>
    </p:spTree>
  </p:cSld>
  <p:clrMapOvr>
    <a:masterClrMapping/>
  </p:clrMapOvr>
  <p:transition spd="med">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457200" y="381000"/>
            <a:ext cx="8229600" cy="5638800"/>
          </a:xfrm>
        </p:spPr>
        <p:txBody>
          <a:bodyPr/>
          <a:lstStyle/>
          <a:p>
            <a:pPr eaLnBrk="1" hangingPunct="1">
              <a:buFontTx/>
              <a:buNone/>
            </a:pPr>
            <a:r>
              <a:rPr lang="sr-Latn-CS" sz="3200" b="1" u="sng" smtClean="0">
                <a:latin typeface="Arial" pitchFamily="34" charset="0"/>
                <a:cs typeface="Arial" pitchFamily="34" charset="0"/>
              </a:rPr>
              <a:t>2. </a:t>
            </a:r>
            <a:r>
              <a:rPr lang="sr-Cyrl-CS" sz="3200" b="1" u="sng" smtClean="0">
                <a:latin typeface="Arial" pitchFamily="34" charset="0"/>
                <a:cs typeface="Arial" pitchFamily="34" charset="0"/>
              </a:rPr>
              <a:t>Поремећаји функције грудног коша</a:t>
            </a:r>
            <a:endParaRPr lang="sr-Latn-CS" sz="3200" b="1" u="sng" smtClean="0">
              <a:latin typeface="Arial" pitchFamily="34" charset="0"/>
              <a:cs typeface="Arial" pitchFamily="34" charset="0"/>
            </a:endParaRPr>
          </a:p>
          <a:p>
            <a:pPr eaLnBrk="1" hangingPunct="1">
              <a:buFontTx/>
              <a:buNone/>
            </a:pPr>
            <a:r>
              <a:rPr lang="sr-Latn-CS" smtClean="0">
                <a:solidFill>
                  <a:schemeClr val="hlink"/>
                </a:solidFill>
              </a:rPr>
              <a:t>  </a:t>
            </a:r>
            <a:r>
              <a:rPr lang="sr-Cyrl-CS" smtClean="0">
                <a:solidFill>
                  <a:schemeClr val="hlink"/>
                </a:solidFill>
              </a:rPr>
              <a:t> </a:t>
            </a:r>
          </a:p>
          <a:p>
            <a:pPr eaLnBrk="1" hangingPunct="1">
              <a:buFontTx/>
              <a:buNone/>
            </a:pPr>
            <a:r>
              <a:rPr lang="sr-Cyrl-CS" b="1" smtClean="0">
                <a:solidFill>
                  <a:schemeClr val="hlink"/>
                </a:solidFill>
                <a:latin typeface="Arial" pitchFamily="34" charset="0"/>
                <a:cs typeface="Arial" pitchFamily="34" charset="0"/>
              </a:rPr>
              <a:t>  </a:t>
            </a:r>
            <a:r>
              <a:rPr lang="sr-Cyrl-CS" b="1" smtClean="0">
                <a:latin typeface="Arial" pitchFamily="34" charset="0"/>
                <a:cs typeface="Arial" pitchFamily="34" charset="0"/>
              </a:rPr>
              <a:t>Неуромишићне болести</a:t>
            </a:r>
            <a:r>
              <a:rPr lang="sr-Latn-CS" b="1" smtClean="0">
                <a:latin typeface="Arial" pitchFamily="34" charset="0"/>
                <a:cs typeface="Arial" pitchFamily="34" charset="0"/>
              </a:rPr>
              <a:t>:</a:t>
            </a:r>
          </a:p>
          <a:p>
            <a:pPr eaLnBrk="1" hangingPunct="1">
              <a:buFontTx/>
              <a:buNone/>
            </a:pPr>
            <a:r>
              <a:rPr lang="sr-Latn-CS" smtClean="0">
                <a:latin typeface="Arial" pitchFamily="34" charset="0"/>
                <a:cs typeface="Arial" pitchFamily="34" charset="0"/>
              </a:rPr>
              <a:t>   </a:t>
            </a:r>
            <a:r>
              <a:rPr lang="sr-Cyrl-CS" smtClean="0">
                <a:latin typeface="Arial" pitchFamily="34" charset="0"/>
                <a:cs typeface="Arial" pitchFamily="34" charset="0"/>
              </a:rPr>
              <a:t>Прогресивна мишићна дистрофија, </a:t>
            </a:r>
            <a:r>
              <a:rPr lang="sr-Latn-CS" smtClean="0">
                <a:latin typeface="Arial" pitchFamily="34" charset="0"/>
                <a:cs typeface="Arial" pitchFamily="34" charset="0"/>
              </a:rPr>
              <a:t>ALS,</a:t>
            </a:r>
            <a:r>
              <a:rPr lang="sr-Cyrl-CS" smtClean="0">
                <a:latin typeface="Arial" pitchFamily="34" charset="0"/>
                <a:cs typeface="Arial" pitchFamily="34" charset="0"/>
              </a:rPr>
              <a:t> Полиомијелитис, траума цервикалног дела кичменог стуба, миастенија гравис</a:t>
            </a:r>
          </a:p>
          <a:p>
            <a:pPr eaLnBrk="1" hangingPunct="1">
              <a:buFontTx/>
              <a:buNone/>
            </a:pPr>
            <a:r>
              <a:rPr lang="sr-Cyrl-CS" smtClean="0">
                <a:latin typeface="Arial" pitchFamily="34" charset="0"/>
                <a:cs typeface="Arial" pitchFamily="34" charset="0"/>
              </a:rPr>
              <a:t>   </a:t>
            </a:r>
            <a:r>
              <a:rPr lang="sr-Cyrl-CS" b="1" smtClean="0">
                <a:latin typeface="Arial" pitchFamily="34" charset="0"/>
                <a:cs typeface="Arial" pitchFamily="34" charset="0"/>
              </a:rPr>
              <a:t>Ненормалности торакса</a:t>
            </a:r>
            <a:r>
              <a:rPr lang="sr-Latn-CS" b="1" smtClean="0">
                <a:latin typeface="Arial" pitchFamily="34" charset="0"/>
                <a:cs typeface="Arial" pitchFamily="34" charset="0"/>
              </a:rPr>
              <a:t>:</a:t>
            </a:r>
          </a:p>
          <a:p>
            <a:pPr eaLnBrk="1" hangingPunct="1">
              <a:buFontTx/>
              <a:buNone/>
            </a:pPr>
            <a:r>
              <a:rPr lang="sr-Latn-CS" smtClean="0">
                <a:latin typeface="Arial" pitchFamily="34" charset="0"/>
                <a:cs typeface="Arial" pitchFamily="34" charset="0"/>
              </a:rPr>
              <a:t>   </a:t>
            </a:r>
            <a:r>
              <a:rPr lang="sr-Cyrl-CS" smtClean="0">
                <a:latin typeface="Arial" pitchFamily="34" charset="0"/>
                <a:cs typeface="Arial" pitchFamily="34" charset="0"/>
              </a:rPr>
              <a:t>кифосколиоза, фиброторакс, пектус екскаватус</a:t>
            </a:r>
            <a:endParaRPr lang="sr-Latn-CS" u="sng"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914400" y="285750"/>
            <a:ext cx="8229600" cy="1143000"/>
          </a:xfrm>
        </p:spPr>
        <p:txBody>
          <a:bodyPr/>
          <a:lstStyle/>
          <a:p>
            <a:r>
              <a:rPr lang="sr-Cyrl-CS" sz="4000" smtClean="0">
                <a:solidFill>
                  <a:schemeClr val="tx1"/>
                </a:solidFill>
                <a:cs typeface="Arial" pitchFamily="34" charset="0"/>
              </a:rPr>
              <a:t>Дисајни мишићи и грудни кош</a:t>
            </a:r>
            <a:endParaRPr lang="sr-Latn-CS" sz="4000" smtClean="0">
              <a:solidFill>
                <a:schemeClr val="tx1"/>
              </a:solidFill>
              <a:cs typeface="Arial" pitchFamily="34" charset="0"/>
            </a:endParaRPr>
          </a:p>
        </p:txBody>
      </p:sp>
      <p:pic>
        <p:nvPicPr>
          <p:cNvPr id="30723" name="Picture 2"/>
          <p:cNvPicPr>
            <a:picLocks noChangeAspect="1" noChangeArrowheads="1"/>
          </p:cNvPicPr>
          <p:nvPr/>
        </p:nvPicPr>
        <p:blipFill>
          <a:blip r:embed="rId3"/>
          <a:srcRect/>
          <a:stretch>
            <a:fillRect/>
          </a:stretch>
        </p:blipFill>
        <p:spPr bwMode="auto">
          <a:xfrm>
            <a:off x="214313" y="2000250"/>
            <a:ext cx="5214937" cy="4232275"/>
          </a:xfrm>
          <a:prstGeom prst="rect">
            <a:avLst/>
          </a:prstGeom>
          <a:noFill/>
          <a:ln w="9525">
            <a:noFill/>
            <a:round/>
            <a:headEnd/>
            <a:tailEnd/>
          </a:ln>
        </p:spPr>
      </p:pic>
      <p:pic>
        <p:nvPicPr>
          <p:cNvPr id="30724" name="Picture 3"/>
          <p:cNvPicPr>
            <a:picLocks noChangeAspect="1" noChangeArrowheads="1"/>
          </p:cNvPicPr>
          <p:nvPr/>
        </p:nvPicPr>
        <p:blipFill>
          <a:blip r:embed="rId4"/>
          <a:srcRect/>
          <a:stretch>
            <a:fillRect/>
          </a:stretch>
        </p:blipFill>
        <p:spPr bwMode="auto">
          <a:xfrm>
            <a:off x="5399088" y="2000250"/>
            <a:ext cx="3744912" cy="4176713"/>
          </a:xfrm>
          <a:prstGeom prst="rect">
            <a:avLst/>
          </a:prstGeom>
          <a:noFill/>
          <a:ln w="9525">
            <a:noFill/>
            <a:round/>
            <a:headEnd/>
            <a:tailEnd/>
          </a:ln>
        </p:spPr>
      </p:pic>
      <p:sp>
        <p:nvSpPr>
          <p:cNvPr id="5" name="Rectangle 4"/>
          <p:cNvSpPr/>
          <p:nvPr/>
        </p:nvSpPr>
        <p:spPr bwMode="auto">
          <a:xfrm>
            <a:off x="4786314" y="2643182"/>
            <a:ext cx="4143375" cy="3571875"/>
          </a:xfrm>
          <a:prstGeom prst="rect">
            <a:avLst/>
          </a:prstGeom>
          <a:solidFill>
            <a:srgbClr val="002060"/>
          </a:solidFill>
          <a:ln w="9525" cap="flat" cmpd="sng" algn="ctr">
            <a:solidFill>
              <a:schemeClr val="tx1"/>
            </a:solidFill>
            <a:prstDash val="solid"/>
            <a:round/>
            <a:headEnd type="none" w="med" len="med"/>
            <a:tailEnd type="none" w="med" len="med"/>
          </a:ln>
          <a:effectLst/>
          <a:scene3d>
            <a:camera prst="orthographicFront"/>
            <a:lightRig rig="sunset" dir="t"/>
          </a:scene3d>
          <a:sp3d prstMaterial="metal">
            <a:bevelT w="165100" prst="coolSlant"/>
            <a:bevelB prst="convex"/>
          </a:sp3d>
        </p:spPr>
        <p:txBody>
          <a:bodyPr wrap="none"/>
          <a:lstStyle/>
          <a:p>
            <a:pPr>
              <a:defRPr/>
            </a:pPr>
            <a:r>
              <a:rPr lang="sr-Latn-CS" dirty="0">
                <a:solidFill>
                  <a:schemeClr val="bg1"/>
                </a:solidFill>
                <a:latin typeface="Arial" charset="0"/>
              </a:rPr>
              <a:t>  </a:t>
            </a:r>
            <a:r>
              <a:rPr lang="sr-Cyrl-CS" dirty="0">
                <a:solidFill>
                  <a:schemeClr val="bg1"/>
                </a:solidFill>
                <a:latin typeface="Arial" charset="0"/>
              </a:rPr>
              <a:t>"РЕСПИРАТОРНА ПУМПА</a:t>
            </a:r>
            <a:r>
              <a:rPr lang="en-US" dirty="0">
                <a:solidFill>
                  <a:schemeClr val="bg1"/>
                </a:solidFill>
                <a:effectLst>
                  <a:outerShdw blurRad="38100" dist="38100" dir="2700000" algn="tl">
                    <a:srgbClr val="000000">
                      <a:alpha val="43137"/>
                    </a:srgbClr>
                  </a:outerShdw>
                </a:effectLst>
                <a:latin typeface="Comic Sans MS" pitchFamily="66" charset="0"/>
              </a:rPr>
              <a:t>"</a:t>
            </a:r>
            <a:r>
              <a:rPr lang="sr-Latn-CS" dirty="0">
                <a:solidFill>
                  <a:schemeClr val="bg1"/>
                </a:solidFill>
                <a:effectLst>
                  <a:outerShdw blurRad="38100" dist="38100" dir="2700000" algn="tl">
                    <a:srgbClr val="000000">
                      <a:alpha val="43137"/>
                    </a:srgbClr>
                  </a:outerShdw>
                </a:effectLst>
                <a:latin typeface="Comic Sans MS" pitchFamily="66" charset="0"/>
              </a:rPr>
              <a:t>:</a:t>
            </a:r>
          </a:p>
          <a:p>
            <a:pPr>
              <a:defRPr/>
            </a:pPr>
            <a:endParaRPr lang="en-US" dirty="0">
              <a:solidFill>
                <a:schemeClr val="bg1"/>
              </a:solidFill>
              <a:latin typeface="Arial" charset="0"/>
            </a:endParaRPr>
          </a:p>
          <a:p>
            <a:pPr>
              <a:buFont typeface="Arial" pitchFamily="34" charset="0"/>
              <a:buChar char="•"/>
              <a:defRPr/>
            </a:pPr>
            <a:r>
              <a:rPr lang="en-US" sz="2000" dirty="0">
                <a:solidFill>
                  <a:schemeClr val="bg1"/>
                </a:solidFill>
                <a:latin typeface="Comic Sans MS" pitchFamily="66" charset="0"/>
              </a:rPr>
              <a:t>  </a:t>
            </a:r>
            <a:r>
              <a:rPr lang="sr-Cyrl-CS" sz="2000" dirty="0">
                <a:solidFill>
                  <a:schemeClr val="bg1"/>
                </a:solidFill>
                <a:latin typeface="Comic Sans MS" pitchFamily="66" charset="0"/>
              </a:rPr>
              <a:t>Респираторни мишићи</a:t>
            </a:r>
            <a:endParaRPr lang="sr-Latn-CS" sz="2000" dirty="0">
              <a:solidFill>
                <a:schemeClr val="bg1"/>
              </a:solidFill>
              <a:effectLst>
                <a:outerShdw blurRad="38100" dist="38100" dir="2700000" algn="tl">
                  <a:srgbClr val="000000">
                    <a:alpha val="43137"/>
                  </a:srgbClr>
                </a:outerShdw>
              </a:effectLst>
              <a:latin typeface="Comic Sans MS" pitchFamily="66" charset="0"/>
            </a:endParaRPr>
          </a:p>
          <a:p>
            <a:pPr>
              <a:defRPr/>
            </a:pPr>
            <a:r>
              <a:rPr lang="sr-Latn-CS" sz="2000" dirty="0">
                <a:solidFill>
                  <a:schemeClr val="bg1"/>
                </a:solidFill>
                <a:effectLst>
                  <a:outerShdw blurRad="38100" dist="38100" dir="2700000" algn="tl">
                    <a:srgbClr val="000000">
                      <a:alpha val="43137"/>
                    </a:srgbClr>
                  </a:outerShdw>
                </a:effectLst>
                <a:latin typeface="Comic Sans MS" pitchFamily="66" charset="0"/>
              </a:rPr>
              <a:t> </a:t>
            </a:r>
          </a:p>
          <a:p>
            <a:pPr>
              <a:buFont typeface="Arial" pitchFamily="34" charset="0"/>
              <a:buChar char="•"/>
              <a:defRPr/>
            </a:pPr>
            <a:r>
              <a:rPr lang="sr-Latn-CS" sz="2000" dirty="0">
                <a:solidFill>
                  <a:schemeClr val="bg1"/>
                </a:solidFill>
                <a:effectLst>
                  <a:outerShdw blurRad="38100" dist="38100" dir="2700000" algn="tl">
                    <a:srgbClr val="000000">
                      <a:alpha val="43137"/>
                    </a:srgbClr>
                  </a:outerShdw>
                </a:effectLst>
                <a:latin typeface="Comic Sans MS" pitchFamily="66" charset="0"/>
              </a:rPr>
              <a:t>  </a:t>
            </a:r>
            <a:r>
              <a:rPr lang="sr-Cyrl-CS" sz="2000" dirty="0">
                <a:solidFill>
                  <a:schemeClr val="bg1"/>
                </a:solidFill>
                <a:effectLst>
                  <a:outerShdw blurRad="38100" dist="38100" dir="2700000" algn="tl">
                    <a:srgbClr val="000000">
                      <a:alpha val="43137"/>
                    </a:srgbClr>
                  </a:outerShdw>
                </a:effectLst>
                <a:latin typeface="Comic Sans MS" pitchFamily="66" charset="0"/>
              </a:rPr>
              <a:t>Скелет г. коша</a:t>
            </a:r>
            <a:r>
              <a:rPr lang="sr-Latn-CS" sz="2000" dirty="0">
                <a:solidFill>
                  <a:schemeClr val="bg1"/>
                </a:solidFill>
                <a:effectLst>
                  <a:outerShdw blurRad="38100" dist="38100" dir="2700000" algn="tl">
                    <a:srgbClr val="000000">
                      <a:alpha val="43137"/>
                    </a:srgbClr>
                  </a:outerShdw>
                </a:effectLst>
                <a:latin typeface="Comic Sans MS" pitchFamily="66" charset="0"/>
              </a:rPr>
              <a:t> (</a:t>
            </a:r>
            <a:r>
              <a:rPr lang="sr-Cyrl-CS" sz="2000" dirty="0">
                <a:solidFill>
                  <a:schemeClr val="bg1"/>
                </a:solidFill>
                <a:effectLst>
                  <a:outerShdw blurRad="38100" dist="38100" dir="2700000" algn="tl">
                    <a:srgbClr val="000000">
                      <a:alpha val="43137"/>
                    </a:srgbClr>
                  </a:outerShdw>
                </a:effectLst>
                <a:latin typeface="Comic Sans MS" pitchFamily="66" charset="0"/>
              </a:rPr>
              <a:t>стернум, ребра, </a:t>
            </a:r>
          </a:p>
          <a:p>
            <a:pPr>
              <a:defRPr/>
            </a:pPr>
            <a:r>
              <a:rPr lang="sr-Cyrl-CS" sz="2000" dirty="0">
                <a:solidFill>
                  <a:schemeClr val="bg1"/>
                </a:solidFill>
                <a:effectLst>
                  <a:outerShdw blurRad="38100" dist="38100" dir="2700000" algn="tl">
                    <a:srgbClr val="000000">
                      <a:alpha val="43137"/>
                    </a:srgbClr>
                  </a:outerShdw>
                </a:effectLst>
                <a:latin typeface="Comic Sans MS" pitchFamily="66" charset="0"/>
              </a:rPr>
              <a:t>   торакална кичма)</a:t>
            </a:r>
          </a:p>
          <a:p>
            <a:pPr>
              <a:defRPr/>
            </a:pPr>
            <a:endParaRPr lang="sr-Latn-CS" sz="2000" dirty="0">
              <a:solidFill>
                <a:schemeClr val="bg1"/>
              </a:solidFill>
              <a:effectLst>
                <a:outerShdw blurRad="38100" dist="38100" dir="2700000" algn="tl">
                  <a:srgbClr val="000000">
                    <a:alpha val="43137"/>
                  </a:srgbClr>
                </a:outerShdw>
              </a:effectLst>
              <a:latin typeface="Comic Sans MS" pitchFamily="66" charset="0"/>
            </a:endParaRPr>
          </a:p>
          <a:p>
            <a:pPr>
              <a:buFont typeface="Arial" pitchFamily="34" charset="0"/>
              <a:buChar char="•"/>
              <a:defRPr/>
            </a:pPr>
            <a:r>
              <a:rPr lang="sr-Latn-CS" sz="2000" dirty="0">
                <a:solidFill>
                  <a:schemeClr val="bg1"/>
                </a:solidFill>
                <a:effectLst>
                  <a:outerShdw blurRad="38100" dist="38100" dir="2700000" algn="tl">
                    <a:srgbClr val="000000">
                      <a:alpha val="43137"/>
                    </a:srgbClr>
                  </a:outerShdw>
                </a:effectLst>
                <a:latin typeface="Comic Sans MS" pitchFamily="66" charset="0"/>
              </a:rPr>
              <a:t>  </a:t>
            </a:r>
            <a:r>
              <a:rPr lang="sr-Cyrl-CS" sz="2000" dirty="0">
                <a:solidFill>
                  <a:schemeClr val="bg1"/>
                </a:solidFill>
                <a:effectLst>
                  <a:outerShdw blurRad="38100" dist="38100" dir="2700000" algn="tl">
                    <a:srgbClr val="000000">
                      <a:alpha val="43137"/>
                    </a:srgbClr>
                  </a:outerShdw>
                </a:effectLst>
                <a:latin typeface="Comic Sans MS" pitchFamily="66" charset="0"/>
              </a:rPr>
              <a:t>Абдомен</a:t>
            </a:r>
            <a:endParaRPr lang="sr-Latn-CS" sz="2000" dirty="0">
              <a:solidFill>
                <a:schemeClr val="bg1"/>
              </a:solidFill>
              <a:effectLst>
                <a:outerShdw blurRad="38100" dist="38100" dir="2700000" algn="tl">
                  <a:srgbClr val="000000">
                    <a:alpha val="43137"/>
                  </a:srgbClr>
                </a:outerShdw>
              </a:effectLst>
              <a:latin typeface="Comic Sans MS" pitchFamily="66"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1"/>
          </p:nvPr>
        </p:nvSpPr>
        <p:spPr>
          <a:xfrm>
            <a:off x="381000" y="457200"/>
            <a:ext cx="8405813" cy="5943600"/>
          </a:xfrm>
        </p:spPr>
        <p:txBody>
          <a:bodyPr/>
          <a:lstStyle/>
          <a:p>
            <a:pPr eaLnBrk="1" hangingPunct="1">
              <a:lnSpc>
                <a:spcPct val="90000"/>
              </a:lnSpc>
              <a:buFontTx/>
              <a:buNone/>
            </a:pPr>
            <a:r>
              <a:rPr lang="sr-Latn-CS" sz="2800" b="1" u="sng" smtClean="0">
                <a:latin typeface="Arial" pitchFamily="34" charset="0"/>
                <a:cs typeface="Arial" pitchFamily="34" charset="0"/>
              </a:rPr>
              <a:t>3. </a:t>
            </a:r>
            <a:r>
              <a:rPr lang="sr-Cyrl-CS" sz="2800" b="1" u="sng" smtClean="0">
                <a:latin typeface="Arial" pitchFamily="34" charset="0"/>
                <a:cs typeface="Arial" pitchFamily="34" charset="0"/>
              </a:rPr>
              <a:t>Поремећај функције плућа</a:t>
            </a:r>
            <a:endParaRPr lang="sr-Latn-CS" sz="2800" b="1" u="sng" smtClean="0">
              <a:latin typeface="Arial" pitchFamily="34" charset="0"/>
              <a:cs typeface="Arial" pitchFamily="34" charset="0"/>
            </a:endParaRPr>
          </a:p>
          <a:p>
            <a:pPr eaLnBrk="1" hangingPunct="1">
              <a:lnSpc>
                <a:spcPct val="90000"/>
              </a:lnSpc>
              <a:buFontTx/>
              <a:buNone/>
            </a:pPr>
            <a:r>
              <a:rPr lang="sr-Latn-CS" sz="2800" smtClean="0"/>
              <a:t>   </a:t>
            </a:r>
            <a:r>
              <a:rPr lang="sr-Cyrl-CS" sz="2800" b="1" smtClean="0">
                <a:latin typeface="Arial" pitchFamily="34" charset="0"/>
                <a:cs typeface="Arial" pitchFamily="34" charset="0"/>
              </a:rPr>
              <a:t>Опструкција горњих дисајних путева</a:t>
            </a:r>
            <a:r>
              <a:rPr lang="sr-Latn-CS" sz="2800" u="sng" smtClean="0">
                <a:latin typeface="Arial" pitchFamily="34" charset="0"/>
                <a:cs typeface="Arial" pitchFamily="34" charset="0"/>
              </a:rPr>
              <a:t>  </a:t>
            </a:r>
          </a:p>
          <a:p>
            <a:pPr eaLnBrk="1" hangingPunct="1">
              <a:lnSpc>
                <a:spcPct val="90000"/>
              </a:lnSpc>
              <a:buFontTx/>
              <a:buNone/>
            </a:pPr>
            <a:r>
              <a:rPr lang="sr-Latn-CS" sz="2800" smtClean="0"/>
              <a:t>   </a:t>
            </a:r>
            <a:r>
              <a:rPr lang="sr-Cyrl-CS" sz="2800" smtClean="0">
                <a:latin typeface="Arial" pitchFamily="34" charset="0"/>
                <a:cs typeface="Arial" pitchFamily="34" charset="0"/>
              </a:rPr>
              <a:t>стеноза трахеје, опструкцијска апнеја у сну, полипи у носу и ларинксу, хипертрофија тонзила</a:t>
            </a:r>
            <a:endParaRPr lang="sr-Latn-CS" sz="2800" smtClean="0">
              <a:latin typeface="Arial" pitchFamily="34" charset="0"/>
              <a:cs typeface="Arial" pitchFamily="34" charset="0"/>
            </a:endParaRPr>
          </a:p>
          <a:p>
            <a:pPr eaLnBrk="1" hangingPunct="1">
              <a:lnSpc>
                <a:spcPct val="90000"/>
              </a:lnSpc>
              <a:buFontTx/>
              <a:buNone/>
            </a:pPr>
            <a:r>
              <a:rPr lang="sr-Latn-CS" sz="2800" smtClean="0"/>
              <a:t>   </a:t>
            </a:r>
            <a:r>
              <a:rPr lang="sr-Cyrl-CS" sz="2800" b="1" smtClean="0">
                <a:latin typeface="Arial" pitchFamily="34" charset="0"/>
                <a:cs typeface="Arial" pitchFamily="34" charset="0"/>
              </a:rPr>
              <a:t>Опструкција доњих  дисајних путева</a:t>
            </a:r>
            <a:endParaRPr lang="sr-Latn-CS" sz="2800" b="1" smtClean="0">
              <a:latin typeface="Arial" pitchFamily="34" charset="0"/>
              <a:cs typeface="Arial" pitchFamily="34" charset="0"/>
            </a:endParaRPr>
          </a:p>
          <a:p>
            <a:pPr eaLnBrk="1" hangingPunct="1">
              <a:lnSpc>
                <a:spcPct val="90000"/>
              </a:lnSpc>
              <a:buFontTx/>
              <a:buNone/>
            </a:pPr>
            <a:r>
              <a:rPr lang="sr-Latn-CS" sz="2800" smtClean="0"/>
              <a:t>   </a:t>
            </a:r>
            <a:r>
              <a:rPr lang="sr-Cyrl-CS" sz="2800" smtClean="0">
                <a:latin typeface="Arial" pitchFamily="34" charset="0"/>
                <a:cs typeface="Arial" pitchFamily="34" charset="0"/>
              </a:rPr>
              <a:t>ХОБП, цистична фиброза</a:t>
            </a:r>
            <a:endParaRPr lang="sr-Latn-CS" sz="2800" smtClean="0">
              <a:latin typeface="Arial" pitchFamily="34" charset="0"/>
              <a:cs typeface="Arial" pitchFamily="34" charset="0"/>
            </a:endParaRPr>
          </a:p>
          <a:p>
            <a:pPr eaLnBrk="1" hangingPunct="1">
              <a:lnSpc>
                <a:spcPct val="90000"/>
              </a:lnSpc>
              <a:buFontTx/>
              <a:buNone/>
            </a:pPr>
            <a:r>
              <a:rPr lang="sr-Latn-CS" sz="2800" smtClean="0"/>
              <a:t>   </a:t>
            </a:r>
            <a:r>
              <a:rPr lang="sr-Cyrl-CS" sz="2800" b="1" smtClean="0">
                <a:latin typeface="Arial" pitchFamily="34" charset="0"/>
                <a:cs typeface="Arial" pitchFamily="34" charset="0"/>
              </a:rPr>
              <a:t>Болести паренхима плућа</a:t>
            </a:r>
            <a:endParaRPr lang="sr-Latn-CS" sz="2800" b="1" smtClean="0">
              <a:latin typeface="Arial" pitchFamily="34" charset="0"/>
              <a:cs typeface="Arial" pitchFamily="34" charset="0"/>
            </a:endParaRPr>
          </a:p>
          <a:p>
            <a:pPr eaLnBrk="1" hangingPunct="1">
              <a:lnSpc>
                <a:spcPct val="90000"/>
              </a:lnSpc>
              <a:buFontTx/>
              <a:buNone/>
            </a:pPr>
            <a:r>
              <a:rPr lang="sr-Latn-CS" sz="2800" smtClean="0"/>
              <a:t>   </a:t>
            </a:r>
            <a:r>
              <a:rPr lang="sr-Cyrl-CS" sz="2800" smtClean="0">
                <a:latin typeface="Arial" pitchFamily="34" charset="0"/>
                <a:cs typeface="Arial" pitchFamily="34" charset="0"/>
              </a:rPr>
              <a:t>плућна фиброза, грануломатозе, пнеумокониоза, системске болести везивног ткива</a:t>
            </a:r>
            <a:endParaRPr lang="sr-Latn-CS" sz="2800" smtClean="0">
              <a:latin typeface="Arial" pitchFamily="34" charset="0"/>
              <a:cs typeface="Arial" pitchFamily="34" charset="0"/>
            </a:endParaRPr>
          </a:p>
          <a:p>
            <a:pPr eaLnBrk="1" hangingPunct="1">
              <a:lnSpc>
                <a:spcPct val="90000"/>
              </a:lnSpc>
              <a:buFontTx/>
              <a:buNone/>
            </a:pPr>
            <a:r>
              <a:rPr lang="sr-Latn-CS" sz="2800" smtClean="0"/>
              <a:t>   </a:t>
            </a:r>
            <a:r>
              <a:rPr lang="sr-Cyrl-CS" sz="2800" b="1" smtClean="0">
                <a:latin typeface="Arial" pitchFamily="34" charset="0"/>
                <a:cs typeface="Arial" pitchFamily="34" charset="0"/>
              </a:rPr>
              <a:t>Васкуларне болести плућа</a:t>
            </a:r>
            <a:endParaRPr lang="sr-Latn-CS" sz="2800" b="1" u="sng" smtClean="0">
              <a:latin typeface="Arial" pitchFamily="34" charset="0"/>
              <a:cs typeface="Arial" pitchFamily="34" charset="0"/>
            </a:endParaRPr>
          </a:p>
          <a:p>
            <a:pPr eaLnBrk="1" hangingPunct="1">
              <a:lnSpc>
                <a:spcPct val="90000"/>
              </a:lnSpc>
              <a:buFontTx/>
              <a:buNone/>
            </a:pPr>
            <a:r>
              <a:rPr lang="sr-Latn-CS" sz="2800" smtClean="0"/>
              <a:t>   </a:t>
            </a:r>
            <a:r>
              <a:rPr lang="sr-Cyrl-CS" sz="2800" smtClean="0">
                <a:latin typeface="Arial" pitchFamily="34" charset="0"/>
                <a:cs typeface="Arial" pitchFamily="34" charset="0"/>
              </a:rPr>
              <a:t>примарна плућна хипертензија, васкултиси</a:t>
            </a:r>
            <a:endParaRPr lang="sr-Latn-CS" sz="2800" smtClean="0">
              <a:latin typeface="Arial" pitchFamily="34" charset="0"/>
              <a:cs typeface="Arial" pitchFamily="34" charset="0"/>
            </a:endParaRPr>
          </a:p>
          <a:p>
            <a:pPr eaLnBrk="1" hangingPunct="1">
              <a:lnSpc>
                <a:spcPct val="90000"/>
              </a:lnSpc>
              <a:buFontTx/>
              <a:buNone/>
            </a:pPr>
            <a:r>
              <a:rPr lang="sr-Latn-CS" sz="2800" smtClean="0"/>
              <a:t>         </a:t>
            </a: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28625" y="214313"/>
            <a:ext cx="8229600" cy="1143000"/>
          </a:xfrm>
        </p:spPr>
        <p:txBody>
          <a:bodyPr/>
          <a:lstStyle/>
          <a:p>
            <a:pPr algn="ctr" eaLnBrk="1" hangingPunct="1"/>
            <a:r>
              <a:rPr lang="sr-Cyrl-CS" sz="3600" smtClean="0">
                <a:solidFill>
                  <a:schemeClr val="tx1"/>
                </a:solidFill>
                <a:latin typeface="Arial" pitchFamily="34" charset="0"/>
                <a:cs typeface="Arial" pitchFamily="34" charset="0"/>
              </a:rPr>
              <a:t>Најчешћи узроци хроничне респирацијске инсуфицијенције</a:t>
            </a:r>
            <a:endParaRPr lang="sr-Latn-CS" sz="3600" smtClean="0">
              <a:solidFill>
                <a:schemeClr val="tx1"/>
              </a:solidFill>
              <a:latin typeface="Arial" pitchFamily="34" charset="0"/>
              <a:cs typeface="Arial" pitchFamily="34" charset="0"/>
            </a:endParaRPr>
          </a:p>
        </p:txBody>
      </p:sp>
      <p:sp>
        <p:nvSpPr>
          <p:cNvPr id="32771" name="Rectangle 3"/>
          <p:cNvSpPr>
            <a:spLocks noGrp="1" noChangeArrowheads="1"/>
          </p:cNvSpPr>
          <p:nvPr>
            <p:ph type="body" idx="1"/>
          </p:nvPr>
        </p:nvSpPr>
        <p:spPr/>
        <p:txBody>
          <a:bodyPr/>
          <a:lstStyle/>
          <a:p>
            <a:pPr eaLnBrk="1" hangingPunct="1">
              <a:lnSpc>
                <a:spcPct val="80000"/>
              </a:lnSpc>
              <a:buFontTx/>
              <a:buNone/>
            </a:pPr>
            <a:r>
              <a:rPr lang="sr-Latn-CS" sz="2000" smtClean="0"/>
              <a:t>  </a:t>
            </a:r>
            <a:r>
              <a:rPr lang="sr-Cyrl-CS" sz="2000" b="1" smtClean="0">
                <a:latin typeface="Arial" pitchFamily="34" charset="0"/>
                <a:cs typeface="Arial" pitchFamily="34" charset="0"/>
              </a:rPr>
              <a:t>Етиологија   </a:t>
            </a:r>
            <a:r>
              <a:rPr lang="sr-Cyrl-CS" sz="2000" b="1" smtClean="0"/>
              <a:t>                                                </a:t>
            </a:r>
            <a:r>
              <a:rPr lang="sr-Cyrl-CS" sz="2000" b="1" smtClean="0">
                <a:latin typeface="Arial" pitchFamily="34" charset="0"/>
                <a:cs typeface="Arial" pitchFamily="34" charset="0"/>
              </a:rPr>
              <a:t>Проценат</a:t>
            </a:r>
            <a:r>
              <a:rPr lang="sr-Latn-CS" sz="2000" b="1" smtClean="0">
                <a:latin typeface="Arial" pitchFamily="34" charset="0"/>
                <a:cs typeface="Arial" pitchFamily="34" charset="0"/>
              </a:rPr>
              <a:t>   </a:t>
            </a:r>
            <a:endParaRPr lang="sr-Cyrl-CS" sz="2000" b="1" smtClean="0">
              <a:latin typeface="Arial" pitchFamily="34" charset="0"/>
              <a:cs typeface="Arial" pitchFamily="34" charset="0"/>
            </a:endParaRPr>
          </a:p>
          <a:p>
            <a:pPr eaLnBrk="1" hangingPunct="1">
              <a:lnSpc>
                <a:spcPct val="80000"/>
              </a:lnSpc>
              <a:buFontTx/>
              <a:buNone/>
            </a:pPr>
            <a:r>
              <a:rPr lang="sr-Latn-CS" sz="2000" smtClean="0">
                <a:solidFill>
                  <a:schemeClr val="hlink"/>
                </a:solidFill>
              </a:rPr>
              <a:t>  </a:t>
            </a:r>
            <a:r>
              <a:rPr lang="sr-Cyrl-CS" sz="2400" b="1" smtClean="0">
                <a:latin typeface="Arial" pitchFamily="34" charset="0"/>
                <a:cs typeface="Arial" pitchFamily="34" charset="0"/>
              </a:rPr>
              <a:t>ХОБП    </a:t>
            </a:r>
            <a:r>
              <a:rPr lang="sr-Cyrl-CS" sz="2400" smtClean="0">
                <a:latin typeface="Arial" pitchFamily="34" charset="0"/>
                <a:cs typeface="Arial" pitchFamily="34" charset="0"/>
              </a:rPr>
              <a:t>            </a:t>
            </a:r>
            <a:r>
              <a:rPr lang="sr-Latn-CS" sz="2400" smtClean="0">
                <a:latin typeface="Arial" pitchFamily="34" charset="0"/>
                <a:cs typeface="Arial" pitchFamily="34" charset="0"/>
              </a:rPr>
              <a:t>                                     58</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Синдром апнеје у сну   </a:t>
            </a:r>
            <a:r>
              <a:rPr lang="sr-Latn-CS" sz="2400" smtClean="0">
                <a:latin typeface="Arial" pitchFamily="34" charset="0"/>
                <a:cs typeface="Arial" pitchFamily="34" charset="0"/>
              </a:rPr>
              <a:t>                        8</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Ненормалности торакса</a:t>
            </a:r>
            <a:endParaRPr lang="sr-Latn-CS" sz="2400" smtClean="0">
              <a:latin typeface="Arial" pitchFamily="34" charset="0"/>
              <a:cs typeface="Arial" pitchFamily="34" charset="0"/>
            </a:endParaRP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кифосколиоза</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5</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торакопластика </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5</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Мишићна дистрофија </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5</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Интерстицијске болести плућа </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4</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Ресекције плућа           </a:t>
            </a:r>
            <a:r>
              <a:rPr lang="sr-Latn-CS" sz="2400" smtClean="0">
                <a:latin typeface="Arial" pitchFamily="34" charset="0"/>
                <a:cs typeface="Arial" pitchFamily="34" charset="0"/>
              </a:rPr>
              <a:t>                         3</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Цистична фиброза     </a:t>
            </a: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1</a:t>
            </a:r>
          </a:p>
          <a:p>
            <a:pPr eaLnBrk="1" hangingPunct="1">
              <a:lnSpc>
                <a:spcPct val="80000"/>
              </a:lnSpc>
              <a:buFontTx/>
              <a:buNone/>
            </a:pPr>
            <a:r>
              <a:rPr lang="sr-Latn-CS" sz="2400" smtClean="0">
                <a:latin typeface="Arial" pitchFamily="34" charset="0"/>
                <a:cs typeface="Arial" pitchFamily="34" charset="0"/>
              </a:rPr>
              <a:t>  </a:t>
            </a:r>
            <a:r>
              <a:rPr lang="sr-Cyrl-CS" sz="2400" b="1" smtClean="0">
                <a:latin typeface="Arial" pitchFamily="34" charset="0"/>
                <a:cs typeface="Arial" pitchFamily="34" charset="0"/>
              </a:rPr>
              <a:t>Више узрока истовремено</a:t>
            </a:r>
            <a:r>
              <a:rPr lang="sr-Cyrl-CS" sz="2400" smtClean="0">
                <a:latin typeface="Arial" pitchFamily="34" charset="0"/>
                <a:cs typeface="Arial" pitchFamily="34" charset="0"/>
              </a:rPr>
              <a:t>       </a:t>
            </a:r>
            <a:r>
              <a:rPr lang="sr-Latn-CS" sz="2400" u="sng" smtClean="0">
                <a:latin typeface="Arial" pitchFamily="34" charset="0"/>
                <a:cs typeface="Arial" pitchFamily="34" charset="0"/>
              </a:rPr>
              <a:t>        11</a:t>
            </a:r>
          </a:p>
          <a:p>
            <a:pPr eaLnBrk="1" hangingPunct="1">
              <a:lnSpc>
                <a:spcPct val="8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Укупно                  </a:t>
            </a:r>
            <a:r>
              <a:rPr lang="sr-Latn-CS" sz="2400" smtClean="0">
                <a:latin typeface="Arial" pitchFamily="34" charset="0"/>
                <a:cs typeface="Arial" pitchFamily="34" charset="0"/>
              </a:rPr>
              <a:t>                                 100</a:t>
            </a:r>
          </a:p>
        </p:txBody>
      </p:sp>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928688" y="0"/>
            <a:ext cx="9324975" cy="971550"/>
          </a:xfrm>
        </p:spPr>
        <p:txBody>
          <a:bodyPr/>
          <a:lstStyle/>
          <a:p>
            <a:pPr eaLnBrk="1" hangingPunct="1"/>
            <a:r>
              <a:rPr lang="en-US" sz="4000" b="1" smtClean="0">
                <a:solidFill>
                  <a:schemeClr val="tx1"/>
                </a:solidFill>
                <a:latin typeface="Comic Sans MS" pitchFamily="66" charset="0"/>
              </a:rPr>
              <a:t>      </a:t>
            </a:r>
            <a:r>
              <a:rPr lang="sr-Latn-CS" sz="4000" b="1" smtClean="0">
                <a:solidFill>
                  <a:schemeClr val="tx1"/>
                </a:solidFill>
                <a:latin typeface="Arial" pitchFamily="34" charset="0"/>
                <a:cs typeface="Arial" pitchFamily="34" charset="0"/>
              </a:rPr>
              <a:t>O</a:t>
            </a:r>
            <a:r>
              <a:rPr lang="en-US" sz="4000" b="1" smtClean="0">
                <a:solidFill>
                  <a:schemeClr val="tx1"/>
                </a:solidFill>
                <a:latin typeface="Arial" pitchFamily="34" charset="0"/>
                <a:cs typeface="Arial" pitchFamily="34" charset="0"/>
              </a:rPr>
              <a:t>VERLAP SY</a:t>
            </a:r>
            <a:endParaRPr lang="sr-Latn-CS" sz="4000" b="1" smtClean="0">
              <a:solidFill>
                <a:schemeClr val="tx1"/>
              </a:solidFill>
              <a:latin typeface="Arial" pitchFamily="34" charset="0"/>
              <a:cs typeface="Arial" pitchFamily="34" charset="0"/>
            </a:endParaRPr>
          </a:p>
        </p:txBody>
      </p:sp>
      <p:sp>
        <p:nvSpPr>
          <p:cNvPr id="33795" name="Rectangle 3"/>
          <p:cNvSpPr>
            <a:spLocks noGrp="1" noChangeArrowheads="1"/>
          </p:cNvSpPr>
          <p:nvPr>
            <p:ph idx="1"/>
          </p:nvPr>
        </p:nvSpPr>
        <p:spPr>
          <a:xfrm>
            <a:off x="0" y="1384300"/>
            <a:ext cx="8736013" cy="4935538"/>
          </a:xfrm>
        </p:spPr>
        <p:txBody>
          <a:bodyPr/>
          <a:lstStyle/>
          <a:p>
            <a:pPr eaLnBrk="1" hangingPunct="1">
              <a:buFont typeface="Wingdings" pitchFamily="2" charset="2"/>
              <a:buNone/>
            </a:pPr>
            <a:r>
              <a:rPr lang="sr-Latn-CS" sz="2400" b="1" smtClean="0">
                <a:solidFill>
                  <a:srgbClr val="FFFF00"/>
                </a:solidFill>
                <a:latin typeface="Arial Narrow" pitchFamily="34" charset="0"/>
              </a:rPr>
              <a:t>     </a:t>
            </a:r>
            <a:endParaRPr lang="sr-Latn-CS" b="1" smtClean="0">
              <a:latin typeface="Arial Narrow" pitchFamily="34" charset="0"/>
            </a:endParaRPr>
          </a:p>
        </p:txBody>
      </p:sp>
      <p:sp>
        <p:nvSpPr>
          <p:cNvPr id="6" name="Oval 5"/>
          <p:cNvSpPr>
            <a:spLocks noChangeArrowheads="1"/>
          </p:cNvSpPr>
          <p:nvPr/>
        </p:nvSpPr>
        <p:spPr bwMode="auto">
          <a:xfrm>
            <a:off x="1322388" y="1238250"/>
            <a:ext cx="2592387" cy="2300288"/>
          </a:xfrm>
          <a:prstGeom prst="ellipse">
            <a:avLst/>
          </a:prstGeom>
          <a:solidFill>
            <a:schemeClr val="accent1"/>
          </a:solidFill>
          <a:ln w="25400" algn="ctr">
            <a:solidFill>
              <a:schemeClr val="tx1"/>
            </a:solidFill>
            <a:round/>
            <a:headEnd/>
            <a:tailEnd/>
          </a:ln>
        </p:spPr>
        <p:txBody>
          <a:bodyPr/>
          <a:lstStyle/>
          <a:p>
            <a:pPr algn="r"/>
            <a:r>
              <a:rPr lang="en-US" sz="4000">
                <a:solidFill>
                  <a:srgbClr val="FF0000"/>
                </a:solidFill>
                <a:latin typeface="Calibri" pitchFamily="34" charset="0"/>
              </a:rPr>
              <a:t>HOBP</a:t>
            </a:r>
          </a:p>
        </p:txBody>
      </p:sp>
      <p:sp>
        <p:nvSpPr>
          <p:cNvPr id="7" name="Oval 6"/>
          <p:cNvSpPr>
            <a:spLocks noChangeArrowheads="1"/>
          </p:cNvSpPr>
          <p:nvPr/>
        </p:nvSpPr>
        <p:spPr bwMode="auto">
          <a:xfrm>
            <a:off x="2454275" y="2625725"/>
            <a:ext cx="2482850" cy="2555875"/>
          </a:xfrm>
          <a:prstGeom prst="ellipse">
            <a:avLst/>
          </a:prstGeom>
          <a:solidFill>
            <a:srgbClr val="003399"/>
          </a:solidFill>
          <a:ln w="25400" algn="ctr">
            <a:solidFill>
              <a:schemeClr val="tx1"/>
            </a:solidFill>
            <a:round/>
            <a:headEnd/>
            <a:tailEnd/>
          </a:ln>
        </p:spPr>
        <p:txBody>
          <a:bodyPr/>
          <a:lstStyle/>
          <a:p>
            <a:pPr>
              <a:defRPr/>
            </a:pPr>
            <a:r>
              <a:rPr lang="en-US" sz="4000" dirty="0">
                <a:solidFill>
                  <a:schemeClr val="bg1">
                    <a:lumMod val="95000"/>
                    <a:lumOff val="5000"/>
                  </a:schemeClr>
                </a:solidFill>
                <a:latin typeface="Calibri" pitchFamily="34" charset="0"/>
              </a:rPr>
              <a:t>OHS</a:t>
            </a:r>
          </a:p>
        </p:txBody>
      </p:sp>
      <p:sp>
        <p:nvSpPr>
          <p:cNvPr id="8" name="Oval 7"/>
          <p:cNvSpPr>
            <a:spLocks noChangeArrowheads="1"/>
          </p:cNvSpPr>
          <p:nvPr/>
        </p:nvSpPr>
        <p:spPr bwMode="auto">
          <a:xfrm>
            <a:off x="409575" y="2625725"/>
            <a:ext cx="2446338" cy="2555875"/>
          </a:xfrm>
          <a:prstGeom prst="ellipse">
            <a:avLst/>
          </a:prstGeom>
          <a:solidFill>
            <a:srgbClr val="009999"/>
          </a:solidFill>
          <a:ln w="25400" algn="ctr">
            <a:solidFill>
              <a:schemeClr val="tx1"/>
            </a:solidFill>
            <a:round/>
            <a:headEnd/>
            <a:tailEnd/>
          </a:ln>
        </p:spPr>
        <p:txBody>
          <a:bodyPr/>
          <a:lstStyle/>
          <a:p>
            <a:r>
              <a:rPr lang="en-US" sz="4000">
                <a:solidFill>
                  <a:srgbClr val="FFC000"/>
                </a:solidFill>
                <a:latin typeface="Calibri" pitchFamily="34" charset="0"/>
              </a:rPr>
              <a:t>OSA</a:t>
            </a:r>
          </a:p>
        </p:txBody>
      </p:sp>
      <p:sp>
        <p:nvSpPr>
          <p:cNvPr id="10" name="Rectangle 9"/>
          <p:cNvSpPr>
            <a:spLocks noChangeArrowheads="1"/>
          </p:cNvSpPr>
          <p:nvPr/>
        </p:nvSpPr>
        <p:spPr bwMode="auto">
          <a:xfrm>
            <a:off x="5083175" y="1566863"/>
            <a:ext cx="3760788" cy="566737"/>
          </a:xfrm>
          <a:prstGeom prst="rect">
            <a:avLst/>
          </a:prstGeom>
          <a:solidFill>
            <a:schemeClr val="accent1"/>
          </a:solidFill>
          <a:ln w="9525" algn="ctr">
            <a:solidFill>
              <a:schemeClr val="tx1"/>
            </a:solidFill>
            <a:round/>
            <a:headEnd/>
            <a:tailEnd/>
          </a:ln>
        </p:spPr>
        <p:txBody>
          <a:bodyPr/>
          <a:lstStyle/>
          <a:p>
            <a:pPr marL="342900" indent="-342900">
              <a:buFontTx/>
              <a:buAutoNum type="arabicPeriod"/>
            </a:pPr>
            <a:r>
              <a:rPr lang="en-US" sz="1600">
                <a:solidFill>
                  <a:schemeClr val="bg1"/>
                </a:solidFill>
                <a:latin typeface="Calibri" pitchFamily="34" charset="0"/>
              </a:rPr>
              <a:t>Disproporcija hipoksemije i spirometrije (FEV1)</a:t>
            </a:r>
            <a:endParaRPr lang="sr-Latn-CS" sz="1600">
              <a:solidFill>
                <a:schemeClr val="bg1"/>
              </a:solidFill>
              <a:latin typeface="Calibri" pitchFamily="34" charset="0"/>
            </a:endParaRPr>
          </a:p>
        </p:txBody>
      </p:sp>
      <p:sp>
        <p:nvSpPr>
          <p:cNvPr id="11" name="Rectangle 10"/>
          <p:cNvSpPr>
            <a:spLocks noChangeArrowheads="1"/>
          </p:cNvSpPr>
          <p:nvPr/>
        </p:nvSpPr>
        <p:spPr bwMode="auto">
          <a:xfrm>
            <a:off x="5119688" y="2224088"/>
            <a:ext cx="3760787" cy="595312"/>
          </a:xfrm>
          <a:prstGeom prst="rect">
            <a:avLst/>
          </a:prstGeom>
          <a:solidFill>
            <a:schemeClr val="accent1"/>
          </a:solidFill>
          <a:ln w="9525" algn="ctr">
            <a:solidFill>
              <a:schemeClr val="tx1"/>
            </a:solidFill>
            <a:round/>
            <a:headEnd/>
            <a:tailEnd/>
          </a:ln>
        </p:spPr>
        <p:txBody>
          <a:bodyPr/>
          <a:lstStyle/>
          <a:p>
            <a:pPr marL="342900" indent="-342900"/>
            <a:r>
              <a:rPr lang="sr-Latn-CS" sz="1600">
                <a:solidFill>
                  <a:schemeClr val="bg1"/>
                </a:solidFill>
                <a:latin typeface="Calibri" pitchFamily="34" charset="0"/>
              </a:rPr>
              <a:t>2.    HOBP + dnevna pospanost, svedoci apneja </a:t>
            </a:r>
          </a:p>
        </p:txBody>
      </p:sp>
      <p:sp>
        <p:nvSpPr>
          <p:cNvPr id="12" name="Rectangle 11"/>
          <p:cNvSpPr>
            <a:spLocks noChangeArrowheads="1"/>
          </p:cNvSpPr>
          <p:nvPr/>
        </p:nvSpPr>
        <p:spPr bwMode="auto">
          <a:xfrm>
            <a:off x="5192713" y="2990850"/>
            <a:ext cx="3724275" cy="766763"/>
          </a:xfrm>
          <a:prstGeom prst="rect">
            <a:avLst/>
          </a:prstGeom>
          <a:solidFill>
            <a:schemeClr val="accent1"/>
          </a:solidFill>
          <a:ln w="9525" algn="ctr">
            <a:solidFill>
              <a:schemeClr val="tx1"/>
            </a:solidFill>
            <a:round/>
            <a:headEnd/>
            <a:tailEnd/>
          </a:ln>
        </p:spPr>
        <p:txBody>
          <a:bodyPr/>
          <a:lstStyle/>
          <a:p>
            <a:pPr marL="342900" indent="-342900"/>
            <a:r>
              <a:rPr lang="sr-Latn-CS" sz="1600">
                <a:solidFill>
                  <a:schemeClr val="bg1"/>
                </a:solidFill>
                <a:latin typeface="Calibri" pitchFamily="34" charset="0"/>
              </a:rPr>
              <a:t>3.   DOT + značajna dnevna hiperkapnija, simptomi retencije CO2 (jutarnja glavobolja, noćna konfuzija)</a:t>
            </a:r>
          </a:p>
        </p:txBody>
      </p:sp>
      <p:sp>
        <p:nvSpPr>
          <p:cNvPr id="13" name="Rectangle 12"/>
          <p:cNvSpPr>
            <a:spLocks noChangeArrowheads="1"/>
          </p:cNvSpPr>
          <p:nvPr/>
        </p:nvSpPr>
        <p:spPr bwMode="auto">
          <a:xfrm>
            <a:off x="5192713" y="4086225"/>
            <a:ext cx="3724275" cy="766763"/>
          </a:xfrm>
          <a:prstGeom prst="rect">
            <a:avLst/>
          </a:prstGeom>
          <a:solidFill>
            <a:schemeClr val="accent1"/>
          </a:solidFill>
          <a:ln w="9525" algn="ctr">
            <a:solidFill>
              <a:schemeClr val="tx1"/>
            </a:solidFill>
            <a:round/>
            <a:headEnd/>
            <a:tailEnd/>
          </a:ln>
        </p:spPr>
        <p:txBody>
          <a:bodyPr/>
          <a:lstStyle/>
          <a:p>
            <a:pPr marL="342900" indent="-342900"/>
            <a:r>
              <a:rPr lang="sr-Latn-CS" sz="1600">
                <a:solidFill>
                  <a:schemeClr val="bg1"/>
                </a:solidFill>
                <a:latin typeface="Calibri" pitchFamily="34" charset="0"/>
              </a:rPr>
              <a:t>4.  DOT + česta insuficijencija desnog srca, perzistira policitemija </a:t>
            </a:r>
          </a:p>
        </p:txBody>
      </p:sp>
      <p:sp>
        <p:nvSpPr>
          <p:cNvPr id="14" name="Rectangle 13"/>
          <p:cNvSpPr>
            <a:spLocks noChangeArrowheads="1"/>
          </p:cNvSpPr>
          <p:nvPr/>
        </p:nvSpPr>
        <p:spPr bwMode="auto">
          <a:xfrm>
            <a:off x="5181600" y="5029200"/>
            <a:ext cx="3724275" cy="766763"/>
          </a:xfrm>
          <a:prstGeom prst="rect">
            <a:avLst/>
          </a:prstGeom>
          <a:solidFill>
            <a:schemeClr val="accent1"/>
          </a:solidFill>
          <a:ln w="9525" algn="ctr">
            <a:solidFill>
              <a:schemeClr val="tx1"/>
            </a:solidFill>
            <a:round/>
            <a:headEnd/>
            <a:tailEnd/>
          </a:ln>
        </p:spPr>
        <p:txBody>
          <a:bodyPr/>
          <a:lstStyle/>
          <a:p>
            <a:pPr marL="342900" indent="-342900">
              <a:defRPr/>
            </a:pPr>
            <a:r>
              <a:rPr lang="en-US" sz="1600" dirty="0">
                <a:solidFill>
                  <a:schemeClr val="bg1"/>
                </a:solidFill>
                <a:latin typeface="Calibri" pitchFamily="34" charset="0"/>
              </a:rPr>
              <a:t>5</a:t>
            </a:r>
            <a:r>
              <a:rPr lang="sr-Latn-CS" sz="1600" dirty="0">
                <a:solidFill>
                  <a:schemeClr val="bg1"/>
                </a:solidFill>
                <a:latin typeface="Calibri" pitchFamily="34" charset="0"/>
              </a:rPr>
              <a:t>.  </a:t>
            </a:r>
            <a:r>
              <a:rPr lang="en-US" sz="1600" dirty="0">
                <a:solidFill>
                  <a:schemeClr val="bg1"/>
                </a:solidFill>
                <a:effectLst>
                  <a:outerShdw blurRad="38100" dist="38100" dir="2700000" algn="tl">
                    <a:srgbClr val="000000">
                      <a:alpha val="43137"/>
                    </a:srgbClr>
                  </a:outerShdw>
                </a:effectLst>
                <a:latin typeface="Calibri" pitchFamily="34" charset="0"/>
              </a:rPr>
              <a:t>Th CPAP zbog OSAS  i dalje simptomi fragmentacije sna ili retencije CO2 (morbidno gojazni ili HOBP)</a:t>
            </a:r>
            <a:r>
              <a:rPr lang="sr-Latn-CS" sz="1600" dirty="0">
                <a:solidFill>
                  <a:schemeClr val="bg1"/>
                </a:solidFill>
                <a:effectLst>
                  <a:outerShdw blurRad="38100" dist="38100" dir="2700000" algn="tl">
                    <a:srgbClr val="000000">
                      <a:alpha val="43137"/>
                    </a:srgbClr>
                  </a:outerShdw>
                </a:effectLst>
                <a:latin typeface="Calibri" pitchFamily="34" charset="0"/>
              </a:rPr>
              <a:t> </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500188" y="428625"/>
            <a:ext cx="8229600" cy="1143000"/>
          </a:xfrm>
        </p:spPr>
        <p:txBody>
          <a:bodyPr/>
          <a:lstStyle/>
          <a:p>
            <a:r>
              <a:rPr lang="sr-Cyrl-CS" smtClean="0">
                <a:solidFill>
                  <a:schemeClr val="tx1"/>
                </a:solidFill>
                <a:latin typeface="Arial" pitchFamily="34" charset="0"/>
                <a:cs typeface="Arial" pitchFamily="34" charset="0"/>
              </a:rPr>
              <a:t>Патогенеза ХРИ </a:t>
            </a:r>
            <a:endParaRPr lang="sr-Latn-CS" smtClean="0">
              <a:solidFill>
                <a:schemeClr val="tx1"/>
              </a:solidFill>
              <a:latin typeface="Arial" pitchFamily="34" charset="0"/>
              <a:cs typeface="Arial" pitchFamily="34" charset="0"/>
            </a:endParaRPr>
          </a:p>
        </p:txBody>
      </p:sp>
      <p:sp>
        <p:nvSpPr>
          <p:cNvPr id="34819" name="Content Placeholder 2"/>
          <p:cNvSpPr>
            <a:spLocks noGrp="1"/>
          </p:cNvSpPr>
          <p:nvPr>
            <p:ph idx="1"/>
          </p:nvPr>
        </p:nvSpPr>
        <p:spPr/>
        <p:txBody>
          <a:bodyPr/>
          <a:lstStyle/>
          <a:p>
            <a:endParaRPr lang="sr-Latn-CS" smtClean="0"/>
          </a:p>
        </p:txBody>
      </p:sp>
    </p:spTree>
  </p:cSld>
  <p:clrMapOvr>
    <a:masterClrMapping/>
  </p:clrMapOvr>
  <p:transition spd="med">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endParaRPr lang="sr-Latn-CS" smtClean="0"/>
          </a:p>
        </p:txBody>
      </p:sp>
      <p:sp>
        <p:nvSpPr>
          <p:cNvPr id="35843" name="Content Placeholder 2"/>
          <p:cNvSpPr>
            <a:spLocks noGrp="1"/>
          </p:cNvSpPr>
          <p:nvPr>
            <p:ph idx="1"/>
          </p:nvPr>
        </p:nvSpPr>
        <p:spPr/>
        <p:txBody>
          <a:bodyPr/>
          <a:lstStyle/>
          <a:p>
            <a:endParaRPr lang="sr-Latn-CS" smtClean="0"/>
          </a:p>
        </p:txBody>
      </p:sp>
      <p:sp>
        <p:nvSpPr>
          <p:cNvPr id="4" name="Rectangle 3"/>
          <p:cNvSpPr/>
          <p:nvPr/>
        </p:nvSpPr>
        <p:spPr>
          <a:xfrm>
            <a:off x="2428875" y="928688"/>
            <a:ext cx="4143375"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2400" b="1" dirty="0">
                <a:effectLst>
                  <a:outerShdw blurRad="38100" dist="38100" dir="2700000" algn="tl">
                    <a:srgbClr val="000000">
                      <a:alpha val="43137"/>
                    </a:srgbClr>
                  </a:outerShdw>
                </a:effectLst>
                <a:latin typeface="Arial" pitchFamily="34" charset="0"/>
                <a:cs typeface="Arial" pitchFamily="34" charset="0"/>
              </a:rPr>
              <a:t>Респираторна  инсуфицијенција</a:t>
            </a:r>
            <a:endParaRPr lang="sr-Latn-CS" sz="2400" b="1" dirty="0">
              <a:effectLst>
                <a:outerShdw blurRad="38100" dist="38100" dir="2700000" algn="tl">
                  <a:srgbClr val="000000">
                    <a:alpha val="43137"/>
                  </a:srgbClr>
                </a:outerShdw>
              </a:effectLst>
              <a:latin typeface="Arial" pitchFamily="34" charset="0"/>
              <a:cs typeface="Arial" pitchFamily="34" charset="0"/>
            </a:endParaRPr>
          </a:p>
        </p:txBody>
      </p:sp>
      <p:cxnSp>
        <p:nvCxnSpPr>
          <p:cNvPr id="6" name="Straight Connector 5"/>
          <p:cNvCxnSpPr>
            <a:stCxn id="4" idx="2"/>
          </p:cNvCxnSpPr>
          <p:nvPr/>
        </p:nvCxnSpPr>
        <p:spPr>
          <a:xfrm rot="5400000">
            <a:off x="4178300" y="2106613"/>
            <a:ext cx="642937"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143125" y="2428875"/>
            <a:ext cx="485775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1892300" y="2678113"/>
            <a:ext cx="500063"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5400000">
            <a:off x="6751637" y="2678113"/>
            <a:ext cx="50006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928688" y="2928938"/>
            <a:ext cx="2357437" cy="571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1600" b="1" dirty="0">
                <a:effectLst>
                  <a:outerShdw blurRad="38100" dist="38100" dir="2700000" algn="tl">
                    <a:srgbClr val="000000">
                      <a:alpha val="43137"/>
                    </a:srgbClr>
                  </a:outerShdw>
                </a:effectLst>
                <a:latin typeface="Arial" pitchFamily="34" charset="0"/>
                <a:cs typeface="Arial" pitchFamily="34" charset="0"/>
              </a:rPr>
              <a:t>Плућна инсуфицијенција</a:t>
            </a:r>
            <a:endParaRPr lang="sr-Latn-CS" sz="1600" b="1" dirty="0">
              <a:effectLst>
                <a:outerShdw blurRad="38100" dist="38100" dir="2700000" algn="tl">
                  <a:srgbClr val="000000">
                    <a:alpha val="43137"/>
                  </a:srgbClr>
                </a:outerShdw>
              </a:effectLst>
              <a:latin typeface="Arial" pitchFamily="34" charset="0"/>
              <a:cs typeface="Arial" pitchFamily="34" charset="0"/>
            </a:endParaRPr>
          </a:p>
        </p:txBody>
      </p:sp>
      <p:sp>
        <p:nvSpPr>
          <p:cNvPr id="15" name="Rectangle 14"/>
          <p:cNvSpPr/>
          <p:nvPr/>
        </p:nvSpPr>
        <p:spPr>
          <a:xfrm>
            <a:off x="6072188" y="2928938"/>
            <a:ext cx="2071687" cy="7143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1600" b="1" dirty="0">
                <a:effectLst>
                  <a:outerShdw blurRad="38100" dist="38100" dir="2700000" algn="tl">
                    <a:srgbClr val="000000">
                      <a:alpha val="43137"/>
                    </a:srgbClr>
                  </a:outerShdw>
                </a:effectLst>
                <a:latin typeface="Arial" pitchFamily="34" charset="0"/>
                <a:cs typeface="Arial" pitchFamily="34" charset="0"/>
              </a:rPr>
              <a:t>Инсуфицијенција респираторне пумпе</a:t>
            </a:r>
            <a:endParaRPr lang="sr-Latn-CS" sz="1600" b="1" dirty="0">
              <a:effectLst>
                <a:outerShdw blurRad="38100" dist="38100" dir="2700000" algn="tl">
                  <a:srgbClr val="000000">
                    <a:alpha val="43137"/>
                  </a:srgbClr>
                </a:outerShdw>
              </a:effectLst>
              <a:latin typeface="Arial" pitchFamily="34" charset="0"/>
              <a:cs typeface="Arial" pitchFamily="34" charset="0"/>
            </a:endParaRPr>
          </a:p>
        </p:txBody>
      </p:sp>
      <p:cxnSp>
        <p:nvCxnSpPr>
          <p:cNvPr id="16" name="Straight Arrow Connector 15"/>
          <p:cNvCxnSpPr/>
          <p:nvPr/>
        </p:nvCxnSpPr>
        <p:spPr>
          <a:xfrm rot="5400000">
            <a:off x="1893888" y="3749675"/>
            <a:ext cx="50006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6751638" y="3749675"/>
            <a:ext cx="50006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357313" y="4000500"/>
            <a:ext cx="1857375"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1600" b="1" dirty="0">
                <a:effectLst>
                  <a:outerShdw blurRad="38100" dist="38100" dir="2700000" algn="tl">
                    <a:srgbClr val="000000">
                      <a:alpha val="43137"/>
                    </a:srgbClr>
                  </a:outerShdw>
                </a:effectLst>
                <a:latin typeface="Arial" pitchFamily="34" charset="0"/>
                <a:cs typeface="Arial" pitchFamily="34" charset="0"/>
              </a:rPr>
              <a:t>Поремећај гасне размене - хипоксемија</a:t>
            </a:r>
            <a:endParaRPr lang="sr-Latn-CS" sz="1600" b="1" dirty="0">
              <a:effectLst>
                <a:outerShdw blurRad="38100" dist="38100" dir="2700000" algn="tl">
                  <a:srgbClr val="000000">
                    <a:alpha val="43137"/>
                  </a:srgbClr>
                </a:outerShdw>
              </a:effectLst>
              <a:latin typeface="Arial" pitchFamily="34" charset="0"/>
              <a:cs typeface="Arial" pitchFamily="34" charset="0"/>
            </a:endParaRPr>
          </a:p>
        </p:txBody>
      </p:sp>
      <p:sp>
        <p:nvSpPr>
          <p:cNvPr id="19" name="Rectangle 18"/>
          <p:cNvSpPr/>
          <p:nvPr/>
        </p:nvSpPr>
        <p:spPr>
          <a:xfrm>
            <a:off x="6072188" y="4000500"/>
            <a:ext cx="2214562"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1600" b="1" dirty="0">
                <a:effectLst>
                  <a:outerShdw blurRad="38100" dist="38100" dir="2700000" algn="tl">
                    <a:srgbClr val="000000">
                      <a:alpha val="43137"/>
                    </a:srgbClr>
                  </a:outerShdw>
                </a:effectLst>
                <a:latin typeface="Arial" pitchFamily="34" charset="0"/>
                <a:cs typeface="Arial" pitchFamily="34" charset="0"/>
              </a:rPr>
              <a:t>Инсуфицијенција вентилације - хиперкапнија</a:t>
            </a:r>
            <a:endParaRPr lang="sr-Latn-CS" sz="16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spd="med">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reeform 2"/>
          <p:cNvSpPr>
            <a:spLocks/>
          </p:cNvSpPr>
          <p:nvPr/>
        </p:nvSpPr>
        <p:spPr bwMode="auto">
          <a:xfrm>
            <a:off x="3589338" y="228600"/>
            <a:ext cx="1646237" cy="1776413"/>
          </a:xfrm>
          <a:custGeom>
            <a:avLst/>
            <a:gdLst>
              <a:gd name="T0" fmla="*/ 2147483647 w 913"/>
              <a:gd name="T1" fmla="*/ 2147483647 h 962"/>
              <a:gd name="T2" fmla="*/ 2147483647 w 913"/>
              <a:gd name="T3" fmla="*/ 2147483647 h 962"/>
              <a:gd name="T4" fmla="*/ 2147483647 w 913"/>
              <a:gd name="T5" fmla="*/ 2147483647 h 962"/>
              <a:gd name="T6" fmla="*/ 2147483647 w 913"/>
              <a:gd name="T7" fmla="*/ 2147483647 h 962"/>
              <a:gd name="T8" fmla="*/ 0 w 913"/>
              <a:gd name="T9" fmla="*/ 2147483647 h 962"/>
              <a:gd name="T10" fmla="*/ 2147483647 w 913"/>
              <a:gd name="T11" fmla="*/ 2147483647 h 962"/>
              <a:gd name="T12" fmla="*/ 2147483647 w 913"/>
              <a:gd name="T13" fmla="*/ 2147483647 h 962"/>
              <a:gd name="T14" fmla="*/ 2147483647 w 913"/>
              <a:gd name="T15" fmla="*/ 2147483647 h 962"/>
              <a:gd name="T16" fmla="*/ 2147483647 w 913"/>
              <a:gd name="T17" fmla="*/ 2147483647 h 962"/>
              <a:gd name="T18" fmla="*/ 2147483647 w 913"/>
              <a:gd name="T19" fmla="*/ 2147483647 h 962"/>
              <a:gd name="T20" fmla="*/ 2147483647 w 913"/>
              <a:gd name="T21" fmla="*/ 2147483647 h 962"/>
              <a:gd name="T22" fmla="*/ 2147483647 w 913"/>
              <a:gd name="T23" fmla="*/ 2147483647 h 9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3"/>
              <a:gd name="T37" fmla="*/ 0 h 962"/>
              <a:gd name="T38" fmla="*/ 913 w 913"/>
              <a:gd name="T39" fmla="*/ 962 h 9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3" h="962">
                <a:moveTo>
                  <a:pt x="141" y="689"/>
                </a:moveTo>
                <a:cubicBezTo>
                  <a:pt x="137" y="691"/>
                  <a:pt x="122" y="702"/>
                  <a:pt x="117" y="701"/>
                </a:cubicBezTo>
                <a:cubicBezTo>
                  <a:pt x="112" y="700"/>
                  <a:pt x="112" y="691"/>
                  <a:pt x="108" y="680"/>
                </a:cubicBezTo>
                <a:cubicBezTo>
                  <a:pt x="104" y="669"/>
                  <a:pt x="112" y="644"/>
                  <a:pt x="94" y="637"/>
                </a:cubicBezTo>
                <a:lnTo>
                  <a:pt x="0" y="637"/>
                </a:lnTo>
                <a:cubicBezTo>
                  <a:pt x="0" y="592"/>
                  <a:pt x="67" y="453"/>
                  <a:pt x="94" y="372"/>
                </a:cubicBezTo>
                <a:cubicBezTo>
                  <a:pt x="120" y="290"/>
                  <a:pt x="103" y="212"/>
                  <a:pt x="156" y="151"/>
                </a:cubicBezTo>
                <a:cubicBezTo>
                  <a:pt x="209" y="90"/>
                  <a:pt x="319" y="16"/>
                  <a:pt x="414" y="8"/>
                </a:cubicBezTo>
                <a:cubicBezTo>
                  <a:pt x="509" y="0"/>
                  <a:pt x="643" y="36"/>
                  <a:pt x="725" y="101"/>
                </a:cubicBezTo>
                <a:cubicBezTo>
                  <a:pt x="807" y="166"/>
                  <a:pt x="899" y="288"/>
                  <a:pt x="906" y="398"/>
                </a:cubicBezTo>
                <a:cubicBezTo>
                  <a:pt x="913" y="508"/>
                  <a:pt x="797" y="669"/>
                  <a:pt x="769" y="763"/>
                </a:cubicBezTo>
                <a:cubicBezTo>
                  <a:pt x="741" y="857"/>
                  <a:pt x="744" y="921"/>
                  <a:pt x="738" y="962"/>
                </a:cubicBezTo>
              </a:path>
            </a:pathLst>
          </a:custGeom>
          <a:noFill/>
          <a:ln w="19050">
            <a:solidFill>
              <a:schemeClr val="tx1"/>
            </a:solidFill>
            <a:round/>
            <a:headEnd/>
            <a:tailEnd/>
          </a:ln>
        </p:spPr>
        <p:txBody>
          <a:bodyPr/>
          <a:lstStyle/>
          <a:p>
            <a:endParaRPr lang="en-US"/>
          </a:p>
        </p:txBody>
      </p:sp>
      <p:sp>
        <p:nvSpPr>
          <p:cNvPr id="36867" name="Freeform 3"/>
          <p:cNvSpPr>
            <a:spLocks/>
          </p:cNvSpPr>
          <p:nvPr/>
        </p:nvSpPr>
        <p:spPr bwMode="auto">
          <a:xfrm>
            <a:off x="3687763" y="1677988"/>
            <a:ext cx="476250" cy="336550"/>
          </a:xfrm>
          <a:custGeom>
            <a:avLst/>
            <a:gdLst>
              <a:gd name="T0" fmla="*/ 2147483647 w 264"/>
              <a:gd name="T1" fmla="*/ 0 h 182"/>
              <a:gd name="T2" fmla="*/ 2147483647 w 264"/>
              <a:gd name="T3" fmla="*/ 2147483647 h 182"/>
              <a:gd name="T4" fmla="*/ 2147483647 w 264"/>
              <a:gd name="T5" fmla="*/ 2147483647 h 182"/>
              <a:gd name="T6" fmla="*/ 2147483647 w 264"/>
              <a:gd name="T7" fmla="*/ 2147483647 h 182"/>
              <a:gd name="T8" fmla="*/ 2147483647 w 264"/>
              <a:gd name="T9" fmla="*/ 2147483647 h 182"/>
              <a:gd name="T10" fmla="*/ 0 60000 65536"/>
              <a:gd name="T11" fmla="*/ 0 60000 65536"/>
              <a:gd name="T12" fmla="*/ 0 60000 65536"/>
              <a:gd name="T13" fmla="*/ 0 60000 65536"/>
              <a:gd name="T14" fmla="*/ 0 60000 65536"/>
              <a:gd name="T15" fmla="*/ 0 w 264"/>
              <a:gd name="T16" fmla="*/ 0 h 182"/>
              <a:gd name="T17" fmla="*/ 264 w 264"/>
              <a:gd name="T18" fmla="*/ 182 h 182"/>
            </a:gdLst>
            <a:ahLst/>
            <a:cxnLst>
              <a:cxn ang="T10">
                <a:pos x="T0" y="T1"/>
              </a:cxn>
              <a:cxn ang="T11">
                <a:pos x="T2" y="T3"/>
              </a:cxn>
              <a:cxn ang="T12">
                <a:pos x="T4" y="T5"/>
              </a:cxn>
              <a:cxn ang="T13">
                <a:pos x="T6" y="T7"/>
              </a:cxn>
              <a:cxn ang="T14">
                <a:pos x="T8" y="T9"/>
              </a:cxn>
            </a:cxnLst>
            <a:rect l="T15" t="T16" r="T17" b="T18"/>
            <a:pathLst>
              <a:path w="264" h="182">
                <a:moveTo>
                  <a:pt x="80" y="0"/>
                </a:moveTo>
                <a:cubicBezTo>
                  <a:pt x="75" y="1"/>
                  <a:pt x="58" y="0"/>
                  <a:pt x="50" y="9"/>
                </a:cubicBezTo>
                <a:cubicBezTo>
                  <a:pt x="42" y="18"/>
                  <a:pt x="34" y="39"/>
                  <a:pt x="32" y="57"/>
                </a:cubicBezTo>
                <a:cubicBezTo>
                  <a:pt x="30" y="75"/>
                  <a:pt x="0" y="95"/>
                  <a:pt x="39" y="116"/>
                </a:cubicBezTo>
                <a:cubicBezTo>
                  <a:pt x="78" y="137"/>
                  <a:pt x="226" y="171"/>
                  <a:pt x="264" y="182"/>
                </a:cubicBezTo>
              </a:path>
            </a:pathLst>
          </a:custGeom>
          <a:noFill/>
          <a:ln w="19050">
            <a:solidFill>
              <a:schemeClr val="tx1"/>
            </a:solidFill>
            <a:round/>
            <a:headEnd/>
            <a:tailEnd/>
          </a:ln>
        </p:spPr>
        <p:txBody>
          <a:bodyPr/>
          <a:lstStyle/>
          <a:p>
            <a:endParaRPr lang="en-US"/>
          </a:p>
        </p:txBody>
      </p:sp>
      <p:sp>
        <p:nvSpPr>
          <p:cNvPr id="36868" name="Freeform 4"/>
          <p:cNvSpPr>
            <a:spLocks/>
          </p:cNvSpPr>
          <p:nvPr/>
        </p:nvSpPr>
        <p:spPr bwMode="auto">
          <a:xfrm>
            <a:off x="2438400" y="2679700"/>
            <a:ext cx="1849438" cy="3979863"/>
          </a:xfrm>
          <a:custGeom>
            <a:avLst/>
            <a:gdLst>
              <a:gd name="T0" fmla="*/ 2147483647 w 1026"/>
              <a:gd name="T1" fmla="*/ 2147483647 h 2155"/>
              <a:gd name="T2" fmla="*/ 2147483647 w 1026"/>
              <a:gd name="T3" fmla="*/ 2147483647 h 2155"/>
              <a:gd name="T4" fmla="*/ 2147483647 w 1026"/>
              <a:gd name="T5" fmla="*/ 2147483647 h 2155"/>
              <a:gd name="T6" fmla="*/ 2147483647 w 1026"/>
              <a:gd name="T7" fmla="*/ 2147483647 h 2155"/>
              <a:gd name="T8" fmla="*/ 2147483647 w 1026"/>
              <a:gd name="T9" fmla="*/ 2147483647 h 2155"/>
              <a:gd name="T10" fmla="*/ 2147483647 w 1026"/>
              <a:gd name="T11" fmla="*/ 2147483647 h 2155"/>
              <a:gd name="T12" fmla="*/ 2147483647 w 1026"/>
              <a:gd name="T13" fmla="*/ 2147483647 h 2155"/>
              <a:gd name="T14" fmla="*/ 2147483647 w 1026"/>
              <a:gd name="T15" fmla="*/ 2147483647 h 2155"/>
              <a:gd name="T16" fmla="*/ 2147483647 w 1026"/>
              <a:gd name="T17" fmla="*/ 2147483647 h 2155"/>
              <a:gd name="T18" fmla="*/ 2147483647 w 1026"/>
              <a:gd name="T19" fmla="*/ 2147483647 h 2155"/>
              <a:gd name="T20" fmla="*/ 2147483647 w 1026"/>
              <a:gd name="T21" fmla="*/ 2147483647 h 2155"/>
              <a:gd name="T22" fmla="*/ 2147483647 w 1026"/>
              <a:gd name="T23" fmla="*/ 2147483647 h 21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6"/>
              <a:gd name="T37" fmla="*/ 0 h 2155"/>
              <a:gd name="T38" fmla="*/ 1026 w 1026"/>
              <a:gd name="T39" fmla="*/ 2155 h 21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6" h="2155">
                <a:moveTo>
                  <a:pt x="1024" y="510"/>
                </a:moveTo>
                <a:cubicBezTo>
                  <a:pt x="1022" y="479"/>
                  <a:pt x="1026" y="375"/>
                  <a:pt x="1015" y="320"/>
                </a:cubicBezTo>
                <a:cubicBezTo>
                  <a:pt x="1004" y="265"/>
                  <a:pt x="999" y="229"/>
                  <a:pt x="960" y="178"/>
                </a:cubicBezTo>
                <a:cubicBezTo>
                  <a:pt x="921" y="127"/>
                  <a:pt x="870" y="0"/>
                  <a:pt x="779" y="13"/>
                </a:cubicBezTo>
                <a:cubicBezTo>
                  <a:pt x="688" y="26"/>
                  <a:pt x="532" y="83"/>
                  <a:pt x="416" y="257"/>
                </a:cubicBezTo>
                <a:cubicBezTo>
                  <a:pt x="300" y="431"/>
                  <a:pt x="152" y="765"/>
                  <a:pt x="84" y="1054"/>
                </a:cubicBezTo>
                <a:cubicBezTo>
                  <a:pt x="16" y="1343"/>
                  <a:pt x="0" y="1831"/>
                  <a:pt x="5" y="1993"/>
                </a:cubicBezTo>
                <a:cubicBezTo>
                  <a:pt x="10" y="2155"/>
                  <a:pt x="46" y="2034"/>
                  <a:pt x="116" y="2025"/>
                </a:cubicBezTo>
                <a:cubicBezTo>
                  <a:pt x="186" y="2016"/>
                  <a:pt x="289" y="1954"/>
                  <a:pt x="424" y="1938"/>
                </a:cubicBezTo>
                <a:cubicBezTo>
                  <a:pt x="559" y="1922"/>
                  <a:pt x="829" y="2090"/>
                  <a:pt x="926" y="1930"/>
                </a:cubicBezTo>
                <a:cubicBezTo>
                  <a:pt x="1023" y="1770"/>
                  <a:pt x="992" y="1191"/>
                  <a:pt x="1008" y="975"/>
                </a:cubicBezTo>
                <a:cubicBezTo>
                  <a:pt x="1024" y="759"/>
                  <a:pt x="1021" y="705"/>
                  <a:pt x="1024" y="634"/>
                </a:cubicBezTo>
              </a:path>
            </a:pathLst>
          </a:custGeom>
          <a:noFill/>
          <a:ln w="19050">
            <a:solidFill>
              <a:srgbClr val="FF5050"/>
            </a:solidFill>
            <a:round/>
            <a:headEnd/>
            <a:tailEnd/>
          </a:ln>
        </p:spPr>
        <p:txBody>
          <a:bodyPr/>
          <a:lstStyle/>
          <a:p>
            <a:endParaRPr lang="en-US"/>
          </a:p>
        </p:txBody>
      </p:sp>
      <p:sp>
        <p:nvSpPr>
          <p:cNvPr id="36869" name="Freeform 5"/>
          <p:cNvSpPr>
            <a:spLocks/>
          </p:cNvSpPr>
          <p:nvPr/>
        </p:nvSpPr>
        <p:spPr bwMode="auto">
          <a:xfrm>
            <a:off x="4832350" y="2698750"/>
            <a:ext cx="1879600" cy="4071938"/>
          </a:xfrm>
          <a:custGeom>
            <a:avLst/>
            <a:gdLst>
              <a:gd name="T0" fmla="*/ 2147483647 w 1042"/>
              <a:gd name="T1" fmla="*/ 2147483647 h 2205"/>
              <a:gd name="T2" fmla="*/ 2147483647 w 1042"/>
              <a:gd name="T3" fmla="*/ 2147483647 h 2205"/>
              <a:gd name="T4" fmla="*/ 2147483647 w 1042"/>
              <a:gd name="T5" fmla="*/ 2147483647 h 2205"/>
              <a:gd name="T6" fmla="*/ 2147483647 w 1042"/>
              <a:gd name="T7" fmla="*/ 2147483647 h 2205"/>
              <a:gd name="T8" fmla="*/ 2147483647 w 1042"/>
              <a:gd name="T9" fmla="*/ 2147483647 h 2205"/>
              <a:gd name="T10" fmla="*/ 2147483647 w 1042"/>
              <a:gd name="T11" fmla="*/ 2147483647 h 2205"/>
              <a:gd name="T12" fmla="*/ 2147483647 w 1042"/>
              <a:gd name="T13" fmla="*/ 2147483647 h 2205"/>
              <a:gd name="T14" fmla="*/ 2147483647 w 1042"/>
              <a:gd name="T15" fmla="*/ 2147483647 h 2205"/>
              <a:gd name="T16" fmla="*/ 2147483647 w 1042"/>
              <a:gd name="T17" fmla="*/ 2147483647 h 2205"/>
              <a:gd name="T18" fmla="*/ 2147483647 w 1042"/>
              <a:gd name="T19" fmla="*/ 2147483647 h 2205"/>
              <a:gd name="T20" fmla="*/ 2147483647 w 1042"/>
              <a:gd name="T21" fmla="*/ 2147483647 h 2205"/>
              <a:gd name="T22" fmla="*/ 2147483647 w 1042"/>
              <a:gd name="T23" fmla="*/ 2147483647 h 2205"/>
              <a:gd name="T24" fmla="*/ 2147483647 w 1042"/>
              <a:gd name="T25" fmla="*/ 2147483647 h 22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2"/>
              <a:gd name="T40" fmla="*/ 0 h 2205"/>
              <a:gd name="T41" fmla="*/ 1042 w 1042"/>
              <a:gd name="T42" fmla="*/ 2205 h 22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2" h="2205">
                <a:moveTo>
                  <a:pt x="20" y="486"/>
                </a:moveTo>
                <a:cubicBezTo>
                  <a:pt x="21" y="458"/>
                  <a:pt x="14" y="371"/>
                  <a:pt x="24" y="320"/>
                </a:cubicBezTo>
                <a:cubicBezTo>
                  <a:pt x="34" y="269"/>
                  <a:pt x="40" y="229"/>
                  <a:pt x="79" y="178"/>
                </a:cubicBezTo>
                <a:cubicBezTo>
                  <a:pt x="118" y="127"/>
                  <a:pt x="169" y="0"/>
                  <a:pt x="260" y="13"/>
                </a:cubicBezTo>
                <a:cubicBezTo>
                  <a:pt x="351" y="26"/>
                  <a:pt x="507" y="83"/>
                  <a:pt x="623" y="257"/>
                </a:cubicBezTo>
                <a:cubicBezTo>
                  <a:pt x="739" y="431"/>
                  <a:pt x="886" y="758"/>
                  <a:pt x="955" y="1054"/>
                </a:cubicBezTo>
                <a:cubicBezTo>
                  <a:pt x="1024" y="1350"/>
                  <a:pt x="1042" y="1863"/>
                  <a:pt x="1038" y="2034"/>
                </a:cubicBezTo>
                <a:cubicBezTo>
                  <a:pt x="1034" y="2205"/>
                  <a:pt x="1000" y="2089"/>
                  <a:pt x="930" y="2079"/>
                </a:cubicBezTo>
                <a:cubicBezTo>
                  <a:pt x="860" y="2069"/>
                  <a:pt x="733" y="1980"/>
                  <a:pt x="615" y="1974"/>
                </a:cubicBezTo>
                <a:cubicBezTo>
                  <a:pt x="497" y="1968"/>
                  <a:pt x="286" y="2139"/>
                  <a:pt x="219" y="2043"/>
                </a:cubicBezTo>
                <a:cubicBezTo>
                  <a:pt x="152" y="1947"/>
                  <a:pt x="241" y="1576"/>
                  <a:pt x="210" y="1398"/>
                </a:cubicBezTo>
                <a:cubicBezTo>
                  <a:pt x="179" y="1220"/>
                  <a:pt x="62" y="1110"/>
                  <a:pt x="31" y="975"/>
                </a:cubicBezTo>
                <a:cubicBezTo>
                  <a:pt x="0" y="840"/>
                  <a:pt x="23" y="669"/>
                  <a:pt x="21" y="588"/>
                </a:cubicBezTo>
              </a:path>
            </a:pathLst>
          </a:custGeom>
          <a:noFill/>
          <a:ln w="19050">
            <a:solidFill>
              <a:srgbClr val="FF5050"/>
            </a:solidFill>
            <a:round/>
            <a:headEnd/>
            <a:tailEnd/>
          </a:ln>
        </p:spPr>
        <p:txBody>
          <a:bodyPr/>
          <a:lstStyle/>
          <a:p>
            <a:endParaRPr lang="en-US"/>
          </a:p>
        </p:txBody>
      </p:sp>
      <p:sp>
        <p:nvSpPr>
          <p:cNvPr id="36870" name="Freeform 6"/>
          <p:cNvSpPr>
            <a:spLocks/>
          </p:cNvSpPr>
          <p:nvPr/>
        </p:nvSpPr>
        <p:spPr bwMode="auto">
          <a:xfrm>
            <a:off x="3563938" y="4197350"/>
            <a:ext cx="233362" cy="1157288"/>
          </a:xfrm>
          <a:custGeom>
            <a:avLst/>
            <a:gdLst>
              <a:gd name="T0" fmla="*/ 2147483647 w 130"/>
              <a:gd name="T1" fmla="*/ 2147483647 h 626"/>
              <a:gd name="T2" fmla="*/ 2147483647 w 130"/>
              <a:gd name="T3" fmla="*/ 2147483647 h 626"/>
              <a:gd name="T4" fmla="*/ 2147483647 w 130"/>
              <a:gd name="T5" fmla="*/ 2147483647 h 626"/>
              <a:gd name="T6" fmla="*/ 0 w 130"/>
              <a:gd name="T7" fmla="*/ 2147483647 h 626"/>
              <a:gd name="T8" fmla="*/ 0 60000 65536"/>
              <a:gd name="T9" fmla="*/ 0 60000 65536"/>
              <a:gd name="T10" fmla="*/ 0 60000 65536"/>
              <a:gd name="T11" fmla="*/ 0 60000 65536"/>
              <a:gd name="T12" fmla="*/ 0 w 130"/>
              <a:gd name="T13" fmla="*/ 0 h 626"/>
              <a:gd name="T14" fmla="*/ 130 w 130"/>
              <a:gd name="T15" fmla="*/ 626 h 626"/>
            </a:gdLst>
            <a:ahLst/>
            <a:cxnLst>
              <a:cxn ang="T8">
                <a:pos x="T0" y="T1"/>
              </a:cxn>
              <a:cxn ang="T9">
                <a:pos x="T2" y="T3"/>
              </a:cxn>
              <a:cxn ang="T10">
                <a:pos x="T4" y="T5"/>
              </a:cxn>
              <a:cxn ang="T11">
                <a:pos x="T6" y="T7"/>
              </a:cxn>
            </a:cxnLst>
            <a:rect l="T12" t="T13" r="T14" b="T15"/>
            <a:pathLst>
              <a:path w="130" h="626">
                <a:moveTo>
                  <a:pt x="44" y="52"/>
                </a:moveTo>
                <a:cubicBezTo>
                  <a:pt x="56" y="45"/>
                  <a:pt x="108" y="2"/>
                  <a:pt x="119" y="10"/>
                </a:cubicBezTo>
                <a:cubicBezTo>
                  <a:pt x="130" y="18"/>
                  <a:pt x="130" y="0"/>
                  <a:pt x="110" y="103"/>
                </a:cubicBezTo>
                <a:cubicBezTo>
                  <a:pt x="90" y="206"/>
                  <a:pt x="23" y="517"/>
                  <a:pt x="0" y="626"/>
                </a:cubicBezTo>
              </a:path>
            </a:pathLst>
          </a:custGeom>
          <a:noFill/>
          <a:ln w="19050">
            <a:solidFill>
              <a:srgbClr val="FF9966"/>
            </a:solidFill>
            <a:round/>
            <a:headEnd/>
            <a:tailEnd/>
          </a:ln>
        </p:spPr>
        <p:txBody>
          <a:bodyPr/>
          <a:lstStyle/>
          <a:p>
            <a:endParaRPr lang="en-US"/>
          </a:p>
        </p:txBody>
      </p:sp>
      <p:sp>
        <p:nvSpPr>
          <p:cNvPr id="36871" name="Freeform 7"/>
          <p:cNvSpPr>
            <a:spLocks/>
          </p:cNvSpPr>
          <p:nvPr/>
        </p:nvSpPr>
        <p:spPr bwMode="auto">
          <a:xfrm>
            <a:off x="3416300" y="5357813"/>
            <a:ext cx="320675" cy="331787"/>
          </a:xfrm>
          <a:custGeom>
            <a:avLst/>
            <a:gdLst>
              <a:gd name="T0" fmla="*/ 2147483647 w 178"/>
              <a:gd name="T1" fmla="*/ 0 h 180"/>
              <a:gd name="T2" fmla="*/ 2147483647 w 178"/>
              <a:gd name="T3" fmla="*/ 2147483647 h 180"/>
              <a:gd name="T4" fmla="*/ 2147483647 w 178"/>
              <a:gd name="T5" fmla="*/ 2147483647 h 180"/>
              <a:gd name="T6" fmla="*/ 2147483647 w 178"/>
              <a:gd name="T7" fmla="*/ 2147483647 h 180"/>
              <a:gd name="T8" fmla="*/ 2147483647 w 178"/>
              <a:gd name="T9" fmla="*/ 2147483647 h 180"/>
              <a:gd name="T10" fmla="*/ 2147483647 w 178"/>
              <a:gd name="T11" fmla="*/ 2147483647 h 180"/>
              <a:gd name="T12" fmla="*/ 2147483647 w 178"/>
              <a:gd name="T13" fmla="*/ 2147483647 h 180"/>
              <a:gd name="T14" fmla="*/ 2147483647 w 178"/>
              <a:gd name="T15" fmla="*/ 2147483647 h 180"/>
              <a:gd name="T16" fmla="*/ 2147483647 w 178"/>
              <a:gd name="T17" fmla="*/ 2147483647 h 180"/>
              <a:gd name="T18" fmla="*/ 2147483647 w 178"/>
              <a:gd name="T19" fmla="*/ 2147483647 h 180"/>
              <a:gd name="T20" fmla="*/ 2147483647 w 178"/>
              <a:gd name="T21" fmla="*/ 2147483647 h 180"/>
              <a:gd name="T22" fmla="*/ 2147483647 w 178"/>
              <a:gd name="T23" fmla="*/ 2147483647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8"/>
              <a:gd name="T37" fmla="*/ 0 h 180"/>
              <a:gd name="T38" fmla="*/ 178 w 17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8" h="180">
                <a:moveTo>
                  <a:pt x="82" y="0"/>
                </a:moveTo>
                <a:cubicBezTo>
                  <a:pt x="72" y="5"/>
                  <a:pt x="36" y="24"/>
                  <a:pt x="24" y="32"/>
                </a:cubicBezTo>
                <a:cubicBezTo>
                  <a:pt x="12" y="40"/>
                  <a:pt x="13" y="40"/>
                  <a:pt x="10" y="50"/>
                </a:cubicBezTo>
                <a:cubicBezTo>
                  <a:pt x="7" y="60"/>
                  <a:pt x="9" y="79"/>
                  <a:pt x="8" y="92"/>
                </a:cubicBezTo>
                <a:cubicBezTo>
                  <a:pt x="7" y="105"/>
                  <a:pt x="0" y="118"/>
                  <a:pt x="2" y="128"/>
                </a:cubicBezTo>
                <a:cubicBezTo>
                  <a:pt x="4" y="138"/>
                  <a:pt x="10" y="146"/>
                  <a:pt x="20" y="152"/>
                </a:cubicBezTo>
                <a:cubicBezTo>
                  <a:pt x="30" y="158"/>
                  <a:pt x="49" y="161"/>
                  <a:pt x="62" y="162"/>
                </a:cubicBezTo>
                <a:cubicBezTo>
                  <a:pt x="75" y="163"/>
                  <a:pt x="83" y="156"/>
                  <a:pt x="96" y="158"/>
                </a:cubicBezTo>
                <a:cubicBezTo>
                  <a:pt x="109" y="160"/>
                  <a:pt x="129" y="180"/>
                  <a:pt x="140" y="174"/>
                </a:cubicBezTo>
                <a:cubicBezTo>
                  <a:pt x="151" y="168"/>
                  <a:pt x="156" y="138"/>
                  <a:pt x="162" y="120"/>
                </a:cubicBezTo>
                <a:cubicBezTo>
                  <a:pt x="168" y="102"/>
                  <a:pt x="178" y="85"/>
                  <a:pt x="174" y="66"/>
                </a:cubicBezTo>
                <a:cubicBezTo>
                  <a:pt x="170" y="47"/>
                  <a:pt x="147" y="20"/>
                  <a:pt x="140" y="8"/>
                </a:cubicBezTo>
              </a:path>
            </a:pathLst>
          </a:custGeom>
          <a:solidFill>
            <a:srgbClr val="FFCC00"/>
          </a:solidFill>
          <a:ln w="19050">
            <a:solidFill>
              <a:srgbClr val="FF9966"/>
            </a:solidFill>
            <a:round/>
            <a:headEnd/>
            <a:tailEnd/>
          </a:ln>
        </p:spPr>
        <p:txBody>
          <a:bodyPr/>
          <a:lstStyle/>
          <a:p>
            <a:endParaRPr lang="en-US"/>
          </a:p>
        </p:txBody>
      </p:sp>
      <p:sp>
        <p:nvSpPr>
          <p:cNvPr id="36872" name="Freeform 9"/>
          <p:cNvSpPr>
            <a:spLocks/>
          </p:cNvSpPr>
          <p:nvPr/>
        </p:nvSpPr>
        <p:spPr bwMode="auto">
          <a:xfrm>
            <a:off x="2890838" y="4011613"/>
            <a:ext cx="787400" cy="822325"/>
          </a:xfrm>
          <a:custGeom>
            <a:avLst/>
            <a:gdLst>
              <a:gd name="T0" fmla="*/ 2147483647 w 437"/>
              <a:gd name="T1" fmla="*/ 2147483647 h 445"/>
              <a:gd name="T2" fmla="*/ 2147483647 w 437"/>
              <a:gd name="T3" fmla="*/ 2147483647 h 445"/>
              <a:gd name="T4" fmla="*/ 2147483647 w 437"/>
              <a:gd name="T5" fmla="*/ 2147483647 h 445"/>
              <a:gd name="T6" fmla="*/ 2147483647 w 437"/>
              <a:gd name="T7" fmla="*/ 2147483647 h 445"/>
              <a:gd name="T8" fmla="*/ 2147483647 w 437"/>
              <a:gd name="T9" fmla="*/ 2147483647 h 445"/>
              <a:gd name="T10" fmla="*/ 2147483647 w 437"/>
              <a:gd name="T11" fmla="*/ 2147483647 h 445"/>
              <a:gd name="T12" fmla="*/ 2147483647 w 437"/>
              <a:gd name="T13" fmla="*/ 2147483647 h 445"/>
              <a:gd name="T14" fmla="*/ 2147483647 w 437"/>
              <a:gd name="T15" fmla="*/ 2147483647 h 445"/>
              <a:gd name="T16" fmla="*/ 2147483647 w 437"/>
              <a:gd name="T17" fmla="*/ 2147483647 h 445"/>
              <a:gd name="T18" fmla="*/ 2147483647 w 437"/>
              <a:gd name="T19" fmla="*/ 2147483647 h 445"/>
              <a:gd name="T20" fmla="*/ 2147483647 w 437"/>
              <a:gd name="T21" fmla="*/ 2147483647 h 445"/>
              <a:gd name="T22" fmla="*/ 2147483647 w 437"/>
              <a:gd name="T23" fmla="*/ 2147483647 h 4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7"/>
              <a:gd name="T37" fmla="*/ 0 h 445"/>
              <a:gd name="T38" fmla="*/ 437 w 437"/>
              <a:gd name="T39" fmla="*/ 445 h 4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7" h="445">
                <a:moveTo>
                  <a:pt x="387" y="105"/>
                </a:moveTo>
                <a:cubicBezTo>
                  <a:pt x="377" y="95"/>
                  <a:pt x="360" y="59"/>
                  <a:pt x="329" y="43"/>
                </a:cubicBezTo>
                <a:cubicBezTo>
                  <a:pt x="298" y="27"/>
                  <a:pt x="246" y="0"/>
                  <a:pt x="199" y="9"/>
                </a:cubicBezTo>
                <a:cubicBezTo>
                  <a:pt x="152" y="18"/>
                  <a:pt x="80" y="59"/>
                  <a:pt x="47" y="97"/>
                </a:cubicBezTo>
                <a:cubicBezTo>
                  <a:pt x="14" y="135"/>
                  <a:pt x="2" y="192"/>
                  <a:pt x="1" y="235"/>
                </a:cubicBezTo>
                <a:cubicBezTo>
                  <a:pt x="0" y="278"/>
                  <a:pt x="19" y="321"/>
                  <a:pt x="41" y="353"/>
                </a:cubicBezTo>
                <a:cubicBezTo>
                  <a:pt x="63" y="385"/>
                  <a:pt x="101" y="412"/>
                  <a:pt x="135" y="427"/>
                </a:cubicBezTo>
                <a:cubicBezTo>
                  <a:pt x="169" y="442"/>
                  <a:pt x="207" y="445"/>
                  <a:pt x="243" y="441"/>
                </a:cubicBezTo>
                <a:cubicBezTo>
                  <a:pt x="279" y="437"/>
                  <a:pt x="323" y="421"/>
                  <a:pt x="351" y="401"/>
                </a:cubicBezTo>
                <a:cubicBezTo>
                  <a:pt x="379" y="381"/>
                  <a:pt x="399" y="350"/>
                  <a:pt x="413" y="321"/>
                </a:cubicBezTo>
                <a:cubicBezTo>
                  <a:pt x="427" y="292"/>
                  <a:pt x="437" y="256"/>
                  <a:pt x="437" y="229"/>
                </a:cubicBezTo>
                <a:cubicBezTo>
                  <a:pt x="437" y="202"/>
                  <a:pt x="420" y="173"/>
                  <a:pt x="416" y="158"/>
                </a:cubicBezTo>
              </a:path>
            </a:pathLst>
          </a:custGeom>
          <a:noFill/>
          <a:ln w="38100">
            <a:solidFill>
              <a:srgbClr val="FF9966"/>
            </a:solidFill>
            <a:round/>
            <a:headEnd/>
            <a:tailEnd/>
          </a:ln>
        </p:spPr>
        <p:txBody>
          <a:bodyPr/>
          <a:lstStyle/>
          <a:p>
            <a:endParaRPr lang="en-US"/>
          </a:p>
        </p:txBody>
      </p:sp>
      <p:sp>
        <p:nvSpPr>
          <p:cNvPr id="36873" name="Freeform 12"/>
          <p:cNvSpPr>
            <a:spLocks/>
          </p:cNvSpPr>
          <p:nvPr/>
        </p:nvSpPr>
        <p:spPr bwMode="auto">
          <a:xfrm>
            <a:off x="3832225" y="1674813"/>
            <a:ext cx="649288" cy="2178050"/>
          </a:xfrm>
          <a:custGeom>
            <a:avLst/>
            <a:gdLst>
              <a:gd name="T0" fmla="*/ 0 w 360"/>
              <a:gd name="T1" fmla="*/ 2147483647 h 1179"/>
              <a:gd name="T2" fmla="*/ 2147483647 w 360"/>
              <a:gd name="T3" fmla="*/ 2147483647 h 1179"/>
              <a:gd name="T4" fmla="*/ 2147483647 w 360"/>
              <a:gd name="T5" fmla="*/ 2147483647 h 1179"/>
              <a:gd name="T6" fmla="*/ 2147483647 w 360"/>
              <a:gd name="T7" fmla="*/ 2147483647 h 1179"/>
              <a:gd name="T8" fmla="*/ 2147483647 w 360"/>
              <a:gd name="T9" fmla="*/ 2147483647 h 1179"/>
              <a:gd name="T10" fmla="*/ 2147483647 w 360"/>
              <a:gd name="T11" fmla="*/ 2147483647 h 1179"/>
              <a:gd name="T12" fmla="*/ 2147483647 w 360"/>
              <a:gd name="T13" fmla="*/ 2147483647 h 1179"/>
              <a:gd name="T14" fmla="*/ 2147483647 w 360"/>
              <a:gd name="T15" fmla="*/ 2147483647 h 1179"/>
              <a:gd name="T16" fmla="*/ 2147483647 w 360"/>
              <a:gd name="T17" fmla="*/ 2147483647 h 11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0"/>
              <a:gd name="T28" fmla="*/ 0 h 1179"/>
              <a:gd name="T29" fmla="*/ 360 w 360"/>
              <a:gd name="T30" fmla="*/ 1179 h 11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0" h="1179">
                <a:moveTo>
                  <a:pt x="0" y="2"/>
                </a:moveTo>
                <a:cubicBezTo>
                  <a:pt x="48" y="9"/>
                  <a:pt x="236" y="0"/>
                  <a:pt x="294" y="44"/>
                </a:cubicBezTo>
                <a:cubicBezTo>
                  <a:pt x="352" y="88"/>
                  <a:pt x="342" y="145"/>
                  <a:pt x="351" y="266"/>
                </a:cubicBezTo>
                <a:cubicBezTo>
                  <a:pt x="360" y="387"/>
                  <a:pt x="358" y="653"/>
                  <a:pt x="351" y="773"/>
                </a:cubicBezTo>
                <a:cubicBezTo>
                  <a:pt x="344" y="893"/>
                  <a:pt x="341" y="929"/>
                  <a:pt x="309" y="989"/>
                </a:cubicBezTo>
                <a:cubicBezTo>
                  <a:pt x="277" y="1049"/>
                  <a:pt x="195" y="1105"/>
                  <a:pt x="159" y="1136"/>
                </a:cubicBezTo>
                <a:cubicBezTo>
                  <a:pt x="123" y="1167"/>
                  <a:pt x="110" y="1177"/>
                  <a:pt x="90" y="1178"/>
                </a:cubicBezTo>
                <a:cubicBezTo>
                  <a:pt x="70" y="1179"/>
                  <a:pt x="43" y="1146"/>
                  <a:pt x="36" y="1142"/>
                </a:cubicBezTo>
                <a:cubicBezTo>
                  <a:pt x="29" y="1138"/>
                  <a:pt x="47" y="1149"/>
                  <a:pt x="50" y="1151"/>
                </a:cubicBezTo>
              </a:path>
            </a:pathLst>
          </a:custGeom>
          <a:noFill/>
          <a:ln w="19050">
            <a:solidFill>
              <a:srgbClr val="FF9966"/>
            </a:solidFill>
            <a:round/>
            <a:headEnd/>
            <a:tailEnd/>
          </a:ln>
        </p:spPr>
        <p:txBody>
          <a:bodyPr/>
          <a:lstStyle/>
          <a:p>
            <a:endParaRPr lang="en-US"/>
          </a:p>
        </p:txBody>
      </p:sp>
      <p:sp>
        <p:nvSpPr>
          <p:cNvPr id="36874" name="Freeform 13"/>
          <p:cNvSpPr>
            <a:spLocks/>
          </p:cNvSpPr>
          <p:nvPr/>
        </p:nvSpPr>
        <p:spPr bwMode="auto">
          <a:xfrm>
            <a:off x="3670300" y="1376363"/>
            <a:ext cx="2601913" cy="4073525"/>
          </a:xfrm>
          <a:custGeom>
            <a:avLst/>
            <a:gdLst>
              <a:gd name="T0" fmla="*/ 0 w 1639"/>
              <a:gd name="T1" fmla="*/ 2147483647 h 2566"/>
              <a:gd name="T2" fmla="*/ 2147483647 w 1639"/>
              <a:gd name="T3" fmla="*/ 2147483647 h 2566"/>
              <a:gd name="T4" fmla="*/ 2147483647 w 1639"/>
              <a:gd name="T5" fmla="*/ 2147483647 h 2566"/>
              <a:gd name="T6" fmla="*/ 2147483647 w 1639"/>
              <a:gd name="T7" fmla="*/ 2147483647 h 2566"/>
              <a:gd name="T8" fmla="*/ 2147483647 w 1639"/>
              <a:gd name="T9" fmla="*/ 2147483647 h 2566"/>
              <a:gd name="T10" fmla="*/ 2147483647 w 1639"/>
              <a:gd name="T11" fmla="*/ 2147483647 h 2566"/>
              <a:gd name="T12" fmla="*/ 2147483647 w 1639"/>
              <a:gd name="T13" fmla="*/ 2147483647 h 2566"/>
              <a:gd name="T14" fmla="*/ 2147483647 w 1639"/>
              <a:gd name="T15" fmla="*/ 2147483647 h 2566"/>
              <a:gd name="T16" fmla="*/ 2147483647 w 1639"/>
              <a:gd name="T17" fmla="*/ 2147483647 h 2566"/>
              <a:gd name="T18" fmla="*/ 2147483647 w 1639"/>
              <a:gd name="T19" fmla="*/ 2147483647 h 2566"/>
              <a:gd name="T20" fmla="*/ 2147483647 w 1639"/>
              <a:gd name="T21" fmla="*/ 2147483647 h 2566"/>
              <a:gd name="T22" fmla="*/ 2147483647 w 1639"/>
              <a:gd name="T23" fmla="*/ 2147483647 h 2566"/>
              <a:gd name="T24" fmla="*/ 2147483647 w 1639"/>
              <a:gd name="T25" fmla="*/ 2147483647 h 2566"/>
              <a:gd name="T26" fmla="*/ 2147483647 w 1639"/>
              <a:gd name="T27" fmla="*/ 2147483647 h 2566"/>
              <a:gd name="T28" fmla="*/ 2147483647 w 1639"/>
              <a:gd name="T29" fmla="*/ 2147483647 h 2566"/>
              <a:gd name="T30" fmla="*/ 2147483647 w 1639"/>
              <a:gd name="T31" fmla="*/ 2147483647 h 2566"/>
              <a:gd name="T32" fmla="*/ 2147483647 w 1639"/>
              <a:gd name="T33" fmla="*/ 2147483647 h 2566"/>
              <a:gd name="T34" fmla="*/ 2147483647 w 1639"/>
              <a:gd name="T35" fmla="*/ 2147483647 h 2566"/>
              <a:gd name="T36" fmla="*/ 2147483647 w 1639"/>
              <a:gd name="T37" fmla="*/ 2147483647 h 2566"/>
              <a:gd name="T38" fmla="*/ 2147483647 w 1639"/>
              <a:gd name="T39" fmla="*/ 2147483647 h 2566"/>
              <a:gd name="T40" fmla="*/ 2147483647 w 1639"/>
              <a:gd name="T41" fmla="*/ 2147483647 h 2566"/>
              <a:gd name="T42" fmla="*/ 2147483647 w 1639"/>
              <a:gd name="T43" fmla="*/ 2147483647 h 2566"/>
              <a:gd name="T44" fmla="*/ 2147483647 w 1639"/>
              <a:gd name="T45" fmla="*/ 2147483647 h 2566"/>
              <a:gd name="T46" fmla="*/ 2147483647 w 1639"/>
              <a:gd name="T47" fmla="*/ 2147483647 h 2566"/>
              <a:gd name="T48" fmla="*/ 2147483647 w 1639"/>
              <a:gd name="T49" fmla="*/ 2147483647 h 2566"/>
              <a:gd name="T50" fmla="*/ 2147483647 w 1639"/>
              <a:gd name="T51" fmla="*/ 2147483647 h 2566"/>
              <a:gd name="T52" fmla="*/ 2147483647 w 1639"/>
              <a:gd name="T53" fmla="*/ 2147483647 h 2566"/>
              <a:gd name="T54" fmla="*/ 2147483647 w 1639"/>
              <a:gd name="T55" fmla="*/ 2147483647 h 2566"/>
              <a:gd name="T56" fmla="*/ 2147483647 w 1639"/>
              <a:gd name="T57" fmla="*/ 2147483647 h 2566"/>
              <a:gd name="T58" fmla="*/ 2147483647 w 1639"/>
              <a:gd name="T59" fmla="*/ 2147483647 h 2566"/>
              <a:gd name="T60" fmla="*/ 2147483647 w 1639"/>
              <a:gd name="T61" fmla="*/ 2147483647 h 2566"/>
              <a:gd name="T62" fmla="*/ 2147483647 w 1639"/>
              <a:gd name="T63" fmla="*/ 2147483647 h 2566"/>
              <a:gd name="T64" fmla="*/ 2147483647 w 1639"/>
              <a:gd name="T65" fmla="*/ 2147483647 h 2566"/>
              <a:gd name="T66" fmla="*/ 2147483647 w 1639"/>
              <a:gd name="T67" fmla="*/ 2147483647 h 2566"/>
              <a:gd name="T68" fmla="*/ 2147483647 w 1639"/>
              <a:gd name="T69" fmla="*/ 2147483647 h 2566"/>
              <a:gd name="T70" fmla="*/ 2147483647 w 1639"/>
              <a:gd name="T71" fmla="*/ 2147483647 h 2566"/>
              <a:gd name="T72" fmla="*/ 2147483647 w 1639"/>
              <a:gd name="T73" fmla="*/ 2147483647 h 2566"/>
              <a:gd name="T74" fmla="*/ 2147483647 w 1639"/>
              <a:gd name="T75" fmla="*/ 2147483647 h 2566"/>
              <a:gd name="T76" fmla="*/ 2147483647 w 1639"/>
              <a:gd name="T77" fmla="*/ 2147483647 h 2566"/>
              <a:gd name="T78" fmla="*/ 2147483647 w 1639"/>
              <a:gd name="T79" fmla="*/ 2147483647 h 2566"/>
              <a:gd name="T80" fmla="*/ 2147483647 w 1639"/>
              <a:gd name="T81" fmla="*/ 2147483647 h 2566"/>
              <a:gd name="T82" fmla="*/ 2147483647 w 1639"/>
              <a:gd name="T83" fmla="*/ 2147483647 h 2566"/>
              <a:gd name="T84" fmla="*/ 2147483647 w 1639"/>
              <a:gd name="T85" fmla="*/ 2147483647 h 2566"/>
              <a:gd name="T86" fmla="*/ 2147483647 w 1639"/>
              <a:gd name="T87" fmla="*/ 2147483647 h 2566"/>
              <a:gd name="T88" fmla="*/ 2147483647 w 1639"/>
              <a:gd name="T89" fmla="*/ 2147483647 h 2566"/>
              <a:gd name="T90" fmla="*/ 2147483647 w 1639"/>
              <a:gd name="T91" fmla="*/ 2147483647 h 2566"/>
              <a:gd name="T92" fmla="*/ 2147483647 w 1639"/>
              <a:gd name="T93" fmla="*/ 2147483647 h 2566"/>
              <a:gd name="T94" fmla="*/ 2147483647 w 1639"/>
              <a:gd name="T95" fmla="*/ 2147483647 h 2566"/>
              <a:gd name="T96" fmla="*/ 2147483647 w 1639"/>
              <a:gd name="T97" fmla="*/ 2147483647 h 2566"/>
              <a:gd name="T98" fmla="*/ 2147483647 w 1639"/>
              <a:gd name="T99" fmla="*/ 2147483647 h 2566"/>
              <a:gd name="T100" fmla="*/ 2147483647 w 1639"/>
              <a:gd name="T101" fmla="*/ 2147483647 h 2566"/>
              <a:gd name="T102" fmla="*/ 2147483647 w 1639"/>
              <a:gd name="T103" fmla="*/ 2147483647 h 2566"/>
              <a:gd name="T104" fmla="*/ 2147483647 w 1639"/>
              <a:gd name="T105" fmla="*/ 2147483647 h 2566"/>
              <a:gd name="T106" fmla="*/ 2147483647 w 1639"/>
              <a:gd name="T107" fmla="*/ 2147483647 h 2566"/>
              <a:gd name="T108" fmla="*/ 2147483647 w 1639"/>
              <a:gd name="T109" fmla="*/ 2147483647 h 2566"/>
              <a:gd name="T110" fmla="*/ 2147483647 w 1639"/>
              <a:gd name="T111" fmla="*/ 2147483647 h 2566"/>
              <a:gd name="T112" fmla="*/ 2147483647 w 1639"/>
              <a:gd name="T113" fmla="*/ 2147483647 h 2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39"/>
              <a:gd name="T172" fmla="*/ 0 h 2566"/>
              <a:gd name="T173" fmla="*/ 1639 w 1639"/>
              <a:gd name="T174" fmla="*/ 2566 h 2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39" h="2566">
                <a:moveTo>
                  <a:pt x="0" y="2518"/>
                </a:moveTo>
                <a:cubicBezTo>
                  <a:pt x="6" y="2487"/>
                  <a:pt x="14" y="2431"/>
                  <a:pt x="34" y="2330"/>
                </a:cubicBezTo>
                <a:cubicBezTo>
                  <a:pt x="55" y="2229"/>
                  <a:pt x="101" y="2002"/>
                  <a:pt x="119" y="1911"/>
                </a:cubicBezTo>
                <a:cubicBezTo>
                  <a:pt x="137" y="1820"/>
                  <a:pt x="128" y="1817"/>
                  <a:pt x="147" y="1782"/>
                </a:cubicBezTo>
                <a:cubicBezTo>
                  <a:pt x="165" y="1747"/>
                  <a:pt x="166" y="1762"/>
                  <a:pt x="228" y="1702"/>
                </a:cubicBezTo>
                <a:cubicBezTo>
                  <a:pt x="291" y="1641"/>
                  <a:pt x="465" y="1475"/>
                  <a:pt x="524" y="1421"/>
                </a:cubicBezTo>
                <a:cubicBezTo>
                  <a:pt x="583" y="1368"/>
                  <a:pt x="559" y="1380"/>
                  <a:pt x="579" y="1380"/>
                </a:cubicBezTo>
                <a:cubicBezTo>
                  <a:pt x="600" y="1380"/>
                  <a:pt x="589" y="1384"/>
                  <a:pt x="644" y="1419"/>
                </a:cubicBezTo>
                <a:cubicBezTo>
                  <a:pt x="699" y="1454"/>
                  <a:pt x="847" y="1545"/>
                  <a:pt x="910" y="1589"/>
                </a:cubicBezTo>
                <a:cubicBezTo>
                  <a:pt x="972" y="1633"/>
                  <a:pt x="969" y="1618"/>
                  <a:pt x="1019" y="1684"/>
                </a:cubicBezTo>
                <a:cubicBezTo>
                  <a:pt x="1069" y="1751"/>
                  <a:pt x="1174" y="1920"/>
                  <a:pt x="1212" y="1988"/>
                </a:cubicBezTo>
                <a:cubicBezTo>
                  <a:pt x="1251" y="2062"/>
                  <a:pt x="1248" y="2060"/>
                  <a:pt x="1246" y="2089"/>
                </a:cubicBezTo>
                <a:cubicBezTo>
                  <a:pt x="1244" y="2118"/>
                  <a:pt x="1207" y="2145"/>
                  <a:pt x="1195" y="2165"/>
                </a:cubicBezTo>
                <a:cubicBezTo>
                  <a:pt x="1182" y="2184"/>
                  <a:pt x="1177" y="2196"/>
                  <a:pt x="1171" y="2211"/>
                </a:cubicBezTo>
                <a:cubicBezTo>
                  <a:pt x="1165" y="2226"/>
                  <a:pt x="1161" y="2231"/>
                  <a:pt x="1157" y="2253"/>
                </a:cubicBezTo>
                <a:cubicBezTo>
                  <a:pt x="1154" y="2275"/>
                  <a:pt x="1146" y="2315"/>
                  <a:pt x="1148" y="2340"/>
                </a:cubicBezTo>
                <a:cubicBezTo>
                  <a:pt x="1151" y="2366"/>
                  <a:pt x="1155" y="2381"/>
                  <a:pt x="1168" y="2407"/>
                </a:cubicBezTo>
                <a:cubicBezTo>
                  <a:pt x="1180" y="2432"/>
                  <a:pt x="1194" y="2468"/>
                  <a:pt x="1223" y="2494"/>
                </a:cubicBezTo>
                <a:cubicBezTo>
                  <a:pt x="1253" y="2519"/>
                  <a:pt x="1302" y="2547"/>
                  <a:pt x="1345" y="2557"/>
                </a:cubicBezTo>
                <a:cubicBezTo>
                  <a:pt x="1388" y="2566"/>
                  <a:pt x="1446" y="2559"/>
                  <a:pt x="1485" y="2546"/>
                </a:cubicBezTo>
                <a:cubicBezTo>
                  <a:pt x="1523" y="2533"/>
                  <a:pt x="1554" y="2503"/>
                  <a:pt x="1577" y="2479"/>
                </a:cubicBezTo>
                <a:cubicBezTo>
                  <a:pt x="1599" y="2454"/>
                  <a:pt x="1614" y="2424"/>
                  <a:pt x="1624" y="2396"/>
                </a:cubicBezTo>
                <a:cubicBezTo>
                  <a:pt x="1634" y="2368"/>
                  <a:pt x="1639" y="2340"/>
                  <a:pt x="1639" y="2312"/>
                </a:cubicBezTo>
                <a:cubicBezTo>
                  <a:pt x="1639" y="2285"/>
                  <a:pt x="1638" y="2257"/>
                  <a:pt x="1628" y="2229"/>
                </a:cubicBezTo>
                <a:cubicBezTo>
                  <a:pt x="1617" y="2201"/>
                  <a:pt x="1598" y="2167"/>
                  <a:pt x="1578" y="2144"/>
                </a:cubicBezTo>
                <a:cubicBezTo>
                  <a:pt x="1557" y="2120"/>
                  <a:pt x="1530" y="2101"/>
                  <a:pt x="1502" y="2088"/>
                </a:cubicBezTo>
                <a:cubicBezTo>
                  <a:pt x="1473" y="2075"/>
                  <a:pt x="1439" y="2070"/>
                  <a:pt x="1410" y="2064"/>
                </a:cubicBezTo>
                <a:cubicBezTo>
                  <a:pt x="1380" y="2057"/>
                  <a:pt x="1346" y="2062"/>
                  <a:pt x="1321" y="2046"/>
                </a:cubicBezTo>
                <a:cubicBezTo>
                  <a:pt x="1301" y="2036"/>
                  <a:pt x="1285" y="2009"/>
                  <a:pt x="1260" y="1968"/>
                </a:cubicBezTo>
                <a:cubicBezTo>
                  <a:pt x="1235" y="1927"/>
                  <a:pt x="1204" y="1856"/>
                  <a:pt x="1173" y="1803"/>
                </a:cubicBezTo>
                <a:cubicBezTo>
                  <a:pt x="1142" y="1750"/>
                  <a:pt x="1094" y="1687"/>
                  <a:pt x="1072" y="1653"/>
                </a:cubicBezTo>
                <a:cubicBezTo>
                  <a:pt x="1050" y="1619"/>
                  <a:pt x="1031" y="1614"/>
                  <a:pt x="1039" y="1598"/>
                </a:cubicBezTo>
                <a:cubicBezTo>
                  <a:pt x="1047" y="1582"/>
                  <a:pt x="1097" y="1566"/>
                  <a:pt x="1120" y="1554"/>
                </a:cubicBezTo>
                <a:cubicBezTo>
                  <a:pt x="1143" y="1542"/>
                  <a:pt x="1160" y="1521"/>
                  <a:pt x="1179" y="1526"/>
                </a:cubicBezTo>
                <a:cubicBezTo>
                  <a:pt x="1198" y="1531"/>
                  <a:pt x="1205" y="1572"/>
                  <a:pt x="1237" y="1587"/>
                </a:cubicBezTo>
                <a:cubicBezTo>
                  <a:pt x="1269" y="1602"/>
                  <a:pt x="1337" y="1619"/>
                  <a:pt x="1373" y="1617"/>
                </a:cubicBezTo>
                <a:cubicBezTo>
                  <a:pt x="1410" y="1615"/>
                  <a:pt x="1435" y="1592"/>
                  <a:pt x="1458" y="1573"/>
                </a:cubicBezTo>
                <a:cubicBezTo>
                  <a:pt x="1482" y="1553"/>
                  <a:pt x="1501" y="1527"/>
                  <a:pt x="1515" y="1499"/>
                </a:cubicBezTo>
                <a:cubicBezTo>
                  <a:pt x="1529" y="1471"/>
                  <a:pt x="1542" y="1439"/>
                  <a:pt x="1540" y="1404"/>
                </a:cubicBezTo>
                <a:cubicBezTo>
                  <a:pt x="1538" y="1369"/>
                  <a:pt x="1522" y="1318"/>
                  <a:pt x="1500" y="1289"/>
                </a:cubicBezTo>
                <a:cubicBezTo>
                  <a:pt x="1478" y="1260"/>
                  <a:pt x="1436" y="1241"/>
                  <a:pt x="1407" y="1229"/>
                </a:cubicBezTo>
                <a:cubicBezTo>
                  <a:pt x="1378" y="1217"/>
                  <a:pt x="1355" y="1215"/>
                  <a:pt x="1326" y="1218"/>
                </a:cubicBezTo>
                <a:cubicBezTo>
                  <a:pt x="1297" y="1221"/>
                  <a:pt x="1256" y="1235"/>
                  <a:pt x="1233" y="1250"/>
                </a:cubicBezTo>
                <a:cubicBezTo>
                  <a:pt x="1210" y="1265"/>
                  <a:pt x="1198" y="1288"/>
                  <a:pt x="1186" y="1306"/>
                </a:cubicBezTo>
                <a:cubicBezTo>
                  <a:pt x="1174" y="1324"/>
                  <a:pt x="1166" y="1340"/>
                  <a:pt x="1161" y="1359"/>
                </a:cubicBezTo>
                <a:cubicBezTo>
                  <a:pt x="1155" y="1377"/>
                  <a:pt x="1150" y="1401"/>
                  <a:pt x="1148" y="1421"/>
                </a:cubicBezTo>
                <a:cubicBezTo>
                  <a:pt x="1146" y="1441"/>
                  <a:pt x="1156" y="1464"/>
                  <a:pt x="1152" y="1479"/>
                </a:cubicBezTo>
                <a:cubicBezTo>
                  <a:pt x="1148" y="1494"/>
                  <a:pt x="1135" y="1501"/>
                  <a:pt x="1122" y="1511"/>
                </a:cubicBezTo>
                <a:cubicBezTo>
                  <a:pt x="1109" y="1521"/>
                  <a:pt x="1097" y="1530"/>
                  <a:pt x="1075" y="1539"/>
                </a:cubicBezTo>
                <a:cubicBezTo>
                  <a:pt x="1053" y="1548"/>
                  <a:pt x="1026" y="1574"/>
                  <a:pt x="991" y="1563"/>
                </a:cubicBezTo>
                <a:cubicBezTo>
                  <a:pt x="956" y="1552"/>
                  <a:pt x="909" y="1503"/>
                  <a:pt x="862" y="1470"/>
                </a:cubicBezTo>
                <a:cubicBezTo>
                  <a:pt x="815" y="1437"/>
                  <a:pt x="749" y="1417"/>
                  <a:pt x="709" y="1367"/>
                </a:cubicBezTo>
                <a:cubicBezTo>
                  <a:pt x="669" y="1317"/>
                  <a:pt x="639" y="1304"/>
                  <a:pt x="620" y="1168"/>
                </a:cubicBezTo>
                <a:cubicBezTo>
                  <a:pt x="601" y="1032"/>
                  <a:pt x="607" y="722"/>
                  <a:pt x="593" y="550"/>
                </a:cubicBezTo>
                <a:cubicBezTo>
                  <a:pt x="579" y="378"/>
                  <a:pt x="579" y="224"/>
                  <a:pt x="535" y="135"/>
                </a:cubicBezTo>
                <a:cubicBezTo>
                  <a:pt x="491" y="45"/>
                  <a:pt x="394" y="19"/>
                  <a:pt x="324" y="9"/>
                </a:cubicBezTo>
                <a:cubicBezTo>
                  <a:pt x="253" y="0"/>
                  <a:pt x="157" y="67"/>
                  <a:pt x="112" y="83"/>
                </a:cubicBezTo>
              </a:path>
            </a:pathLst>
          </a:custGeom>
          <a:noFill/>
          <a:ln w="19050">
            <a:solidFill>
              <a:srgbClr val="FF9966"/>
            </a:solidFill>
            <a:round/>
            <a:headEnd/>
            <a:tailEnd/>
          </a:ln>
        </p:spPr>
        <p:txBody>
          <a:bodyPr/>
          <a:lstStyle/>
          <a:p>
            <a:endParaRPr lang="en-US"/>
          </a:p>
        </p:txBody>
      </p:sp>
      <p:sp>
        <p:nvSpPr>
          <p:cNvPr id="36875" name="Freeform 14"/>
          <p:cNvSpPr>
            <a:spLocks/>
          </p:cNvSpPr>
          <p:nvPr/>
        </p:nvSpPr>
        <p:spPr bwMode="auto">
          <a:xfrm>
            <a:off x="3225800" y="3127375"/>
            <a:ext cx="712788" cy="1081088"/>
          </a:xfrm>
          <a:custGeom>
            <a:avLst/>
            <a:gdLst>
              <a:gd name="T0" fmla="*/ 2147483647 w 449"/>
              <a:gd name="T1" fmla="*/ 2147483647 h 681"/>
              <a:gd name="T2" fmla="*/ 2147483647 w 449"/>
              <a:gd name="T3" fmla="*/ 2147483647 h 681"/>
              <a:gd name="T4" fmla="*/ 2147483647 w 449"/>
              <a:gd name="T5" fmla="*/ 2147483647 h 681"/>
              <a:gd name="T6" fmla="*/ 2147483647 w 449"/>
              <a:gd name="T7" fmla="*/ 2147483647 h 681"/>
              <a:gd name="T8" fmla="*/ 2147483647 w 449"/>
              <a:gd name="T9" fmla="*/ 2147483647 h 681"/>
              <a:gd name="T10" fmla="*/ 2147483647 w 449"/>
              <a:gd name="T11" fmla="*/ 2147483647 h 681"/>
              <a:gd name="T12" fmla="*/ 2147483647 w 449"/>
              <a:gd name="T13" fmla="*/ 2147483647 h 681"/>
              <a:gd name="T14" fmla="*/ 2147483647 w 449"/>
              <a:gd name="T15" fmla="*/ 2147483647 h 681"/>
              <a:gd name="T16" fmla="*/ 2147483647 w 449"/>
              <a:gd name="T17" fmla="*/ 2147483647 h 681"/>
              <a:gd name="T18" fmla="*/ 2147483647 w 449"/>
              <a:gd name="T19" fmla="*/ 2147483647 h 681"/>
              <a:gd name="T20" fmla="*/ 2147483647 w 449"/>
              <a:gd name="T21" fmla="*/ 2147483647 h 681"/>
              <a:gd name="T22" fmla="*/ 2147483647 w 449"/>
              <a:gd name="T23" fmla="*/ 2147483647 h 681"/>
              <a:gd name="T24" fmla="*/ 2147483647 w 449"/>
              <a:gd name="T25" fmla="*/ 2147483647 h 681"/>
              <a:gd name="T26" fmla="*/ 2147483647 w 449"/>
              <a:gd name="T27" fmla="*/ 2147483647 h 681"/>
              <a:gd name="T28" fmla="*/ 2147483647 w 449"/>
              <a:gd name="T29" fmla="*/ 2147483647 h 6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9"/>
              <a:gd name="T46" fmla="*/ 0 h 681"/>
              <a:gd name="T47" fmla="*/ 449 w 449"/>
              <a:gd name="T48" fmla="*/ 681 h 6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9" h="681">
                <a:moveTo>
                  <a:pt x="422" y="410"/>
                </a:moveTo>
                <a:cubicBezTo>
                  <a:pt x="418" y="404"/>
                  <a:pt x="398" y="392"/>
                  <a:pt x="401" y="372"/>
                </a:cubicBezTo>
                <a:cubicBezTo>
                  <a:pt x="405" y="351"/>
                  <a:pt x="438" y="321"/>
                  <a:pt x="442" y="281"/>
                </a:cubicBezTo>
                <a:cubicBezTo>
                  <a:pt x="447" y="240"/>
                  <a:pt x="449" y="173"/>
                  <a:pt x="429" y="129"/>
                </a:cubicBezTo>
                <a:cubicBezTo>
                  <a:pt x="408" y="86"/>
                  <a:pt x="358" y="42"/>
                  <a:pt x="316" y="22"/>
                </a:cubicBezTo>
                <a:cubicBezTo>
                  <a:pt x="274" y="2"/>
                  <a:pt x="220" y="0"/>
                  <a:pt x="179" y="7"/>
                </a:cubicBezTo>
                <a:cubicBezTo>
                  <a:pt x="138" y="14"/>
                  <a:pt x="96" y="33"/>
                  <a:pt x="67" y="63"/>
                </a:cubicBezTo>
                <a:cubicBezTo>
                  <a:pt x="38" y="93"/>
                  <a:pt x="14" y="146"/>
                  <a:pt x="7" y="187"/>
                </a:cubicBezTo>
                <a:cubicBezTo>
                  <a:pt x="0" y="228"/>
                  <a:pt x="9" y="273"/>
                  <a:pt x="26" y="312"/>
                </a:cubicBezTo>
                <a:cubicBezTo>
                  <a:pt x="43" y="351"/>
                  <a:pt x="75" y="396"/>
                  <a:pt x="112" y="420"/>
                </a:cubicBezTo>
                <a:cubicBezTo>
                  <a:pt x="150" y="445"/>
                  <a:pt x="211" y="455"/>
                  <a:pt x="251" y="458"/>
                </a:cubicBezTo>
                <a:cubicBezTo>
                  <a:pt x="291" y="460"/>
                  <a:pt x="321" y="425"/>
                  <a:pt x="350" y="437"/>
                </a:cubicBezTo>
                <a:cubicBezTo>
                  <a:pt x="380" y="448"/>
                  <a:pt x="427" y="498"/>
                  <a:pt x="426" y="525"/>
                </a:cubicBezTo>
                <a:cubicBezTo>
                  <a:pt x="425" y="552"/>
                  <a:pt x="379" y="573"/>
                  <a:pt x="344" y="598"/>
                </a:cubicBezTo>
                <a:cubicBezTo>
                  <a:pt x="310" y="624"/>
                  <a:pt x="248" y="664"/>
                  <a:pt x="222" y="681"/>
                </a:cubicBezTo>
              </a:path>
            </a:pathLst>
          </a:custGeom>
          <a:noFill/>
          <a:ln w="19050">
            <a:solidFill>
              <a:srgbClr val="FF9966"/>
            </a:solidFill>
            <a:round/>
            <a:headEnd/>
            <a:tailEnd/>
          </a:ln>
        </p:spPr>
        <p:txBody>
          <a:bodyPr/>
          <a:lstStyle/>
          <a:p>
            <a:endParaRPr lang="en-US"/>
          </a:p>
        </p:txBody>
      </p:sp>
      <p:sp>
        <p:nvSpPr>
          <p:cNvPr id="279573" name="AutoShape 21"/>
          <p:cNvSpPr>
            <a:spLocks/>
          </p:cNvSpPr>
          <p:nvPr/>
        </p:nvSpPr>
        <p:spPr bwMode="auto">
          <a:xfrm>
            <a:off x="304800" y="2209800"/>
            <a:ext cx="2085975" cy="609600"/>
          </a:xfrm>
          <a:prstGeom prst="callout2">
            <a:avLst>
              <a:gd name="adj1" fmla="val 18750"/>
              <a:gd name="adj2" fmla="val 103653"/>
              <a:gd name="adj3" fmla="val 18750"/>
              <a:gd name="adj4" fmla="val 126634"/>
              <a:gd name="adj5" fmla="val 203125"/>
              <a:gd name="adj6" fmla="val 150611"/>
            </a:avLst>
          </a:prstGeom>
          <a:noFill/>
          <a:ln w="9525">
            <a:solidFill>
              <a:srgbClr val="FF9933"/>
            </a:solidFill>
            <a:miter lim="800000"/>
            <a:headEnd/>
            <a:tailEnd/>
          </a:ln>
        </p:spPr>
        <p:txBody>
          <a:bodyPr/>
          <a:lstStyle/>
          <a:p>
            <a:pPr algn="r"/>
            <a:r>
              <a:rPr lang="sr-Cyrl-CS" sz="2000" b="1">
                <a:cs typeface="Arial" pitchFamily="34" charset="0"/>
              </a:rPr>
              <a:t>Вентилација без перфузије</a:t>
            </a:r>
            <a:r>
              <a:rPr lang="sr-Latn-CS" sz="2000" b="1">
                <a:cs typeface="Arial" pitchFamily="34" charset="0"/>
              </a:rPr>
              <a:t> (</a:t>
            </a:r>
            <a:r>
              <a:rPr lang="sr-Cyrl-CS" sz="2000" b="1">
                <a:cs typeface="Arial" pitchFamily="34" charset="0"/>
              </a:rPr>
              <a:t>ефекат мртвог простора</a:t>
            </a:r>
            <a:r>
              <a:rPr lang="en-US" sz="2000" b="1">
                <a:cs typeface="Arial" pitchFamily="34" charset="0"/>
              </a:rPr>
              <a:t>)</a:t>
            </a:r>
          </a:p>
        </p:txBody>
      </p:sp>
      <p:sp>
        <p:nvSpPr>
          <p:cNvPr id="279574" name="AutoShape 22"/>
          <p:cNvSpPr>
            <a:spLocks/>
          </p:cNvSpPr>
          <p:nvPr/>
        </p:nvSpPr>
        <p:spPr bwMode="auto">
          <a:xfrm>
            <a:off x="381000" y="3919538"/>
            <a:ext cx="1747838" cy="609600"/>
          </a:xfrm>
          <a:prstGeom prst="callout2">
            <a:avLst>
              <a:gd name="adj1" fmla="val 18750"/>
              <a:gd name="adj2" fmla="val 104361"/>
              <a:gd name="adj3" fmla="val 18750"/>
              <a:gd name="adj4" fmla="val 134606"/>
              <a:gd name="adj5" fmla="val 107032"/>
              <a:gd name="adj6" fmla="val 165940"/>
            </a:avLst>
          </a:prstGeom>
          <a:noFill/>
          <a:ln w="9525">
            <a:solidFill>
              <a:srgbClr val="FF9933"/>
            </a:solidFill>
            <a:miter lim="800000"/>
            <a:headEnd/>
            <a:tailEnd/>
          </a:ln>
          <a:effectLst/>
        </p:spPr>
        <p:txBody>
          <a:bodyPr/>
          <a:lstStyle/>
          <a:p>
            <a:pPr algn="r">
              <a:defRPr/>
            </a:pPr>
            <a:r>
              <a:rPr lang="sr-Cyrl-CS" sz="2000" b="1" dirty="0">
                <a:cs typeface="Arial" pitchFamily="34" charset="0"/>
              </a:rPr>
              <a:t>Поремећај дифузије гасова</a:t>
            </a:r>
            <a:r>
              <a:rPr lang="en-US" sz="2000" b="1" dirty="0">
                <a:cs typeface="Arial" pitchFamily="34" charset="0"/>
              </a:rPr>
              <a:t> </a:t>
            </a:r>
          </a:p>
          <a:p>
            <a:pPr algn="r">
              <a:defRPr/>
            </a:pPr>
            <a:endParaRPr lang="en-US" sz="2000" b="1" dirty="0">
              <a:solidFill>
                <a:srgbClr val="FF0000"/>
              </a:solidFill>
              <a:effectLst>
                <a:outerShdw blurRad="38100" dist="38100" dir="2700000" algn="tl">
                  <a:srgbClr val="000000">
                    <a:alpha val="43137"/>
                  </a:srgbClr>
                </a:outerShdw>
              </a:effectLst>
              <a:latin typeface="Comic Sans MS" pitchFamily="66" charset="0"/>
              <a:cs typeface="Arial" pitchFamily="34" charset="0"/>
            </a:endParaRPr>
          </a:p>
        </p:txBody>
      </p:sp>
      <p:sp>
        <p:nvSpPr>
          <p:cNvPr id="279575" name="AutoShape 23"/>
          <p:cNvSpPr>
            <a:spLocks/>
          </p:cNvSpPr>
          <p:nvPr/>
        </p:nvSpPr>
        <p:spPr bwMode="auto">
          <a:xfrm>
            <a:off x="0" y="4572000"/>
            <a:ext cx="1963738" cy="1676400"/>
          </a:xfrm>
          <a:prstGeom prst="callout2">
            <a:avLst>
              <a:gd name="adj1" fmla="val 64472"/>
              <a:gd name="adj2" fmla="val 99904"/>
              <a:gd name="adj3" fmla="val 47627"/>
              <a:gd name="adj4" fmla="val 158031"/>
              <a:gd name="adj5" fmla="val 50768"/>
              <a:gd name="adj6" fmla="val 184127"/>
            </a:avLst>
          </a:prstGeom>
          <a:noFill/>
          <a:ln w="9525">
            <a:solidFill>
              <a:srgbClr val="FF9933"/>
            </a:solidFill>
            <a:miter lim="800000"/>
            <a:headEnd/>
            <a:tailEnd/>
          </a:ln>
          <a:effectLst/>
        </p:spPr>
        <p:txBody>
          <a:bodyPr/>
          <a:lstStyle/>
          <a:p>
            <a:pPr algn="r">
              <a:defRPr/>
            </a:pPr>
            <a:endParaRPr lang="en-US" sz="2000" b="1" dirty="0">
              <a:effectLst>
                <a:outerShdw blurRad="38100" dist="38100" dir="2700000" algn="tl">
                  <a:srgbClr val="000000">
                    <a:alpha val="43137"/>
                  </a:srgbClr>
                </a:outerShdw>
              </a:effectLst>
              <a:latin typeface="Arial" charset="0"/>
              <a:cs typeface="Arial" pitchFamily="34" charset="0"/>
            </a:endParaRPr>
          </a:p>
          <a:p>
            <a:pPr algn="r">
              <a:defRPr/>
            </a:pPr>
            <a:endParaRPr lang="en-US" sz="2000" b="1" dirty="0">
              <a:effectLst>
                <a:outerShdw blurRad="38100" dist="38100" dir="2700000" algn="tl">
                  <a:srgbClr val="000000">
                    <a:alpha val="43137"/>
                  </a:srgbClr>
                </a:outerShdw>
              </a:effectLst>
              <a:latin typeface="Arial" charset="0"/>
              <a:cs typeface="Arial" pitchFamily="34" charset="0"/>
            </a:endParaRPr>
          </a:p>
          <a:p>
            <a:pPr algn="r">
              <a:defRPr/>
            </a:pPr>
            <a:r>
              <a:rPr lang="sr-Cyrl-CS" sz="2000" b="1" dirty="0">
                <a:cs typeface="Arial" pitchFamily="34" charset="0"/>
              </a:rPr>
              <a:t>Перфузија без вентилације </a:t>
            </a:r>
            <a:r>
              <a:rPr lang="en-US" sz="2000" b="1" dirty="0">
                <a:cs typeface="Arial" pitchFamily="34" charset="0"/>
              </a:rPr>
              <a:t> (e</a:t>
            </a:r>
            <a:r>
              <a:rPr lang="sr-Cyrl-CS" sz="2000" b="1" dirty="0">
                <a:cs typeface="Arial" pitchFamily="34" charset="0"/>
              </a:rPr>
              <a:t>фекат шанта</a:t>
            </a:r>
            <a:r>
              <a:rPr lang="sr-Latn-CS" sz="2000" b="1" dirty="0">
                <a:cs typeface="Arial" pitchFamily="34" charset="0"/>
              </a:rPr>
              <a:t>)</a:t>
            </a:r>
            <a:endParaRPr lang="en-US" sz="2000" b="1" dirty="0">
              <a:cs typeface="Arial" pitchFamily="34" charset="0"/>
            </a:endParaRPr>
          </a:p>
        </p:txBody>
      </p:sp>
      <p:sp>
        <p:nvSpPr>
          <p:cNvPr id="279576" name="AutoShape 24"/>
          <p:cNvSpPr>
            <a:spLocks/>
          </p:cNvSpPr>
          <p:nvPr/>
        </p:nvSpPr>
        <p:spPr bwMode="auto">
          <a:xfrm>
            <a:off x="6615113" y="2679700"/>
            <a:ext cx="2528887" cy="609600"/>
          </a:xfrm>
          <a:prstGeom prst="callout2">
            <a:avLst>
              <a:gd name="adj1" fmla="val 18750"/>
              <a:gd name="adj2" fmla="val -3546"/>
              <a:gd name="adj3" fmla="val 18750"/>
              <a:gd name="adj4" fmla="val -20472"/>
              <a:gd name="adj5" fmla="val 135676"/>
              <a:gd name="adj6" fmla="val -37991"/>
            </a:avLst>
          </a:prstGeom>
          <a:noFill/>
          <a:ln w="9525">
            <a:solidFill>
              <a:srgbClr val="FF9933"/>
            </a:solidFill>
            <a:miter lim="800000"/>
            <a:headEnd/>
            <a:tailEnd/>
          </a:ln>
        </p:spPr>
        <p:txBody>
          <a:bodyPr/>
          <a:lstStyle/>
          <a:p>
            <a:r>
              <a:rPr lang="sr-Cyrl-CS" sz="2000" b="1">
                <a:cs typeface="Arial" pitchFamily="34" charset="0"/>
              </a:rPr>
              <a:t>Хиповентилација</a:t>
            </a:r>
            <a:endParaRPr lang="en-US" sz="2000" b="1">
              <a:cs typeface="Arial" pitchFamily="34" charset="0"/>
            </a:endParaRPr>
          </a:p>
        </p:txBody>
      </p:sp>
      <p:sp>
        <p:nvSpPr>
          <p:cNvPr id="279577" name="AutoShape 25"/>
          <p:cNvSpPr>
            <a:spLocks/>
          </p:cNvSpPr>
          <p:nvPr/>
        </p:nvSpPr>
        <p:spPr bwMode="auto">
          <a:xfrm>
            <a:off x="6858000" y="4267200"/>
            <a:ext cx="2286000" cy="990600"/>
          </a:xfrm>
          <a:prstGeom prst="callout2">
            <a:avLst>
              <a:gd name="adj1" fmla="val 18750"/>
              <a:gd name="adj2" fmla="val -5634"/>
              <a:gd name="adj3" fmla="val 18750"/>
              <a:gd name="adj4" fmla="val -32394"/>
              <a:gd name="adj5" fmla="val 74218"/>
              <a:gd name="adj6" fmla="val -53742"/>
            </a:avLst>
          </a:prstGeom>
          <a:noFill/>
          <a:ln w="9525">
            <a:solidFill>
              <a:srgbClr val="FF9933"/>
            </a:solidFill>
            <a:miter lim="800000"/>
            <a:headEnd/>
            <a:tailEnd/>
          </a:ln>
          <a:effectLst/>
        </p:spPr>
        <p:txBody>
          <a:bodyPr/>
          <a:lstStyle/>
          <a:p>
            <a:pPr>
              <a:defRPr/>
            </a:pPr>
            <a:r>
              <a:rPr lang="sr-Cyrl-CS" sz="2000" b="1" dirty="0">
                <a:cs typeface="Arial" pitchFamily="34" charset="0"/>
              </a:rPr>
              <a:t>Вентилација</a:t>
            </a:r>
          </a:p>
          <a:p>
            <a:pPr>
              <a:defRPr/>
            </a:pPr>
            <a:r>
              <a:rPr lang="sr-Cyrl-CS" sz="2000" b="1" dirty="0">
                <a:cs typeface="Arial" pitchFamily="34" charset="0"/>
              </a:rPr>
              <a:t>Гасна дифузија</a:t>
            </a:r>
            <a:endParaRPr lang="en-US" sz="1600" b="1" dirty="0">
              <a:cs typeface="Arial" pitchFamily="34" charset="0"/>
            </a:endParaRPr>
          </a:p>
          <a:p>
            <a:pPr>
              <a:defRPr/>
            </a:pPr>
            <a:endParaRPr lang="sr-Cyrl-CS" sz="2000" b="1" dirty="0">
              <a:effectLst>
                <a:outerShdw blurRad="38100" dist="38100" dir="2700000" algn="tl">
                  <a:srgbClr val="000000">
                    <a:alpha val="43137"/>
                  </a:srgbClr>
                </a:outerShdw>
              </a:effectLst>
              <a:latin typeface="Comic Sans MS" pitchFamily="66" charset="0"/>
              <a:cs typeface="Arial" pitchFamily="34" charset="0"/>
            </a:endParaRPr>
          </a:p>
          <a:p>
            <a:pPr>
              <a:defRPr/>
            </a:pPr>
            <a:r>
              <a:rPr lang="en-US" b="1" dirty="0">
                <a:cs typeface="Arial" pitchFamily="34" charset="0"/>
              </a:rPr>
              <a:t>A</a:t>
            </a:r>
            <a:r>
              <a:rPr lang="sr-Cyrl-CS" b="1" dirty="0">
                <a:cs typeface="Arial" pitchFamily="34" charset="0"/>
              </a:rPr>
              <a:t>лвеолокапилар. дифузија</a:t>
            </a:r>
            <a:endParaRPr lang="en-US" b="1" dirty="0">
              <a:cs typeface="Arial" pitchFamily="34" charset="0"/>
            </a:endParaRPr>
          </a:p>
          <a:p>
            <a:pPr>
              <a:defRPr/>
            </a:pPr>
            <a:endParaRPr lang="en-US" sz="2000" b="1" dirty="0">
              <a:effectLst>
                <a:outerShdw blurRad="38100" dist="38100" dir="2700000" algn="tl">
                  <a:srgbClr val="000000">
                    <a:alpha val="43137"/>
                  </a:srgbClr>
                </a:outerShdw>
              </a:effectLst>
              <a:latin typeface="Arial" charset="0"/>
              <a:cs typeface="Arial" pitchFamily="34" charset="0"/>
            </a:endParaRPr>
          </a:p>
          <a:p>
            <a:pPr>
              <a:defRPr/>
            </a:pPr>
            <a:r>
              <a:rPr lang="en-US" sz="2000" b="1" dirty="0">
                <a:effectLst>
                  <a:outerShdw blurRad="38100" dist="38100" dir="2700000" algn="tl">
                    <a:srgbClr val="000000">
                      <a:alpha val="43137"/>
                    </a:srgbClr>
                  </a:outerShdw>
                </a:effectLst>
                <a:latin typeface="Comic Sans MS" pitchFamily="66" charset="0"/>
                <a:cs typeface="Arial" pitchFamily="34" charset="0"/>
              </a:rPr>
              <a:t> </a:t>
            </a:r>
            <a:r>
              <a:rPr lang="sr-Cyrl-CS" b="1" dirty="0">
                <a:cs typeface="Arial" pitchFamily="34" charset="0"/>
              </a:rPr>
              <a:t>Перфузија</a:t>
            </a:r>
            <a:endParaRPr lang="en-US" b="1" dirty="0">
              <a:cs typeface="Arial" pitchFamily="34" charset="0"/>
            </a:endParaRPr>
          </a:p>
          <a:p>
            <a:pPr>
              <a:defRPr/>
            </a:pPr>
            <a:endParaRPr lang="en-US" sz="2000" b="1" dirty="0">
              <a:effectLst>
                <a:outerShdw blurRad="38100" dist="38100" dir="2700000" algn="tl">
                  <a:srgbClr val="000000">
                    <a:alpha val="43137"/>
                  </a:srgbClr>
                </a:outerShdw>
              </a:effectLst>
              <a:latin typeface="Arial" charset="0"/>
              <a:cs typeface="Arial" pitchFamily="34" charset="0"/>
            </a:endParaRPr>
          </a:p>
          <a:p>
            <a:pPr>
              <a:defRPr/>
            </a:pPr>
            <a:endParaRPr lang="en-US" sz="2000" b="1" dirty="0">
              <a:effectLst>
                <a:outerShdw blurRad="38100" dist="38100" dir="2700000" algn="tl">
                  <a:srgbClr val="000000">
                    <a:alpha val="43137"/>
                  </a:srgbClr>
                </a:outerShdw>
              </a:effectLst>
              <a:latin typeface="Arial" charset="0"/>
              <a:cs typeface="Arial" pitchFamily="34" charset="0"/>
            </a:endParaRPr>
          </a:p>
        </p:txBody>
      </p:sp>
      <p:sp>
        <p:nvSpPr>
          <p:cNvPr id="36881" name="AutoShape 26"/>
          <p:cNvSpPr>
            <a:spLocks noChangeArrowheads="1"/>
          </p:cNvSpPr>
          <p:nvPr/>
        </p:nvSpPr>
        <p:spPr bwMode="auto">
          <a:xfrm>
            <a:off x="5715000" y="3962400"/>
            <a:ext cx="3810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gradFill rotWithShape="0">
            <a:gsLst>
              <a:gs pos="0">
                <a:srgbClr val="0000FF"/>
              </a:gs>
              <a:gs pos="100000">
                <a:srgbClr val="990000"/>
              </a:gs>
            </a:gsLst>
            <a:lin ang="0" scaled="1"/>
          </a:gradFill>
          <a:ln w="9525">
            <a:noFill/>
            <a:miter lim="800000"/>
            <a:headEnd/>
            <a:tailEnd/>
          </a:ln>
        </p:spPr>
        <p:txBody>
          <a:bodyPr wrap="none" anchor="ctr"/>
          <a:lstStyle/>
          <a:p>
            <a:endParaRPr lang="en-US"/>
          </a:p>
        </p:txBody>
      </p:sp>
      <p:sp>
        <p:nvSpPr>
          <p:cNvPr id="36882" name="AutoShape 27"/>
          <p:cNvSpPr>
            <a:spLocks noChangeArrowheads="1"/>
          </p:cNvSpPr>
          <p:nvPr/>
        </p:nvSpPr>
        <p:spPr bwMode="auto">
          <a:xfrm>
            <a:off x="3124200" y="4800600"/>
            <a:ext cx="3810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gradFill rotWithShape="0">
            <a:gsLst>
              <a:gs pos="0">
                <a:srgbClr val="0000FF"/>
              </a:gs>
              <a:gs pos="100000">
                <a:srgbClr val="990000"/>
              </a:gs>
            </a:gsLst>
            <a:lin ang="0" scaled="1"/>
          </a:gradFill>
          <a:ln w="9525">
            <a:noFill/>
            <a:miter lim="800000"/>
            <a:headEnd/>
            <a:tailEnd/>
          </a:ln>
        </p:spPr>
        <p:txBody>
          <a:bodyPr wrap="none" anchor="ctr"/>
          <a:lstStyle/>
          <a:p>
            <a:endParaRPr lang="en-US"/>
          </a:p>
        </p:txBody>
      </p:sp>
      <p:sp>
        <p:nvSpPr>
          <p:cNvPr id="36883" name="AutoShape 28"/>
          <p:cNvSpPr>
            <a:spLocks noChangeArrowheads="1"/>
          </p:cNvSpPr>
          <p:nvPr/>
        </p:nvSpPr>
        <p:spPr bwMode="auto">
          <a:xfrm>
            <a:off x="5715000" y="5410200"/>
            <a:ext cx="3810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gradFill rotWithShape="0">
            <a:gsLst>
              <a:gs pos="0">
                <a:srgbClr val="0000FF"/>
              </a:gs>
              <a:gs pos="100000">
                <a:srgbClr val="FF0000"/>
              </a:gs>
            </a:gsLst>
            <a:lin ang="0" scaled="1"/>
          </a:gradFill>
          <a:ln w="9525">
            <a:noFill/>
            <a:miter lim="800000"/>
            <a:headEnd/>
            <a:tailEnd/>
          </a:ln>
        </p:spPr>
        <p:txBody>
          <a:bodyPr wrap="none" anchor="ctr"/>
          <a:lstStyle/>
          <a:p>
            <a:endParaRPr lang="en-US"/>
          </a:p>
        </p:txBody>
      </p:sp>
      <p:sp>
        <p:nvSpPr>
          <p:cNvPr id="36884" name="AutoShape 29"/>
          <p:cNvSpPr>
            <a:spLocks noChangeArrowheads="1"/>
          </p:cNvSpPr>
          <p:nvPr/>
        </p:nvSpPr>
        <p:spPr bwMode="auto">
          <a:xfrm>
            <a:off x="3352800" y="5638800"/>
            <a:ext cx="381000" cy="381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gradFill rotWithShape="0">
            <a:gsLst>
              <a:gs pos="0">
                <a:srgbClr val="1F1FFF"/>
              </a:gs>
              <a:gs pos="100000">
                <a:srgbClr val="0000FF"/>
              </a:gs>
            </a:gsLst>
            <a:lin ang="0" scaled="1"/>
          </a:gradFill>
          <a:ln w="9525">
            <a:noFill/>
            <a:miter lim="800000"/>
            <a:headEnd/>
            <a:tailEnd/>
          </a:ln>
        </p:spPr>
        <p:txBody>
          <a:bodyPr wrap="none" anchor="ctr"/>
          <a:lstStyle/>
          <a:p>
            <a:endParaRPr lang="en-US"/>
          </a:p>
        </p:txBody>
      </p:sp>
      <p:pic>
        <p:nvPicPr>
          <p:cNvPr id="279582" name="rf19.mp3">
            <a:hlinkClick r:id="" action="ppaction://media"/>
          </p:cNvPr>
          <p:cNvPicPr>
            <a:picLocks noRot="1" noChangeAspect="1" noChangeArrowheads="1"/>
          </p:cNvPicPr>
          <p:nvPr>
            <a:audioFile r:link="rId1"/>
          </p:nvPr>
        </p:nvPicPr>
        <p:blipFill>
          <a:blip r:embed="rId4"/>
          <a:srcRect/>
          <a:stretch>
            <a:fillRect/>
          </a:stretch>
        </p:blipFill>
        <p:spPr bwMode="auto">
          <a:xfrm>
            <a:off x="9448800" y="5867400"/>
            <a:ext cx="609600" cy="609600"/>
          </a:xfrm>
          <a:prstGeom prst="rect">
            <a:avLst/>
          </a:prstGeom>
          <a:noFill/>
          <a:ln w="9525">
            <a:noFill/>
            <a:miter lim="800000"/>
            <a:headEnd/>
            <a:tailEnd/>
          </a:ln>
        </p:spPr>
      </p:pic>
      <p:cxnSp>
        <p:nvCxnSpPr>
          <p:cNvPr id="25" name="Straight Arrow Connector 24"/>
          <p:cNvCxnSpPr>
            <a:cxnSpLocks noChangeShapeType="1"/>
          </p:cNvCxnSpPr>
          <p:nvPr/>
        </p:nvCxnSpPr>
        <p:spPr bwMode="auto">
          <a:xfrm rot="10800000">
            <a:off x="6248400" y="5105400"/>
            <a:ext cx="533400" cy="152400"/>
          </a:xfrm>
          <a:prstGeom prst="straightConnector1">
            <a:avLst/>
          </a:prstGeom>
          <a:noFill/>
          <a:ln w="9525" algn="ctr">
            <a:solidFill>
              <a:schemeClr val="tx1"/>
            </a:solidFill>
            <a:round/>
            <a:headEnd/>
            <a:tailEnd type="arrow" w="med" len="med"/>
          </a:ln>
        </p:spPr>
      </p:cxnSp>
      <p:cxnSp>
        <p:nvCxnSpPr>
          <p:cNvPr id="28" name="Straight Arrow Connector 27"/>
          <p:cNvCxnSpPr>
            <a:cxnSpLocks noChangeShapeType="1"/>
          </p:cNvCxnSpPr>
          <p:nvPr/>
        </p:nvCxnSpPr>
        <p:spPr bwMode="auto">
          <a:xfrm rot="10800000">
            <a:off x="5929313" y="5643563"/>
            <a:ext cx="1071562" cy="519112"/>
          </a:xfrm>
          <a:prstGeom prst="straightConnector1">
            <a:avLst/>
          </a:prstGeom>
          <a:noFill/>
          <a:ln w="9525" algn="ctr">
            <a:solidFill>
              <a:schemeClr val="tx1"/>
            </a:solidFill>
            <a:round/>
            <a:headEnd/>
            <a:tailEnd type="arrow" w="med" len="med"/>
          </a:ln>
        </p:spPr>
      </p:cxnSp>
      <p:sp>
        <p:nvSpPr>
          <p:cNvPr id="36888" name="Rectangle 3"/>
          <p:cNvSpPr>
            <a:spLocks noChangeArrowheads="1"/>
          </p:cNvSpPr>
          <p:nvPr/>
        </p:nvSpPr>
        <p:spPr bwMode="auto">
          <a:xfrm flipV="1">
            <a:off x="533400" y="0"/>
            <a:ext cx="228600" cy="1295400"/>
          </a:xfrm>
          <a:prstGeom prst="rect">
            <a:avLst/>
          </a:prstGeom>
          <a:gradFill rotWithShape="1">
            <a:gsLst>
              <a:gs pos="0">
                <a:srgbClr val="003366">
                  <a:alpha val="10001"/>
                </a:srgbClr>
              </a:gs>
              <a:gs pos="100000">
                <a:srgbClr val="FFCC00"/>
              </a:gs>
            </a:gsLst>
            <a:lin ang="5400000" scaled="1"/>
          </a:gradFill>
          <a:ln w="9525">
            <a:noFill/>
            <a:miter lim="800000"/>
            <a:headEnd/>
            <a:tailEnd/>
          </a:ln>
        </p:spPr>
        <p:txBody>
          <a:bodyPr wrap="none" anchor="ctr"/>
          <a:lstStyle/>
          <a:p>
            <a:endParaRPr lang="en-US"/>
          </a:p>
        </p:txBody>
      </p:sp>
      <p:sp>
        <p:nvSpPr>
          <p:cNvPr id="36889" name="Rectangle 5"/>
          <p:cNvSpPr>
            <a:spLocks noChangeArrowheads="1"/>
          </p:cNvSpPr>
          <p:nvPr/>
        </p:nvSpPr>
        <p:spPr bwMode="gray">
          <a:xfrm>
            <a:off x="0" y="685800"/>
            <a:ext cx="8816975" cy="119063"/>
          </a:xfrm>
          <a:prstGeom prst="rect">
            <a:avLst/>
          </a:prstGeom>
          <a:gradFill rotWithShape="0">
            <a:gsLst>
              <a:gs pos="0">
                <a:srgbClr val="FFCC00"/>
              </a:gs>
              <a:gs pos="100000">
                <a:srgbClr val="003366">
                  <a:alpha val="10001"/>
                </a:srgbClr>
              </a:gs>
            </a:gsLst>
            <a:lin ang="0" scaled="1"/>
          </a:gradFill>
          <a:ln w="9525" algn="ctr">
            <a:noFill/>
            <a:miter lim="800000"/>
            <a:headEnd/>
            <a:tailEnd/>
          </a:ln>
        </p:spPr>
        <p:txBody>
          <a:bodyPr wrap="none" anchor="ctr"/>
          <a:lstStyle/>
          <a:p>
            <a:endParaRPr lang="en-US"/>
          </a:p>
        </p:txBody>
      </p:sp>
      <p:sp>
        <p:nvSpPr>
          <p:cNvPr id="33" name="Rectangle 32"/>
          <p:cNvSpPr/>
          <p:nvPr/>
        </p:nvSpPr>
        <p:spPr>
          <a:xfrm>
            <a:off x="838200" y="0"/>
            <a:ext cx="7010400" cy="769938"/>
          </a:xfrm>
          <a:prstGeom prst="rect">
            <a:avLst/>
          </a:prstGeom>
        </p:spPr>
        <p:txBody>
          <a:bodyPr>
            <a:spAutoFit/>
          </a:bodyPr>
          <a:lstStyle/>
          <a:p>
            <a:pPr>
              <a:defRPr/>
            </a:pPr>
            <a:r>
              <a:rPr lang="en-US" sz="4000" b="1" i="1" dirty="0">
                <a:solidFill>
                  <a:srgbClr val="FFC000"/>
                </a:solidFill>
                <a:effectLst>
                  <a:outerShdw blurRad="38100" dist="38100" dir="2700000" algn="tl">
                    <a:srgbClr val="000000">
                      <a:alpha val="43137"/>
                    </a:srgbClr>
                  </a:outerShdw>
                </a:effectLst>
                <a:latin typeface="+mn-lt"/>
              </a:rPr>
              <a:t> </a:t>
            </a:r>
            <a:r>
              <a:rPr lang="sr-Latn-CS" sz="4000" b="1" i="1" dirty="0">
                <a:solidFill>
                  <a:srgbClr val="FFC000"/>
                </a:solidFill>
                <a:effectLst>
                  <a:outerShdw blurRad="38100" dist="38100" dir="2700000" algn="tl">
                    <a:srgbClr val="000000">
                      <a:alpha val="43137"/>
                    </a:srgbClr>
                  </a:outerShdw>
                </a:effectLst>
                <a:latin typeface="+mn-lt"/>
              </a:rPr>
              <a:t>        </a:t>
            </a:r>
            <a:r>
              <a:rPr lang="en-US" sz="4000" b="1" i="1" dirty="0">
                <a:solidFill>
                  <a:srgbClr val="FFC000"/>
                </a:solidFill>
                <a:effectLst>
                  <a:outerShdw blurRad="38100" dist="38100" dir="2700000" algn="tl">
                    <a:srgbClr val="000000">
                      <a:alpha val="43137"/>
                    </a:srgbClr>
                  </a:outerShdw>
                </a:effectLst>
                <a:latin typeface="+mn-lt"/>
              </a:rPr>
              <a:t> </a:t>
            </a:r>
            <a:r>
              <a:rPr lang="sr-Cyrl-CS" sz="4000" b="1" dirty="0">
                <a:cs typeface="Arial" pitchFamily="34" charset="0"/>
              </a:rPr>
              <a:t>Гасна </a:t>
            </a:r>
            <a:r>
              <a:rPr lang="en-US" sz="4400" b="1" dirty="0">
                <a:cs typeface="Arial" pitchFamily="34" charset="0"/>
              </a:rPr>
              <a:t>      </a:t>
            </a:r>
            <a:r>
              <a:rPr lang="sr-Latn-CS" sz="4400" b="1" dirty="0">
                <a:cs typeface="Arial" pitchFamily="34" charset="0"/>
              </a:rPr>
              <a:t> </a:t>
            </a:r>
            <a:r>
              <a:rPr lang="sr-Cyrl-CS" sz="4400" b="1" dirty="0">
                <a:cs typeface="Arial" pitchFamily="34" charset="0"/>
              </a:rPr>
              <a:t>размена</a:t>
            </a:r>
            <a:endParaRPr lang="en-US" sz="4400" dirty="0">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9577">
                                            <p:txEl>
                                              <p:pRg st="0" end="0"/>
                                            </p:txEl>
                                          </p:spTgt>
                                        </p:tgtEl>
                                        <p:attrNameLst>
                                          <p:attrName>style.visibility</p:attrName>
                                        </p:attrNameLst>
                                      </p:cBhvr>
                                      <p:to>
                                        <p:strVal val="visible"/>
                                      </p:to>
                                    </p:set>
                                    <p:animEffect transition="in" filter="blinds(horizontal)">
                                      <p:cBhvr>
                                        <p:cTn id="7" dur="500"/>
                                        <p:tgtEl>
                                          <p:spTgt spid="27957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9577">
                                            <p:txEl>
                                              <p:pRg st="1" end="1"/>
                                            </p:txEl>
                                          </p:spTgt>
                                        </p:tgtEl>
                                        <p:attrNameLst>
                                          <p:attrName>style.visibility</p:attrName>
                                        </p:attrNameLst>
                                      </p:cBhvr>
                                      <p:to>
                                        <p:strVal val="visible"/>
                                      </p:to>
                                    </p:set>
                                    <p:animEffect transition="in" filter="blinds(horizontal)">
                                      <p:cBhvr>
                                        <p:cTn id="12" dur="500"/>
                                        <p:tgtEl>
                                          <p:spTgt spid="27957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79577">
                                            <p:txEl>
                                              <p:pRg st="3" end="3"/>
                                            </p:txEl>
                                          </p:spTgt>
                                        </p:tgtEl>
                                        <p:attrNameLst>
                                          <p:attrName>style.visibility</p:attrName>
                                        </p:attrNameLst>
                                      </p:cBhvr>
                                      <p:to>
                                        <p:strVal val="visible"/>
                                      </p:to>
                                    </p:set>
                                    <p:animEffect transition="in" filter="blinds(horizontal)">
                                      <p:cBhvr>
                                        <p:cTn id="17" dur="500"/>
                                        <p:tgtEl>
                                          <p:spTgt spid="27957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linds(horizontal)">
                                      <p:cBhvr>
                                        <p:cTn id="22" dur="500"/>
                                        <p:tgtEl>
                                          <p:spTgt spid="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79577">
                                            <p:txEl>
                                              <p:pRg st="5" end="5"/>
                                            </p:txEl>
                                          </p:spTgt>
                                        </p:tgtEl>
                                        <p:attrNameLst>
                                          <p:attrName>style.visibility</p:attrName>
                                        </p:attrNameLst>
                                      </p:cBhvr>
                                      <p:to>
                                        <p:strVal val="visible"/>
                                      </p:to>
                                    </p:set>
                                    <p:animEffect transition="in" filter="blinds(horizontal)">
                                      <p:cBhvr>
                                        <p:cTn id="27" dur="500"/>
                                        <p:tgtEl>
                                          <p:spTgt spid="279577">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79576">
                                            <p:txEl>
                                              <p:pRg st="0" end="0"/>
                                            </p:txEl>
                                          </p:spTgt>
                                        </p:tgtEl>
                                        <p:attrNameLst>
                                          <p:attrName>style.visibility</p:attrName>
                                        </p:attrNameLst>
                                      </p:cBhvr>
                                      <p:to>
                                        <p:strVal val="visible"/>
                                      </p:to>
                                    </p:set>
                                    <p:animEffect transition="in" filter="blinds(horizontal)">
                                      <p:cBhvr>
                                        <p:cTn id="37" dur="500"/>
                                        <p:tgtEl>
                                          <p:spTgt spid="279576">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279573">
                                            <p:txEl>
                                              <p:pRg st="0" end="0"/>
                                            </p:txEl>
                                          </p:spTgt>
                                        </p:tgtEl>
                                        <p:attrNameLst>
                                          <p:attrName>style.visibility</p:attrName>
                                        </p:attrNameLst>
                                      </p:cBhvr>
                                      <p:to>
                                        <p:strVal val="visible"/>
                                      </p:to>
                                    </p:set>
                                    <p:animEffect transition="in" filter="blinds(horizontal)">
                                      <p:cBhvr>
                                        <p:cTn id="42" dur="500"/>
                                        <p:tgtEl>
                                          <p:spTgt spid="279573">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79575">
                                            <p:txEl>
                                              <p:pRg st="2" end="2"/>
                                            </p:txEl>
                                          </p:spTgt>
                                        </p:tgtEl>
                                        <p:attrNameLst>
                                          <p:attrName>style.visibility</p:attrName>
                                        </p:attrNameLst>
                                      </p:cBhvr>
                                      <p:to>
                                        <p:strVal val="visible"/>
                                      </p:to>
                                    </p:set>
                                    <p:animEffect transition="in" filter="blinds(horizontal)">
                                      <p:cBhvr>
                                        <p:cTn id="47" dur="500"/>
                                        <p:tgtEl>
                                          <p:spTgt spid="279575">
                                            <p:txEl>
                                              <p:pRg st="2" end="2"/>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279574">
                                            <p:txEl>
                                              <p:pRg st="0" end="0"/>
                                            </p:txEl>
                                          </p:spTgt>
                                        </p:tgtEl>
                                        <p:attrNameLst>
                                          <p:attrName>style.visibility</p:attrName>
                                        </p:attrNameLst>
                                      </p:cBhvr>
                                      <p:to>
                                        <p:strVal val="visible"/>
                                      </p:to>
                                    </p:set>
                                    <p:animEffect transition="in" filter="blinds(horizontal)">
                                      <p:cBhvr>
                                        <p:cTn id="52" dur="500"/>
                                        <p:tgtEl>
                                          <p:spTgt spid="2795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53" fill="hold" display="0">
                  <p:stCondLst>
                    <p:cond delay="indefinite"/>
                  </p:stCondLst>
                  <p:endCondLst>
                    <p:cond evt="onNext" delay="0">
                      <p:tgtEl>
                        <p:sldTgt/>
                      </p:tgtEl>
                    </p:cond>
                    <p:cond evt="onPrev" delay="0">
                      <p:tgtEl>
                        <p:sldTgt/>
                      </p:tgtEl>
                    </p:cond>
                    <p:cond evt="onStopAudio" delay="0">
                      <p:tgtEl>
                        <p:sldTgt/>
                      </p:tgtEl>
                    </p:cond>
                  </p:endCondLst>
                </p:cTn>
                <p:tgtEl>
                  <p:spTgt spid="27958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eaLnBrk="1" hangingPunct="1"/>
            <a:r>
              <a:rPr lang="sr-Cyrl-CS" sz="3200" b="1" smtClean="0">
                <a:solidFill>
                  <a:schemeClr val="tx1"/>
                </a:solidFill>
                <a:latin typeface="Arial" pitchFamily="34" charset="0"/>
                <a:cs typeface="Arial" pitchFamily="34" charset="0"/>
              </a:rPr>
              <a:t>Патогенетски механизми респирацијске инсуфицијенције</a:t>
            </a:r>
            <a:r>
              <a:rPr lang="sr-Cyrl-CS" sz="3200" smtClean="0">
                <a:solidFill>
                  <a:schemeClr val="tx1"/>
                </a:solidFill>
                <a:latin typeface="Arial" pitchFamily="34" charset="0"/>
                <a:cs typeface="Arial" pitchFamily="34" charset="0"/>
              </a:rPr>
              <a:t/>
            </a:r>
            <a:br>
              <a:rPr lang="sr-Cyrl-CS" sz="3200" smtClean="0">
                <a:solidFill>
                  <a:schemeClr val="tx1"/>
                </a:solidFill>
                <a:latin typeface="Arial" pitchFamily="34" charset="0"/>
                <a:cs typeface="Arial" pitchFamily="34" charset="0"/>
              </a:rPr>
            </a:br>
            <a:endParaRPr lang="sr-Latn-CS" sz="3200" smtClean="0">
              <a:solidFill>
                <a:schemeClr val="tx1"/>
              </a:solidFill>
              <a:latin typeface="Arial" pitchFamily="34" charset="0"/>
              <a:cs typeface="Arial" pitchFamily="34" charset="0"/>
            </a:endParaRPr>
          </a:p>
        </p:txBody>
      </p:sp>
      <p:sp>
        <p:nvSpPr>
          <p:cNvPr id="37891" name="Rectangle 3"/>
          <p:cNvSpPr>
            <a:spLocks noGrp="1" noChangeArrowheads="1"/>
          </p:cNvSpPr>
          <p:nvPr>
            <p:ph type="body" idx="1"/>
          </p:nvPr>
        </p:nvSpPr>
        <p:spPr>
          <a:xfrm>
            <a:off x="500063" y="2143125"/>
            <a:ext cx="8229600" cy="4389438"/>
          </a:xfrm>
        </p:spPr>
        <p:txBody>
          <a:bodyPr/>
          <a:lstStyle/>
          <a:p>
            <a:pPr marL="609600" indent="-609600" eaLnBrk="1" hangingPunct="1">
              <a:buFont typeface="Wingdings 2" pitchFamily="18" charset="2"/>
              <a:buNone/>
            </a:pPr>
            <a:r>
              <a:rPr lang="sr-Cyrl-CS" smtClean="0">
                <a:latin typeface="Arial" pitchFamily="34" charset="0"/>
                <a:cs typeface="Arial" pitchFamily="34" charset="0"/>
              </a:rPr>
              <a:t>а</a:t>
            </a:r>
            <a:r>
              <a:rPr lang="sr-Cyrl-CS" sz="2800" smtClean="0">
                <a:latin typeface="Arial" pitchFamily="34" charset="0"/>
                <a:cs typeface="Arial" pitchFamily="34" charset="0"/>
              </a:rPr>
              <a:t>)  Општа алвеолна хиповентилација</a:t>
            </a:r>
            <a:endParaRPr lang="sr-Latn-CS" sz="2800" smtClean="0">
              <a:latin typeface="Arial" pitchFamily="34" charset="0"/>
              <a:cs typeface="Arial" pitchFamily="34" charset="0"/>
            </a:endParaRPr>
          </a:p>
          <a:p>
            <a:pPr marL="609600" indent="-609600" eaLnBrk="1" hangingPunct="1">
              <a:buFont typeface="Wingdings 2" pitchFamily="18" charset="2"/>
              <a:buNone/>
            </a:pPr>
            <a:r>
              <a:rPr lang="sr-Cyrl-CS" sz="2800" smtClean="0">
                <a:latin typeface="Arial" pitchFamily="34" charset="0"/>
                <a:cs typeface="Arial" pitchFamily="34" charset="0"/>
              </a:rPr>
              <a:t>б)  Поремећај односа вентилација-перфузија</a:t>
            </a:r>
            <a:r>
              <a:rPr lang="sr-Latn-CS" sz="2800" smtClean="0">
                <a:latin typeface="Arial" pitchFamily="34" charset="0"/>
                <a:cs typeface="Arial" pitchFamily="34" charset="0"/>
              </a:rPr>
              <a:t> (V/Q): </a:t>
            </a:r>
            <a:endParaRPr lang="sr-Cyrl-CS" sz="2800" smtClean="0">
              <a:latin typeface="Arial" pitchFamily="34" charset="0"/>
              <a:cs typeface="Arial" pitchFamily="34" charset="0"/>
            </a:endParaRPr>
          </a:p>
          <a:p>
            <a:pPr marL="609600" indent="-609600" eaLnBrk="1" hangingPunct="1">
              <a:buFont typeface="Wingdings 2" pitchFamily="18" charset="2"/>
              <a:buNone/>
            </a:pPr>
            <a:r>
              <a:rPr lang="sr-Cyrl-CS" sz="2800" smtClean="0">
                <a:latin typeface="Arial" pitchFamily="34" charset="0"/>
                <a:cs typeface="Arial" pitchFamily="34" charset="0"/>
              </a:rPr>
              <a:t>       - ефекат шанта</a:t>
            </a:r>
            <a:endParaRPr lang="sr-Latn-CS" sz="2800" smtClean="0">
              <a:latin typeface="Arial" pitchFamily="34" charset="0"/>
              <a:cs typeface="Arial" pitchFamily="34" charset="0"/>
            </a:endParaRPr>
          </a:p>
          <a:p>
            <a:pPr marL="609600" indent="-609600" eaLnBrk="1" hangingPunct="1">
              <a:buFontTx/>
              <a:buNone/>
            </a:pPr>
            <a:r>
              <a:rPr lang="sr-Latn-CS" sz="2800" smtClean="0">
                <a:latin typeface="Arial" pitchFamily="34" charset="0"/>
                <a:cs typeface="Arial" pitchFamily="34" charset="0"/>
              </a:rPr>
              <a:t>       </a:t>
            </a:r>
            <a:r>
              <a:rPr lang="sr-Cyrl-CS" sz="2800" smtClean="0">
                <a:latin typeface="Arial" pitchFamily="34" charset="0"/>
                <a:cs typeface="Arial" pitchFamily="34" charset="0"/>
              </a:rPr>
              <a:t>-</a:t>
            </a:r>
            <a:r>
              <a:rPr lang="sr-Latn-CS" sz="2800" smtClean="0">
                <a:latin typeface="Arial" pitchFamily="34" charset="0"/>
                <a:cs typeface="Arial" pitchFamily="34" charset="0"/>
              </a:rPr>
              <a:t> </a:t>
            </a:r>
            <a:r>
              <a:rPr lang="sr-Cyrl-CS" sz="2800" smtClean="0">
                <a:latin typeface="Arial" pitchFamily="34" charset="0"/>
                <a:cs typeface="Arial" pitchFamily="34" charset="0"/>
              </a:rPr>
              <a:t>ефекат мртвог простора</a:t>
            </a:r>
            <a:endParaRPr lang="sr-Latn-CS" sz="2800" smtClean="0">
              <a:latin typeface="Arial" pitchFamily="34" charset="0"/>
              <a:cs typeface="Arial" pitchFamily="34" charset="0"/>
            </a:endParaRPr>
          </a:p>
          <a:p>
            <a:pPr marL="609600" indent="-609600" eaLnBrk="1" hangingPunct="1">
              <a:buFontTx/>
              <a:buNone/>
            </a:pPr>
            <a:r>
              <a:rPr lang="sr-Cyrl-CS" sz="2800" smtClean="0">
                <a:latin typeface="Arial" pitchFamily="34" charset="0"/>
                <a:cs typeface="Arial" pitchFamily="34" charset="0"/>
              </a:rPr>
              <a:t>в</a:t>
            </a:r>
            <a:r>
              <a:rPr lang="sr-Latn-CS" sz="2800" smtClean="0">
                <a:latin typeface="Arial" pitchFamily="34" charset="0"/>
                <a:cs typeface="Arial" pitchFamily="34" charset="0"/>
              </a:rPr>
              <a:t>) </a:t>
            </a:r>
            <a:r>
              <a:rPr lang="sr-Cyrl-CS" sz="2800" smtClean="0">
                <a:latin typeface="Arial" pitchFamily="34" charset="0"/>
                <a:cs typeface="Arial" pitchFamily="34" charset="0"/>
              </a:rPr>
              <a:t> Поремећај дифузије гасова у плућима</a:t>
            </a:r>
            <a:endParaRPr lang="sr-Latn-CS" sz="28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285750" y="1285875"/>
            <a:ext cx="8686800" cy="4530725"/>
          </a:xfrm>
        </p:spPr>
        <p:txBody>
          <a:bodyPr/>
          <a:lstStyle/>
          <a:p>
            <a:pPr eaLnBrk="1" hangingPunct="1"/>
            <a:r>
              <a:rPr lang="sr-Cyrl-CS" b="1" smtClean="0">
                <a:latin typeface="Arial" pitchFamily="34" charset="0"/>
                <a:cs typeface="Arial" pitchFamily="34" charset="0"/>
              </a:rPr>
              <a:t>Хипоксемија</a:t>
            </a:r>
            <a:endParaRPr lang="sr-Latn-CS" b="1" smtClean="0">
              <a:latin typeface="Arial" pitchFamily="34" charset="0"/>
              <a:cs typeface="Arial" pitchFamily="34" charset="0"/>
            </a:endParaRPr>
          </a:p>
          <a:p>
            <a:pPr eaLnBrk="1" hangingPunct="1">
              <a:buFont typeface="Wingdings" pitchFamily="2" charset="2"/>
              <a:buNone/>
            </a:pPr>
            <a:r>
              <a:rPr lang="sr-Latn-CS" smtClean="0">
                <a:latin typeface="Arial" pitchFamily="34" charset="0"/>
                <a:cs typeface="Arial" pitchFamily="34" charset="0"/>
              </a:rPr>
              <a:t> </a:t>
            </a:r>
            <a:r>
              <a:rPr lang="sr-Cyrl-CS" smtClean="0">
                <a:latin typeface="Arial" pitchFamily="34" charset="0"/>
                <a:cs typeface="Arial" pitchFamily="34" charset="0"/>
              </a:rPr>
              <a:t>  снижен парцијални притисак кисеоника испод </a:t>
            </a:r>
            <a:r>
              <a:rPr lang="sr-Latn-CS" smtClean="0">
                <a:latin typeface="Arial" pitchFamily="34" charset="0"/>
                <a:cs typeface="Arial" pitchFamily="34" charset="0"/>
              </a:rPr>
              <a:t>9.3kPa </a:t>
            </a:r>
            <a:r>
              <a:rPr lang="sr-Cyrl-CS" smtClean="0">
                <a:latin typeface="Arial" pitchFamily="34" charset="0"/>
                <a:cs typeface="Arial" pitchFamily="34" charset="0"/>
              </a:rPr>
              <a:t>и</a:t>
            </a:r>
            <a:r>
              <a:rPr lang="sr-Latn-CS" smtClean="0">
                <a:latin typeface="Arial" pitchFamily="34" charset="0"/>
                <a:cs typeface="Arial" pitchFamily="34" charset="0"/>
              </a:rPr>
              <a:t> </a:t>
            </a:r>
            <a:r>
              <a:rPr lang="sr-Cyrl-CS" smtClean="0">
                <a:latin typeface="Arial" pitchFamily="34" charset="0"/>
                <a:cs typeface="Arial" pitchFamily="34" charset="0"/>
              </a:rPr>
              <a:t>сатурације хемоглобина испод </a:t>
            </a:r>
            <a:r>
              <a:rPr lang="sr-Latn-CS" smtClean="0">
                <a:latin typeface="Arial" pitchFamily="34" charset="0"/>
                <a:cs typeface="Arial" pitchFamily="34" charset="0"/>
              </a:rPr>
              <a:t>0.94</a:t>
            </a:r>
            <a:r>
              <a:rPr lang="sr-Cyrl-CS" smtClean="0">
                <a:latin typeface="Arial" pitchFamily="34" charset="0"/>
                <a:cs typeface="Arial" pitchFamily="34" charset="0"/>
              </a:rPr>
              <a:t>.</a:t>
            </a:r>
          </a:p>
          <a:p>
            <a:pPr eaLnBrk="1" hangingPunct="1"/>
            <a:r>
              <a:rPr lang="sr-Cyrl-CS" b="1" smtClean="0">
                <a:latin typeface="Arial" pitchFamily="34" charset="0"/>
                <a:cs typeface="Arial" pitchFamily="34" charset="0"/>
              </a:rPr>
              <a:t>Хипоксемијска респирацијска инсуфицијенција</a:t>
            </a:r>
          </a:p>
          <a:p>
            <a:pPr eaLnBrk="1" hangingPunct="1">
              <a:buFont typeface="Wingdings 2" pitchFamily="18" charset="2"/>
              <a:buNone/>
            </a:pPr>
            <a:r>
              <a:rPr lang="sr-Cyrl-CS" b="1" smtClean="0">
                <a:latin typeface="Arial" pitchFamily="34" charset="0"/>
                <a:cs typeface="Arial" pitchFamily="34" charset="0"/>
              </a:rPr>
              <a:t>    (</a:t>
            </a:r>
            <a:r>
              <a:rPr lang="sr-Cyrl-CS" smtClean="0">
                <a:latin typeface="Arial" pitchFamily="34" charset="0"/>
                <a:cs typeface="Arial" pitchFamily="34" charset="0"/>
              </a:rPr>
              <a:t>парцијални притисак кисеоника испод 8 </a:t>
            </a:r>
            <a:r>
              <a:rPr lang="sr-Latn-CS" smtClean="0">
                <a:latin typeface="Arial" pitchFamily="34" charset="0"/>
                <a:cs typeface="Arial" pitchFamily="34" charset="0"/>
              </a:rPr>
              <a:t>kPa</a:t>
            </a:r>
            <a:r>
              <a:rPr lang="sr-Cyrl-CS" smtClean="0">
                <a:latin typeface="Arial" pitchFamily="34" charset="0"/>
                <a:cs typeface="Arial" pitchFamily="34" charset="0"/>
              </a:rPr>
              <a:t>)</a:t>
            </a:r>
            <a:r>
              <a:rPr lang="sr-Latn-CS" smtClean="0">
                <a:latin typeface="Arial" pitchFamily="34" charset="0"/>
                <a:cs typeface="Arial" pitchFamily="34" charset="0"/>
              </a:rPr>
              <a:t> </a:t>
            </a:r>
            <a:endParaRPr lang="sr-Latn-CS" b="1" smtClean="0">
              <a:latin typeface="Arial" pitchFamily="34" charset="0"/>
              <a:cs typeface="Arial" pitchFamily="34" charset="0"/>
            </a:endParaRPr>
          </a:p>
          <a:p>
            <a:pPr eaLnBrk="1" hangingPunct="1"/>
            <a:r>
              <a:rPr lang="sr-Cyrl-CS" b="1" smtClean="0">
                <a:latin typeface="Arial" pitchFamily="34" charset="0"/>
                <a:cs typeface="Arial" pitchFamily="34" charset="0"/>
              </a:rPr>
              <a:t>Хиперкапнија</a:t>
            </a:r>
          </a:p>
          <a:p>
            <a:pPr eaLnBrk="1" hangingPunct="1">
              <a:buFont typeface="Wingdings 2" pitchFamily="18" charset="2"/>
              <a:buNone/>
            </a:pPr>
            <a:r>
              <a:rPr lang="sr-Cyrl-CS" smtClean="0">
                <a:latin typeface="Arial" pitchFamily="34" charset="0"/>
                <a:cs typeface="Arial" pitchFamily="34" charset="0"/>
              </a:rPr>
              <a:t>   Повишење парцијалног притиска угљен- диоксида преко </a:t>
            </a:r>
            <a:r>
              <a:rPr lang="sr-Latn-CS" smtClean="0">
                <a:latin typeface="Arial" pitchFamily="34" charset="0"/>
                <a:cs typeface="Arial" pitchFamily="34" charset="0"/>
              </a:rPr>
              <a:t>6 kPa.</a:t>
            </a:r>
          </a:p>
          <a:p>
            <a:pPr eaLnBrk="1" hangingPunct="1">
              <a:buFont typeface="Wingdings" pitchFamily="2" charset="2"/>
              <a:buNone/>
            </a:pPr>
            <a:endParaRPr lang="en-U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14400" y="0"/>
            <a:ext cx="8229600" cy="1143000"/>
          </a:xfrm>
        </p:spPr>
        <p:txBody>
          <a:bodyPr/>
          <a:lstStyle/>
          <a:p>
            <a:pPr eaLnBrk="1" hangingPunct="1"/>
            <a:r>
              <a:rPr lang="sr-Cyrl-CS" sz="4400" b="1" smtClean="0">
                <a:solidFill>
                  <a:schemeClr val="tx1"/>
                </a:solidFill>
                <a:latin typeface="Arial" pitchFamily="34" charset="0"/>
                <a:cs typeface="Arial" pitchFamily="34" charset="0"/>
              </a:rPr>
              <a:t>Алвеолна хиповентилација</a:t>
            </a:r>
            <a:endParaRPr lang="en-US" sz="4400" b="1" smtClean="0">
              <a:solidFill>
                <a:schemeClr val="tx1"/>
              </a:solidFill>
              <a:latin typeface="Arial" pitchFamily="34" charset="0"/>
              <a:cs typeface="Arial" pitchFamily="34" charset="0"/>
            </a:endParaRPr>
          </a:p>
        </p:txBody>
      </p:sp>
      <p:sp>
        <p:nvSpPr>
          <p:cNvPr id="38915" name="Rectangle 3"/>
          <p:cNvSpPr>
            <a:spLocks noGrp="1" noChangeArrowheads="1"/>
          </p:cNvSpPr>
          <p:nvPr>
            <p:ph type="body" idx="1"/>
          </p:nvPr>
        </p:nvSpPr>
        <p:spPr>
          <a:xfrm>
            <a:off x="0" y="1412875"/>
            <a:ext cx="9144000" cy="4530725"/>
          </a:xfrm>
        </p:spPr>
        <p:txBody>
          <a:bodyPr/>
          <a:lstStyle/>
          <a:p>
            <a:pPr eaLnBrk="1" hangingPunct="1"/>
            <a:r>
              <a:rPr lang="sr-Cyrl-CS" smtClean="0">
                <a:latin typeface="Arial" pitchFamily="34" charset="0"/>
                <a:cs typeface="Arial" pitchFamily="34" charset="0"/>
              </a:rPr>
              <a:t>Вентилација алвеола (капиларне крви) није довољна да уклони </a:t>
            </a:r>
            <a:r>
              <a:rPr lang="sr-Latn-CS" smtClean="0">
                <a:latin typeface="Arial" pitchFamily="34" charset="0"/>
                <a:cs typeface="Arial" pitchFamily="34" charset="0"/>
              </a:rPr>
              <a:t>CO2 </a:t>
            </a:r>
            <a:r>
              <a:rPr lang="sr-Cyrl-CS" smtClean="0">
                <a:latin typeface="Arial" pitchFamily="34" charset="0"/>
                <a:cs typeface="Arial" pitchFamily="34" charset="0"/>
              </a:rPr>
              <a:t>који је створен метаболизмом те је немогуће одржавање нормалног  </a:t>
            </a:r>
            <a:r>
              <a:rPr lang="sr-Latn-CS" smtClean="0">
                <a:latin typeface="Arial" pitchFamily="34" charset="0"/>
                <a:cs typeface="Arial" pitchFamily="34" charset="0"/>
              </a:rPr>
              <a:t>PaCO2 </a:t>
            </a:r>
            <a:r>
              <a:rPr lang="sr-Cyrl-CS" smtClean="0">
                <a:latin typeface="Arial" pitchFamily="34" charset="0"/>
                <a:cs typeface="Arial" pitchFamily="34" charset="0"/>
              </a:rPr>
              <a:t>и</a:t>
            </a:r>
            <a:r>
              <a:rPr lang="sr-Latn-CS" smtClean="0">
                <a:latin typeface="Arial" pitchFamily="34" charset="0"/>
                <a:cs typeface="Arial" pitchFamily="34" charset="0"/>
              </a:rPr>
              <a:t> pH </a:t>
            </a:r>
            <a:r>
              <a:rPr lang="sr-Cyrl-CS" smtClean="0">
                <a:latin typeface="Arial" pitchFamily="34" charset="0"/>
                <a:cs typeface="Arial" pitchFamily="34" charset="0"/>
              </a:rPr>
              <a:t>артеријске крви.</a:t>
            </a:r>
            <a:endParaRPr lang="sr-Latn-CS" smtClean="0">
              <a:latin typeface="Arial" pitchFamily="34" charset="0"/>
              <a:cs typeface="Arial" pitchFamily="34" charset="0"/>
            </a:endParaRPr>
          </a:p>
          <a:p>
            <a:pPr eaLnBrk="1" hangingPunct="1"/>
            <a:r>
              <a:rPr lang="sr-Cyrl-CS" smtClean="0">
                <a:latin typeface="Arial" pitchFamily="34" charset="0"/>
                <a:cs typeface="Arial" pitchFamily="34" charset="0"/>
              </a:rPr>
              <a:t>Јавља се у </a:t>
            </a:r>
            <a:r>
              <a:rPr lang="sr-Latn-CS" smtClean="0">
                <a:latin typeface="Arial" pitchFamily="34" charset="0"/>
                <a:cs typeface="Arial" pitchFamily="34" charset="0"/>
              </a:rPr>
              <a:t>I </a:t>
            </a:r>
            <a:r>
              <a:rPr lang="sr-Cyrl-CS" smtClean="0">
                <a:latin typeface="Arial" pitchFamily="34" charset="0"/>
                <a:cs typeface="Arial" pitchFamily="34" charset="0"/>
              </a:rPr>
              <a:t>и</a:t>
            </a:r>
            <a:r>
              <a:rPr lang="sr-Latn-CS" smtClean="0">
                <a:latin typeface="Arial" pitchFamily="34" charset="0"/>
                <a:cs typeface="Arial" pitchFamily="34" charset="0"/>
              </a:rPr>
              <a:t> II </a:t>
            </a:r>
            <a:r>
              <a:rPr lang="sr-Cyrl-CS" smtClean="0">
                <a:latin typeface="Arial" pitchFamily="34" charset="0"/>
                <a:cs typeface="Arial" pitchFamily="34" charset="0"/>
              </a:rPr>
              <a:t>групи обољења, код стенозе трахеје, опструкцијске апноје у сну.</a:t>
            </a:r>
          </a:p>
          <a:p>
            <a:pPr eaLnBrk="1" hangingPunct="1"/>
            <a:r>
              <a:rPr lang="sr-Cyrl-CS" smtClean="0">
                <a:latin typeface="Arial" pitchFamily="34" charset="0"/>
                <a:cs typeface="Arial" pitchFamily="34" charset="0"/>
              </a:rPr>
              <a:t>Дисање је плитко и брзо</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714375" y="142875"/>
            <a:ext cx="8229600" cy="1143000"/>
          </a:xfrm>
        </p:spPr>
        <p:txBody>
          <a:bodyPr/>
          <a:lstStyle/>
          <a:p>
            <a:pPr eaLnBrk="1" hangingPunct="1"/>
            <a:r>
              <a:rPr lang="sr-Cyrl-CS" smtClean="0">
                <a:solidFill>
                  <a:srgbClr val="FFFF00"/>
                </a:solidFill>
              </a:rPr>
              <a:t>    </a:t>
            </a:r>
            <a:r>
              <a:rPr lang="sr-Cyrl-CS" sz="4000" b="1" smtClean="0">
                <a:solidFill>
                  <a:schemeClr val="tx1"/>
                </a:solidFill>
                <a:latin typeface="Arial" pitchFamily="34" charset="0"/>
                <a:cs typeface="Arial" pitchFamily="34" charset="0"/>
              </a:rPr>
              <a:t>Алвеолна хиповентилација</a:t>
            </a:r>
            <a:endParaRPr lang="en-US" sz="4000" b="1" smtClean="0">
              <a:solidFill>
                <a:schemeClr val="tx1"/>
              </a:solidFill>
              <a:latin typeface="Arial" pitchFamily="34" charset="0"/>
              <a:cs typeface="Arial" pitchFamily="34" charset="0"/>
            </a:endParaRPr>
          </a:p>
        </p:txBody>
      </p:sp>
      <p:sp>
        <p:nvSpPr>
          <p:cNvPr id="39939" name="Rectangle 3"/>
          <p:cNvSpPr>
            <a:spLocks noGrp="1" noChangeArrowheads="1"/>
          </p:cNvSpPr>
          <p:nvPr>
            <p:ph type="body" idx="1"/>
          </p:nvPr>
        </p:nvSpPr>
        <p:spPr>
          <a:xfrm>
            <a:off x="395288" y="1600200"/>
            <a:ext cx="8748712" cy="4530725"/>
          </a:xfrm>
        </p:spPr>
        <p:txBody>
          <a:bodyPr/>
          <a:lstStyle/>
          <a:p>
            <a:pPr eaLnBrk="1" hangingPunct="1"/>
            <a:r>
              <a:rPr lang="sr-Cyrl-CS" smtClean="0">
                <a:latin typeface="Arial" pitchFamily="34" charset="0"/>
                <a:cs typeface="Arial" pitchFamily="34" charset="0"/>
              </a:rPr>
              <a:t>Ако компензаторни механизам са повишеном фреквенцијом дисања није довољан настаје ОПШТА АЛВЕОЛНА ХИПОВЕНТИЛАЦИЈА</a:t>
            </a:r>
            <a:endParaRPr lang="sr-Latn-CS" smtClean="0">
              <a:latin typeface="Arial" pitchFamily="34" charset="0"/>
              <a:cs typeface="Arial" pitchFamily="34" charset="0"/>
            </a:endParaRPr>
          </a:p>
          <a:p>
            <a:pPr eaLnBrk="1" hangingPunct="1"/>
            <a:r>
              <a:rPr lang="sr-Cyrl-CS" smtClean="0">
                <a:latin typeface="Arial" pitchFamily="34" charset="0"/>
                <a:cs typeface="Arial" pitchFamily="34" charset="0"/>
              </a:rPr>
              <a:t>Истовремено са ретенцијом </a:t>
            </a:r>
            <a:r>
              <a:rPr lang="sr-Latn-CS" smtClean="0">
                <a:latin typeface="Arial" pitchFamily="34" charset="0"/>
                <a:cs typeface="Arial" pitchFamily="34" charset="0"/>
              </a:rPr>
              <a:t>CO2 </a:t>
            </a:r>
            <a:r>
              <a:rPr lang="sr-Cyrl-CS" smtClean="0">
                <a:latin typeface="Arial" pitchFamily="34" charset="0"/>
                <a:cs typeface="Arial" pitchFamily="34" charset="0"/>
              </a:rPr>
              <a:t>постоји смањена оксигенација крви</a:t>
            </a:r>
            <a:endParaRPr lang="sr-Latn-CS" smtClean="0">
              <a:latin typeface="Arial" pitchFamily="34" charset="0"/>
              <a:cs typeface="Arial" pitchFamily="34" charset="0"/>
            </a:endParaRPr>
          </a:p>
          <a:p>
            <a:pPr eaLnBrk="1" hangingPunct="1"/>
            <a:r>
              <a:rPr lang="sr-Cyrl-CS" sz="3600" u="sng" smtClean="0">
                <a:latin typeface="Arial" pitchFamily="34" charset="0"/>
                <a:cs typeface="Arial" pitchFamily="34" charset="0"/>
              </a:rPr>
              <a:t>Хипоксемија сразмерна хиперкапнији</a:t>
            </a:r>
            <a:endParaRPr lang="en-US" sz="3600" u="sng"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14313" y="214313"/>
            <a:ext cx="8929687" cy="1143000"/>
          </a:xfrm>
        </p:spPr>
        <p:txBody>
          <a:bodyPr/>
          <a:lstStyle/>
          <a:p>
            <a:pPr eaLnBrk="1" hangingPunct="1"/>
            <a:r>
              <a:rPr lang="sr-Cyrl-CS" sz="3200" b="1" smtClean="0">
                <a:solidFill>
                  <a:schemeClr val="tx1"/>
                </a:solidFill>
                <a:latin typeface="Arial" pitchFamily="34" charset="0"/>
                <a:cs typeface="Arial" pitchFamily="34" charset="0"/>
              </a:rPr>
              <a:t>Поремећај односа вентилација – перфузија (</a:t>
            </a:r>
            <a:r>
              <a:rPr lang="sr-Latn-CS" sz="3200" b="1" smtClean="0">
                <a:solidFill>
                  <a:schemeClr val="tx1"/>
                </a:solidFill>
                <a:latin typeface="Arial" pitchFamily="34" charset="0"/>
                <a:cs typeface="Arial" pitchFamily="34" charset="0"/>
              </a:rPr>
              <a:t>V/Q</a:t>
            </a:r>
            <a:r>
              <a:rPr lang="sr-Cyrl-CS" sz="3200" b="1" smtClean="0">
                <a:solidFill>
                  <a:schemeClr val="tx1"/>
                </a:solidFill>
                <a:latin typeface="Arial" pitchFamily="34" charset="0"/>
                <a:cs typeface="Arial" pitchFamily="34" charset="0"/>
              </a:rPr>
              <a:t>)</a:t>
            </a:r>
            <a:endParaRPr lang="en-US" sz="3200" b="1" smtClean="0">
              <a:solidFill>
                <a:schemeClr val="tx1"/>
              </a:solidFill>
              <a:latin typeface="Arial" pitchFamily="34" charset="0"/>
              <a:cs typeface="Arial" pitchFamily="34" charset="0"/>
            </a:endParaRPr>
          </a:p>
        </p:txBody>
      </p:sp>
      <p:sp>
        <p:nvSpPr>
          <p:cNvPr id="40963" name="Rectangle 3"/>
          <p:cNvSpPr>
            <a:spLocks noGrp="1" noChangeArrowheads="1"/>
          </p:cNvSpPr>
          <p:nvPr>
            <p:ph type="body" idx="1"/>
          </p:nvPr>
        </p:nvSpPr>
        <p:spPr>
          <a:xfrm>
            <a:off x="357188" y="1643063"/>
            <a:ext cx="8515350" cy="4530725"/>
          </a:xfrm>
        </p:spPr>
        <p:txBody>
          <a:bodyPr/>
          <a:lstStyle/>
          <a:p>
            <a:pPr eaLnBrk="1" hangingPunct="1"/>
            <a:r>
              <a:rPr lang="sr-Cyrl-CS" smtClean="0">
                <a:latin typeface="Arial" pitchFamily="34" charset="0"/>
                <a:cs typeface="Arial" pitchFamily="34" charset="0"/>
              </a:rPr>
              <a:t>Главни  узрок  у </a:t>
            </a:r>
            <a:r>
              <a:rPr lang="sr-Latn-CS" smtClean="0">
                <a:latin typeface="Arial" pitchFamily="34" charset="0"/>
                <a:cs typeface="Arial" pitchFamily="34" charset="0"/>
              </a:rPr>
              <a:t>III </a:t>
            </a:r>
            <a:r>
              <a:rPr lang="sr-Cyrl-CS" smtClean="0">
                <a:latin typeface="Arial" pitchFamily="34" charset="0"/>
                <a:cs typeface="Arial" pitchFamily="34" charset="0"/>
              </a:rPr>
              <a:t>групи обољења </a:t>
            </a:r>
            <a:r>
              <a:rPr lang="sr-Latn-CS" smtClean="0">
                <a:latin typeface="Arial" pitchFamily="34" charset="0"/>
                <a:cs typeface="Arial" pitchFamily="34" charset="0"/>
              </a:rPr>
              <a:t>(</a:t>
            </a:r>
            <a:r>
              <a:rPr lang="sr-Cyrl-CS" smtClean="0">
                <a:latin typeface="Arial" pitchFamily="34" charset="0"/>
                <a:cs typeface="Arial" pitchFamily="34" charset="0"/>
              </a:rPr>
              <a:t>болести дисајних путева, плућног паренхима, васкуларне мреже</a:t>
            </a:r>
            <a:r>
              <a:rPr lang="sr-Latn-CS" smtClean="0">
                <a:latin typeface="Arial" pitchFamily="34" charset="0"/>
                <a:cs typeface="Arial" pitchFamily="34" charset="0"/>
              </a:rPr>
              <a:t>)</a:t>
            </a:r>
          </a:p>
          <a:p>
            <a:pPr eaLnBrk="1" hangingPunct="1"/>
            <a:r>
              <a:rPr lang="sr-Cyrl-CS" smtClean="0">
                <a:latin typeface="Arial" pitchFamily="34" charset="0"/>
                <a:cs typeface="Arial" pitchFamily="34" charset="0"/>
              </a:rPr>
              <a:t>Изостанак вентилације</a:t>
            </a:r>
            <a:r>
              <a:rPr lang="sr-Latn-CS" smtClean="0">
                <a:latin typeface="Arial" pitchFamily="34" charset="0"/>
                <a:cs typeface="Arial" pitchFamily="34" charset="0"/>
              </a:rPr>
              <a:t> (</a:t>
            </a:r>
            <a:r>
              <a:rPr lang="sr-Cyrl-CS" smtClean="0">
                <a:latin typeface="Arial" pitchFamily="34" charset="0"/>
                <a:cs typeface="Arial" pitchFamily="34" charset="0"/>
              </a:rPr>
              <a:t>ефекат шанта</a:t>
            </a:r>
            <a:r>
              <a:rPr lang="sr-Latn-CS" smtClean="0">
                <a:latin typeface="Arial" pitchFamily="34" charset="0"/>
                <a:cs typeface="Arial" pitchFamily="34" charset="0"/>
              </a:rPr>
              <a:t>)</a:t>
            </a:r>
          </a:p>
          <a:p>
            <a:pPr eaLnBrk="1" hangingPunct="1"/>
            <a:r>
              <a:rPr lang="sr-Cyrl-CS" smtClean="0">
                <a:latin typeface="Arial" pitchFamily="34" charset="0"/>
                <a:cs typeface="Arial" pitchFamily="34" charset="0"/>
              </a:rPr>
              <a:t>Изостанак  перфузије</a:t>
            </a:r>
            <a:r>
              <a:rPr lang="sr-Latn-CS" smtClean="0">
                <a:latin typeface="Arial" pitchFamily="34" charset="0"/>
                <a:cs typeface="Arial" pitchFamily="34" charset="0"/>
              </a:rPr>
              <a:t> (</a:t>
            </a:r>
            <a:r>
              <a:rPr lang="sr-Cyrl-CS" smtClean="0">
                <a:latin typeface="Arial" pitchFamily="34" charset="0"/>
                <a:cs typeface="Arial" pitchFamily="34" charset="0"/>
              </a:rPr>
              <a:t>ефекат мртвог простора</a:t>
            </a:r>
            <a:r>
              <a:rPr lang="sr-Latn-CS" smtClean="0">
                <a:latin typeface="Arial" pitchFamily="34" charset="0"/>
                <a:cs typeface="Arial" pitchFamily="34" charset="0"/>
              </a:rPr>
              <a:t>)</a:t>
            </a:r>
            <a:endParaRPr lang="en-US" smtClean="0">
              <a:latin typeface="Arial" pitchFamily="34" charset="0"/>
              <a:cs typeface="Arial" pitchFamily="34" charset="0"/>
            </a:endParaRPr>
          </a:p>
        </p:txBody>
      </p:sp>
      <p:pic>
        <p:nvPicPr>
          <p:cNvPr id="40964" name="Picture 4" descr="VENPEROD"/>
          <p:cNvPicPr>
            <a:picLocks noChangeAspect="1" noChangeArrowheads="1"/>
          </p:cNvPicPr>
          <p:nvPr/>
        </p:nvPicPr>
        <p:blipFill>
          <a:blip r:embed="rId3"/>
          <a:srcRect/>
          <a:stretch>
            <a:fillRect/>
          </a:stretch>
        </p:blipFill>
        <p:spPr bwMode="auto">
          <a:xfrm>
            <a:off x="1143000" y="3786188"/>
            <a:ext cx="6192838" cy="27813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body" idx="1"/>
          </p:nvPr>
        </p:nvSpPr>
        <p:spPr>
          <a:xfrm>
            <a:off x="571500" y="1143000"/>
            <a:ext cx="8229600" cy="4530725"/>
          </a:xfrm>
        </p:spPr>
        <p:txBody>
          <a:bodyPr/>
          <a:lstStyle/>
          <a:p>
            <a:pPr eaLnBrk="1" hangingPunct="1"/>
            <a:r>
              <a:rPr lang="sr-Cyrl-CS" b="1" smtClean="0">
                <a:latin typeface="Arial" pitchFamily="34" charset="0"/>
                <a:cs typeface="Arial" pitchFamily="34" charset="0"/>
              </a:rPr>
              <a:t>Код опструктивне болести плућа </a:t>
            </a:r>
            <a:endParaRPr lang="sr-Latn-CS" b="1" smtClean="0">
              <a:latin typeface="Arial" pitchFamily="34" charset="0"/>
              <a:cs typeface="Arial" pitchFamily="34" charset="0"/>
            </a:endParaRPr>
          </a:p>
          <a:p>
            <a:pPr eaLnBrk="1" hangingPunct="1"/>
            <a:endParaRPr lang="sr-Latn-CS" smtClean="0">
              <a:latin typeface="Arial" pitchFamily="34" charset="0"/>
              <a:cs typeface="Arial" pitchFamily="34" charset="0"/>
            </a:endParaRPr>
          </a:p>
          <a:p>
            <a:pPr eaLnBrk="1" hangingPunct="1"/>
            <a:endParaRPr lang="sr-Latn-CS" smtClean="0">
              <a:latin typeface="Arial" pitchFamily="34" charset="0"/>
              <a:cs typeface="Arial" pitchFamily="34" charset="0"/>
            </a:endParaRPr>
          </a:p>
          <a:p>
            <a:pPr eaLnBrk="1" hangingPunct="1"/>
            <a:endParaRPr lang="sr-Latn-CS" smtClean="0">
              <a:latin typeface="Arial" pitchFamily="34" charset="0"/>
              <a:cs typeface="Arial" pitchFamily="34" charset="0"/>
            </a:endParaRPr>
          </a:p>
          <a:p>
            <a:pPr eaLnBrk="1" hangingPunct="1"/>
            <a:endParaRPr lang="sr-Latn-CS" smtClean="0">
              <a:latin typeface="Arial" pitchFamily="34" charset="0"/>
              <a:cs typeface="Arial" pitchFamily="34" charset="0"/>
            </a:endParaRPr>
          </a:p>
          <a:p>
            <a:pPr eaLnBrk="1" hangingPunct="1"/>
            <a:r>
              <a:rPr lang="sr-Cyrl-CS" sz="2400" smtClean="0">
                <a:latin typeface="Arial" pitchFamily="34" charset="0"/>
                <a:cs typeface="Arial" pitchFamily="34" charset="0"/>
              </a:rPr>
              <a:t>Недовољно оксигенисана  венска крв одлази у системску (артеријску) циркулацију</a:t>
            </a:r>
            <a:endParaRPr lang="sr-Latn-CS" sz="2400" smtClean="0">
              <a:latin typeface="Arial" pitchFamily="34" charset="0"/>
              <a:cs typeface="Arial" pitchFamily="34" charset="0"/>
            </a:endParaRPr>
          </a:p>
          <a:p>
            <a:pPr eaLnBrk="1" hangingPunct="1"/>
            <a:r>
              <a:rPr lang="sr-Cyrl-CS" sz="2400" smtClean="0">
                <a:latin typeface="Arial" pitchFamily="34" charset="0"/>
                <a:cs typeface="Arial" pitchFamily="34" charset="0"/>
              </a:rPr>
              <a:t>На почетку хипоксемија и хипокапнија, јер се хипервентилацијом појачано избацује </a:t>
            </a:r>
            <a:r>
              <a:rPr lang="sr-Latn-CS" sz="2400" smtClean="0">
                <a:latin typeface="Arial" pitchFamily="34" charset="0"/>
                <a:cs typeface="Arial" pitchFamily="34" charset="0"/>
              </a:rPr>
              <a:t>CO2 </a:t>
            </a:r>
            <a:r>
              <a:rPr lang="sr-Cyrl-CS" sz="2400" smtClean="0">
                <a:latin typeface="Arial" pitchFamily="34" charset="0"/>
                <a:cs typeface="Arial" pitchFamily="34" charset="0"/>
              </a:rPr>
              <a:t> из очуваних делова плућа</a:t>
            </a:r>
          </a:p>
          <a:p>
            <a:pPr eaLnBrk="1" hangingPunct="1"/>
            <a:r>
              <a:rPr lang="sr-Cyrl-CS" sz="2400" smtClean="0">
                <a:latin typeface="Arial" pitchFamily="34" charset="0"/>
                <a:cs typeface="Arial" pitchFamily="34" charset="0"/>
              </a:rPr>
              <a:t>Појава хиперкапније указује на замор респираторних мишића услед повећаног дисајног рада што има за последицу – општу алвеолну хиповентилацију</a:t>
            </a:r>
            <a:endParaRPr lang="en-US" sz="2400" smtClean="0">
              <a:latin typeface="Arial" pitchFamily="34" charset="0"/>
              <a:cs typeface="Arial" pitchFamily="34" charset="0"/>
            </a:endParaRPr>
          </a:p>
        </p:txBody>
      </p:sp>
      <p:sp>
        <p:nvSpPr>
          <p:cNvPr id="41987" name="Rectangle 4"/>
          <p:cNvSpPr>
            <a:spLocks noGrp="1" noChangeArrowheads="1"/>
          </p:cNvSpPr>
          <p:nvPr>
            <p:ph type="title"/>
          </p:nvPr>
        </p:nvSpPr>
        <p:spPr>
          <a:xfrm>
            <a:off x="214313" y="-100013"/>
            <a:ext cx="8472487" cy="1143001"/>
          </a:xfrm>
          <a:noFill/>
        </p:spPr>
        <p:txBody>
          <a:bodyPr/>
          <a:lstStyle/>
          <a:p>
            <a:pPr eaLnBrk="1" hangingPunct="1"/>
            <a:r>
              <a:rPr lang="sr-Cyrl-CS" smtClean="0">
                <a:solidFill>
                  <a:srgbClr val="FFFF00"/>
                </a:solidFill>
              </a:rPr>
              <a:t>    </a:t>
            </a:r>
            <a:r>
              <a:rPr lang="sr-Cyrl-CS" sz="2800" b="1" smtClean="0">
                <a:solidFill>
                  <a:schemeClr val="tx1"/>
                </a:solidFill>
                <a:latin typeface="Arial" pitchFamily="34" charset="0"/>
                <a:cs typeface="Arial" pitchFamily="34" charset="0"/>
              </a:rPr>
              <a:t>Поремећај односа вентилација – перфузија </a:t>
            </a:r>
            <a:br>
              <a:rPr lang="sr-Cyrl-CS" sz="2800" b="1" smtClean="0">
                <a:solidFill>
                  <a:schemeClr val="tx1"/>
                </a:solidFill>
                <a:latin typeface="Arial" pitchFamily="34" charset="0"/>
                <a:cs typeface="Arial" pitchFamily="34" charset="0"/>
              </a:rPr>
            </a:br>
            <a:r>
              <a:rPr lang="sr-Cyrl-CS" sz="2800" b="1" smtClean="0">
                <a:solidFill>
                  <a:schemeClr val="tx1"/>
                </a:solidFill>
                <a:latin typeface="Arial" pitchFamily="34" charset="0"/>
                <a:cs typeface="Arial" pitchFamily="34" charset="0"/>
              </a:rPr>
              <a:t>      (</a:t>
            </a:r>
            <a:r>
              <a:rPr lang="sr-Latn-CS" sz="2800" b="1" smtClean="0">
                <a:solidFill>
                  <a:schemeClr val="tx1"/>
                </a:solidFill>
                <a:latin typeface="Arial" pitchFamily="34" charset="0"/>
                <a:cs typeface="Arial" pitchFamily="34" charset="0"/>
              </a:rPr>
              <a:t>V/Q</a:t>
            </a:r>
            <a:r>
              <a:rPr lang="sr-Cyrl-CS" sz="2800" b="1" smtClean="0">
                <a:solidFill>
                  <a:schemeClr val="tx1"/>
                </a:solidFill>
                <a:latin typeface="Arial" pitchFamily="34" charset="0"/>
                <a:cs typeface="Arial" pitchFamily="34" charset="0"/>
              </a:rPr>
              <a:t>)</a:t>
            </a:r>
            <a:endParaRPr lang="en-US" sz="2800" smtClean="0">
              <a:solidFill>
                <a:srgbClr val="FFFF00"/>
              </a:solidFill>
            </a:endParaRPr>
          </a:p>
        </p:txBody>
      </p:sp>
      <p:sp>
        <p:nvSpPr>
          <p:cNvPr id="30724" name="Rectangle 5"/>
          <p:cNvSpPr>
            <a:spLocks noChangeArrowheads="1"/>
          </p:cNvSpPr>
          <p:nvPr/>
        </p:nvSpPr>
        <p:spPr bwMode="auto">
          <a:xfrm>
            <a:off x="571500" y="1714500"/>
            <a:ext cx="3889375" cy="1727200"/>
          </a:xfrm>
          <a:prstGeom prst="rect">
            <a:avLst/>
          </a:prstGeom>
          <a:solidFill>
            <a:schemeClr val="tx2"/>
          </a:solidFill>
          <a:ln w="9525">
            <a:solidFill>
              <a:schemeClr val="tx1"/>
            </a:solidFill>
            <a:miter lim="800000"/>
            <a:headEnd/>
            <a:tailEnd/>
          </a:ln>
        </p:spPr>
        <p:txBody>
          <a:bodyPr wrap="none" anchor="ctr"/>
          <a:lstStyle/>
          <a:p>
            <a:pPr algn="ctr">
              <a:defRPr/>
            </a:pPr>
            <a:r>
              <a:rPr lang="sr-Cyrl-CS" sz="2800" b="1" dirty="0">
                <a:solidFill>
                  <a:schemeClr val="bg2"/>
                </a:solidFill>
                <a:effectLst>
                  <a:outerShdw blurRad="38100" dist="38100" dir="2700000" algn="tl">
                    <a:srgbClr val="000000">
                      <a:alpha val="43137"/>
                    </a:srgbClr>
                  </a:outerShdw>
                </a:effectLst>
                <a:latin typeface="Arial" charset="0"/>
              </a:rPr>
              <a:t>Смањена алвеоларна </a:t>
            </a:r>
          </a:p>
          <a:p>
            <a:pPr algn="ctr">
              <a:defRPr/>
            </a:pPr>
            <a:r>
              <a:rPr lang="sr-Cyrl-CS" sz="2800" b="1" dirty="0">
                <a:solidFill>
                  <a:schemeClr val="bg2"/>
                </a:solidFill>
                <a:effectLst>
                  <a:outerShdw blurRad="38100" dist="38100" dir="2700000" algn="tl">
                    <a:srgbClr val="000000">
                      <a:alpha val="43137"/>
                    </a:srgbClr>
                  </a:outerShdw>
                </a:effectLst>
                <a:latin typeface="Arial" charset="0"/>
              </a:rPr>
              <a:t>вентилација</a:t>
            </a:r>
            <a:endParaRPr lang="en-US" sz="2800" b="1" dirty="0">
              <a:solidFill>
                <a:schemeClr val="bg2"/>
              </a:solidFill>
              <a:effectLst>
                <a:outerShdw blurRad="38100" dist="38100" dir="2700000" algn="tl">
                  <a:srgbClr val="000000">
                    <a:alpha val="43137"/>
                  </a:srgbClr>
                </a:outerShdw>
              </a:effectLst>
              <a:latin typeface="Arial" charset="0"/>
            </a:endParaRPr>
          </a:p>
        </p:txBody>
      </p:sp>
      <p:sp>
        <p:nvSpPr>
          <p:cNvPr id="30725" name="Rectangle 6"/>
          <p:cNvSpPr>
            <a:spLocks noChangeArrowheads="1"/>
          </p:cNvSpPr>
          <p:nvPr/>
        </p:nvSpPr>
        <p:spPr bwMode="auto">
          <a:xfrm>
            <a:off x="4572000" y="1714500"/>
            <a:ext cx="4105275" cy="1727200"/>
          </a:xfrm>
          <a:prstGeom prst="rect">
            <a:avLst/>
          </a:prstGeom>
          <a:solidFill>
            <a:schemeClr val="tx2"/>
          </a:solidFill>
          <a:ln w="9525">
            <a:solidFill>
              <a:schemeClr val="tx1"/>
            </a:solidFill>
            <a:miter lim="800000"/>
            <a:headEnd/>
            <a:tailEnd/>
          </a:ln>
        </p:spPr>
        <p:txBody>
          <a:bodyPr wrap="none" anchor="ctr"/>
          <a:lstStyle/>
          <a:p>
            <a:pPr algn="ctr">
              <a:defRPr/>
            </a:pPr>
            <a:r>
              <a:rPr lang="sr-Cyrl-CS" sz="2800" b="1" dirty="0">
                <a:solidFill>
                  <a:schemeClr val="bg2"/>
                </a:solidFill>
                <a:effectLst>
                  <a:outerShdw blurRad="38100" dist="38100" dir="2700000" algn="tl">
                    <a:srgbClr val="000000">
                      <a:alpha val="43137"/>
                    </a:srgbClr>
                  </a:outerShdw>
                </a:effectLst>
                <a:latin typeface="Arial" charset="0"/>
              </a:rPr>
              <a:t>Очуванија перфузија</a:t>
            </a:r>
            <a:endParaRPr lang="en-US" sz="2800" b="1" dirty="0">
              <a:solidFill>
                <a:schemeClr val="bg2"/>
              </a:solidFill>
              <a:effectLst>
                <a:outerShdw blurRad="38100" dist="38100" dir="2700000" algn="tl">
                  <a:srgbClr val="000000">
                    <a:alpha val="43137"/>
                  </a:srgbClr>
                </a:outerShdw>
              </a:effectLst>
              <a:latin typeface="Arial" charset="0"/>
            </a:endParaRPr>
          </a:p>
        </p:txBody>
      </p:sp>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14375" y="0"/>
            <a:ext cx="8229600" cy="1143000"/>
          </a:xfrm>
        </p:spPr>
        <p:txBody>
          <a:bodyPr/>
          <a:lstStyle/>
          <a:p>
            <a:pPr eaLnBrk="1" hangingPunct="1"/>
            <a:r>
              <a:rPr lang="sr-Cyrl-CS" sz="3200" b="1" smtClean="0">
                <a:solidFill>
                  <a:schemeClr val="tx1"/>
                </a:solidFill>
                <a:latin typeface="Arial" pitchFamily="34" charset="0"/>
                <a:cs typeface="Arial" pitchFamily="34" charset="0"/>
              </a:rPr>
              <a:t>Поремећај дифузије гасова у плућима</a:t>
            </a:r>
            <a:endParaRPr lang="en-US" sz="3200" b="1" smtClean="0">
              <a:solidFill>
                <a:schemeClr val="tx1"/>
              </a:solidFill>
              <a:latin typeface="Arial" pitchFamily="34" charset="0"/>
              <a:cs typeface="Arial" pitchFamily="34" charset="0"/>
            </a:endParaRPr>
          </a:p>
        </p:txBody>
      </p:sp>
      <p:sp>
        <p:nvSpPr>
          <p:cNvPr id="43011" name="Rectangle 3"/>
          <p:cNvSpPr>
            <a:spLocks noGrp="1" noChangeArrowheads="1"/>
          </p:cNvSpPr>
          <p:nvPr>
            <p:ph type="body" idx="1"/>
          </p:nvPr>
        </p:nvSpPr>
        <p:spPr/>
        <p:txBody>
          <a:bodyPr/>
          <a:lstStyle/>
          <a:p>
            <a:pPr eaLnBrk="1" hangingPunct="1"/>
            <a:r>
              <a:rPr lang="sr-Cyrl-CS" smtClean="0">
                <a:latin typeface="Arial" pitchFamily="34" charset="0"/>
                <a:cs typeface="Arial" pitchFamily="34" charset="0"/>
              </a:rPr>
              <a:t>Код интерстицијумских болести плућа због оштећене  алвеоло-капиларне мембране</a:t>
            </a:r>
            <a:endParaRPr lang="sr-Latn-CS" smtClean="0">
              <a:latin typeface="Arial" pitchFamily="34" charset="0"/>
              <a:cs typeface="Arial" pitchFamily="34" charset="0"/>
            </a:endParaRPr>
          </a:p>
          <a:p>
            <a:pPr eaLnBrk="1" hangingPunct="1"/>
            <a:r>
              <a:rPr lang="sr-Cyrl-CS" smtClean="0">
                <a:latin typeface="Arial" pitchFamily="34" charset="0"/>
                <a:cs typeface="Arial" pitchFamily="34" charset="0"/>
              </a:rPr>
              <a:t>Код емфизема плућа – деструкција алвеолних зидова</a:t>
            </a:r>
            <a:endParaRPr lang="sr-Latn-CS" smtClean="0">
              <a:latin typeface="Arial" pitchFamily="34" charset="0"/>
              <a:cs typeface="Arial" pitchFamily="34" charset="0"/>
            </a:endParaRPr>
          </a:p>
          <a:p>
            <a:pPr eaLnBrk="1" hangingPunct="1"/>
            <a:r>
              <a:rPr lang="sr-Cyrl-CS" smtClean="0">
                <a:latin typeface="Arial" pitchFamily="34" charset="0"/>
                <a:cs typeface="Arial" pitchFamily="34" charset="0"/>
              </a:rPr>
              <a:t>У артеријској крви хипоксемија и хипокапнија због велике дифузибилности </a:t>
            </a:r>
            <a:r>
              <a:rPr lang="sr-Latn-CS" smtClean="0">
                <a:latin typeface="Arial" pitchFamily="34" charset="0"/>
                <a:cs typeface="Arial" pitchFamily="34" charset="0"/>
              </a:rPr>
              <a:t>CO2</a:t>
            </a:r>
            <a:r>
              <a:rPr lang="sr-Cyrl-CS" smtClean="0">
                <a:latin typeface="Arial" pitchFamily="34" charset="0"/>
                <a:cs typeface="Arial" pitchFamily="34" charset="0"/>
              </a:rPr>
              <a:t> и хипервентилације</a:t>
            </a:r>
            <a:endParaRPr lang="sr-Latn-CS" smtClean="0">
              <a:latin typeface="Arial" pitchFamily="34" charset="0"/>
              <a:cs typeface="Arial" pitchFamily="34" charset="0"/>
            </a:endParaRPr>
          </a:p>
          <a:p>
            <a:pPr eaLnBrk="1" hangingPunct="1"/>
            <a:r>
              <a:rPr lang="sr-Latn-CS" smtClean="0">
                <a:latin typeface="Arial" pitchFamily="34" charset="0"/>
                <a:cs typeface="Arial" pitchFamily="34" charset="0"/>
              </a:rPr>
              <a:t> </a:t>
            </a:r>
            <a:r>
              <a:rPr lang="sr-Cyrl-CS" smtClean="0">
                <a:latin typeface="Arial" pitchFamily="34" charset="0"/>
                <a:cs typeface="Arial" pitchFamily="34" charset="0"/>
              </a:rPr>
              <a:t>Обично није главни узрок респирацијске инсуфицијенције,  јавља се уз поремећај односа </a:t>
            </a:r>
            <a:r>
              <a:rPr lang="sr-Latn-CS" smtClean="0">
                <a:latin typeface="Arial" pitchFamily="34" charset="0"/>
                <a:cs typeface="Arial" pitchFamily="34" charset="0"/>
              </a:rPr>
              <a:t>V/Q </a:t>
            </a:r>
            <a:r>
              <a:rPr lang="sr-Cyrl-CS" smtClean="0">
                <a:latin typeface="Arial" pitchFamily="34" charset="0"/>
                <a:cs typeface="Arial" pitchFamily="34" charset="0"/>
              </a:rPr>
              <a:t>који је доминантан</a:t>
            </a:r>
            <a:endParaRPr lang="en-U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313"/>
            <a:ext cx="8991600" cy="1524000"/>
          </a:xfrm>
        </p:spPr>
        <p:txBody>
          <a:bodyPr/>
          <a:lstStyle/>
          <a:p>
            <a:pPr>
              <a:defRPr/>
            </a:pPr>
            <a:r>
              <a:rPr lang="sr-Latn-CS" i="1" dirty="0" smtClean="0">
                <a:solidFill>
                  <a:srgbClr val="FFC000"/>
                </a:solidFill>
                <a:effectLst>
                  <a:outerShdw blurRad="38100" dist="38100" dir="2700000" algn="tl">
                    <a:srgbClr val="000000">
                      <a:alpha val="43137"/>
                    </a:srgbClr>
                  </a:outerShdw>
                </a:effectLst>
                <a:latin typeface="Comic Sans MS" pitchFamily="66" charset="0"/>
              </a:rPr>
              <a:t>   </a:t>
            </a:r>
            <a:r>
              <a:rPr lang="sr-Cyrl-CS" sz="3600" dirty="0" smtClean="0">
                <a:solidFill>
                  <a:schemeClr val="tx1"/>
                </a:solidFill>
                <a:latin typeface="Arial" pitchFamily="34" charset="0"/>
                <a:cs typeface="Arial" pitchFamily="34" charset="0"/>
              </a:rPr>
              <a:t>Трансфер кисеоника и </a:t>
            </a:r>
            <a:r>
              <a:rPr lang="en-US" sz="3600" dirty="0" smtClean="0">
                <a:solidFill>
                  <a:schemeClr val="tx1"/>
                </a:solidFill>
                <a:latin typeface="Arial" pitchFamily="34" charset="0"/>
                <a:cs typeface="Arial" pitchFamily="34" charset="0"/>
              </a:rPr>
              <a:t>CO</a:t>
            </a:r>
            <a:r>
              <a:rPr lang="sr-Cyrl-CS" sz="3600" baseline="-25000" dirty="0" smtClean="0">
                <a:solidFill>
                  <a:schemeClr val="tx1"/>
                </a:solidFill>
                <a:latin typeface="Arial" pitchFamily="34" charset="0"/>
                <a:cs typeface="Arial" pitchFamily="34" charset="0"/>
              </a:rPr>
              <a:t>2</a:t>
            </a:r>
            <a:r>
              <a:rPr lang="en-US" sz="3600" dirty="0" smtClean="0">
                <a:solidFill>
                  <a:schemeClr val="tx1"/>
                </a:solidFill>
                <a:latin typeface="Arial" pitchFamily="34" charset="0"/>
                <a:cs typeface="Arial" pitchFamily="34" charset="0"/>
              </a:rPr>
              <a:t> </a:t>
            </a:r>
            <a:r>
              <a:rPr lang="sr-Cyrl-CS" sz="3600" dirty="0" smtClean="0">
                <a:solidFill>
                  <a:schemeClr val="tx1"/>
                </a:solidFill>
                <a:latin typeface="Arial" pitchFamily="34" charset="0"/>
                <a:cs typeface="Arial" pitchFamily="34" charset="0"/>
              </a:rPr>
              <a:t> кроз А</a:t>
            </a:r>
            <a:r>
              <a:rPr lang="en-US" sz="3600" dirty="0" smtClean="0">
                <a:solidFill>
                  <a:schemeClr val="tx1"/>
                </a:solidFill>
                <a:latin typeface="Arial" pitchFamily="34" charset="0"/>
                <a:cs typeface="Arial" pitchFamily="34" charset="0"/>
              </a:rPr>
              <a:t>KM</a:t>
            </a:r>
            <a:r>
              <a:rPr lang="sr-Latn-CS" sz="3600" dirty="0" smtClean="0">
                <a:solidFill>
                  <a:schemeClr val="tx1"/>
                </a:solidFill>
                <a:latin typeface="Arial" pitchFamily="34" charset="0"/>
                <a:cs typeface="Arial" pitchFamily="34" charset="0"/>
              </a:rPr>
              <a:t> </a:t>
            </a:r>
            <a:r>
              <a:rPr lang="sr-Cyrl-CS" sz="3600" dirty="0" smtClean="0">
                <a:solidFill>
                  <a:schemeClr val="tx1"/>
                </a:solidFill>
                <a:latin typeface="Arial" pitchFamily="34" charset="0"/>
                <a:cs typeface="Arial" pitchFamily="34" charset="0"/>
              </a:rPr>
              <a:t>  </a:t>
            </a:r>
            <a:br>
              <a:rPr lang="sr-Cyrl-CS" sz="3600" dirty="0" smtClean="0">
                <a:solidFill>
                  <a:schemeClr val="tx1"/>
                </a:solidFill>
                <a:latin typeface="Arial" pitchFamily="34" charset="0"/>
                <a:cs typeface="Arial" pitchFamily="34" charset="0"/>
              </a:rPr>
            </a:br>
            <a:r>
              <a:rPr lang="sr-Cyrl-CS" sz="3600" dirty="0" smtClean="0">
                <a:solidFill>
                  <a:schemeClr val="tx1"/>
                </a:solidFill>
                <a:latin typeface="Arial" pitchFamily="34" charset="0"/>
                <a:cs typeface="Arial" pitchFamily="34" charset="0"/>
              </a:rPr>
              <a:t>              </a:t>
            </a:r>
            <a:r>
              <a:rPr lang="sr-Latn-CS" sz="3600" dirty="0" smtClean="0">
                <a:solidFill>
                  <a:schemeClr val="tx1"/>
                </a:solidFill>
                <a:latin typeface="Arial" pitchFamily="34" charset="0"/>
                <a:cs typeface="Arial" pitchFamily="34" charset="0"/>
              </a:rPr>
              <a:t>– </a:t>
            </a:r>
            <a:r>
              <a:rPr lang="sr-Cyrl-CS" sz="3600" dirty="0" smtClean="0">
                <a:solidFill>
                  <a:schemeClr val="tx1"/>
                </a:solidFill>
                <a:latin typeface="Arial" pitchFamily="34" charset="0"/>
                <a:cs typeface="Arial" pitchFamily="34" charset="0"/>
              </a:rPr>
              <a:t>мембранска  дифузија</a:t>
            </a:r>
            <a:endParaRPr lang="en-US" sz="3600" dirty="0">
              <a:solidFill>
                <a:schemeClr val="tx1"/>
              </a:solidFill>
              <a:latin typeface="Arial" pitchFamily="34" charset="0"/>
              <a:cs typeface="Arial" pitchFamily="34" charset="0"/>
            </a:endParaRPr>
          </a:p>
        </p:txBody>
      </p:sp>
      <p:pic>
        <p:nvPicPr>
          <p:cNvPr id="7" name="Picture 4" descr="scan"/>
          <p:cNvPicPr>
            <a:picLocks noChangeAspect="1" noChangeArrowheads="1"/>
          </p:cNvPicPr>
          <p:nvPr/>
        </p:nvPicPr>
        <p:blipFill>
          <a:blip r:embed="rId3"/>
          <a:srcRect/>
          <a:stretch>
            <a:fillRect/>
          </a:stretch>
        </p:blipFill>
        <p:spPr bwMode="auto">
          <a:xfrm>
            <a:off x="4800600" y="1981200"/>
            <a:ext cx="3886200" cy="3962400"/>
          </a:xfrm>
          <a:prstGeom prst="rect">
            <a:avLst/>
          </a:prstGeom>
          <a:noFill/>
          <a:scene3d>
            <a:camera prst="orthographicFront"/>
            <a:lightRig rig="threePt" dir="t"/>
          </a:scene3d>
          <a:sp3d>
            <a:bevelT w="114300" prst="artDeco"/>
          </a:sp3d>
        </p:spPr>
      </p:pic>
      <p:pic>
        <p:nvPicPr>
          <p:cNvPr id="44036" name="Picture 3"/>
          <p:cNvPicPr>
            <a:picLocks noGrp="1" noChangeAspect="1" noChangeArrowheads="1"/>
          </p:cNvPicPr>
          <p:nvPr>
            <p:ph idx="1"/>
          </p:nvPr>
        </p:nvPicPr>
        <p:blipFill>
          <a:blip r:embed="rId4"/>
          <a:srcRect/>
          <a:stretch>
            <a:fillRect/>
          </a:stretch>
        </p:blipFill>
        <p:spPr>
          <a:xfrm>
            <a:off x="304800" y="1981200"/>
            <a:ext cx="4038600" cy="3962400"/>
          </a:xfrm>
        </p:spPr>
      </p:pic>
      <p:cxnSp>
        <p:nvCxnSpPr>
          <p:cNvPr id="6" name="Straight Connector 5"/>
          <p:cNvCxnSpPr/>
          <p:nvPr/>
        </p:nvCxnSpPr>
        <p:spPr>
          <a:xfrm rot="5400000">
            <a:off x="5572919" y="4644232"/>
            <a:ext cx="1571625" cy="1587"/>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14313" y="285750"/>
            <a:ext cx="8929687" cy="1143000"/>
          </a:xfrm>
        </p:spPr>
        <p:txBody>
          <a:bodyPr/>
          <a:lstStyle/>
          <a:p>
            <a:r>
              <a:rPr lang="sr-Cyrl-CS" sz="4000" b="1" smtClean="0">
                <a:solidFill>
                  <a:schemeClr val="tx1"/>
                </a:solidFill>
                <a:latin typeface="Arial" pitchFamily="34" charset="0"/>
                <a:cs typeface="Arial" pitchFamily="34" charset="0"/>
              </a:rPr>
              <a:t>Гасне анализе у артеријској крви</a:t>
            </a:r>
            <a:endParaRPr lang="sr-Latn-CS" sz="4000" b="1" smtClean="0">
              <a:solidFill>
                <a:schemeClr val="tx1"/>
              </a:solidFill>
              <a:latin typeface="Arial" pitchFamily="34" charset="0"/>
              <a:cs typeface="Arial" pitchFamily="34" charset="0"/>
            </a:endParaRPr>
          </a:p>
        </p:txBody>
      </p:sp>
      <p:sp>
        <p:nvSpPr>
          <p:cNvPr id="45059" name="Content Placeholder 2"/>
          <p:cNvSpPr>
            <a:spLocks noGrp="1"/>
          </p:cNvSpPr>
          <p:nvPr>
            <p:ph idx="1"/>
          </p:nvPr>
        </p:nvSpPr>
        <p:spPr>
          <a:xfrm>
            <a:off x="714375" y="2468563"/>
            <a:ext cx="8229600" cy="4389437"/>
          </a:xfrm>
        </p:spPr>
        <p:txBody>
          <a:bodyPr/>
          <a:lstStyle/>
          <a:p>
            <a:r>
              <a:rPr lang="sr-Cyrl-CS" sz="2800" smtClean="0">
                <a:latin typeface="Arial" pitchFamily="34" charset="0"/>
                <a:cs typeface="Arial" pitchFamily="34" charset="0"/>
              </a:rPr>
              <a:t>1. </a:t>
            </a:r>
            <a:r>
              <a:rPr lang="sr-Cyrl-CS" smtClean="0">
                <a:latin typeface="Arial" pitchFamily="34" charset="0"/>
                <a:cs typeface="Arial" pitchFamily="34" charset="0"/>
              </a:rPr>
              <a:t>Парцијални притисак</a:t>
            </a:r>
          </a:p>
          <a:p>
            <a:endParaRPr lang="sr-Cyrl-CS" smtClean="0">
              <a:latin typeface="Arial" pitchFamily="34" charset="0"/>
              <a:cs typeface="Arial" pitchFamily="34" charset="0"/>
            </a:endParaRPr>
          </a:p>
          <a:p>
            <a:r>
              <a:rPr lang="sr-Cyrl-CS" smtClean="0">
                <a:latin typeface="Arial" pitchFamily="34" charset="0"/>
                <a:cs typeface="Arial" pitchFamily="34" charset="0"/>
              </a:rPr>
              <a:t>2. Сатурација кисеоником</a:t>
            </a:r>
          </a:p>
          <a:p>
            <a:endParaRPr lang="sr-Cyrl-CS" smtClean="0">
              <a:latin typeface="Arial" pitchFamily="34" charset="0"/>
              <a:cs typeface="Arial" pitchFamily="34" charset="0"/>
            </a:endParaRPr>
          </a:p>
          <a:p>
            <a:r>
              <a:rPr lang="sr-Cyrl-CS" smtClean="0">
                <a:latin typeface="Arial" pitchFamily="34" charset="0"/>
                <a:cs typeface="Arial" pitchFamily="34" charset="0"/>
              </a:rPr>
              <a:t>3. Концентрација гасова</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42875" y="0"/>
            <a:ext cx="9001125" cy="1714500"/>
          </a:xfrm>
        </p:spPr>
        <p:txBody>
          <a:bodyPr/>
          <a:lstStyle/>
          <a:p>
            <a:r>
              <a:rPr lang="sr-Cyrl-CS" smtClean="0"/>
              <a:t>  </a:t>
            </a:r>
            <a:r>
              <a:rPr lang="sr-Cyrl-CS" sz="4000" b="1" smtClean="0">
                <a:solidFill>
                  <a:schemeClr val="tx1"/>
                </a:solidFill>
                <a:latin typeface="Arial" pitchFamily="34" charset="0"/>
                <a:cs typeface="Arial" pitchFamily="34" charset="0"/>
              </a:rPr>
              <a:t>Мерење парцијалних притисака</a:t>
            </a:r>
            <a:r>
              <a:rPr lang="sr-Cyrl-CS" sz="4000" b="1" smtClean="0">
                <a:solidFill>
                  <a:schemeClr val="tx1"/>
                </a:solidFill>
              </a:rPr>
              <a:t/>
            </a:r>
            <a:br>
              <a:rPr lang="sr-Cyrl-CS" sz="4000" b="1" smtClean="0">
                <a:solidFill>
                  <a:schemeClr val="tx1"/>
                </a:solidFill>
              </a:rPr>
            </a:br>
            <a:r>
              <a:rPr lang="sr-Latn-CS" sz="4000" b="1" smtClean="0">
                <a:solidFill>
                  <a:schemeClr val="tx1"/>
                </a:solidFill>
              </a:rPr>
              <a:t>              </a:t>
            </a:r>
            <a:r>
              <a:rPr lang="sr-Cyrl-CS" sz="4000" b="1" smtClean="0">
                <a:solidFill>
                  <a:schemeClr val="tx1"/>
                </a:solidFill>
              </a:rPr>
              <a:t>       </a:t>
            </a:r>
            <a:r>
              <a:rPr lang="sr-Latn-CS" sz="4000" b="1" smtClean="0">
                <a:solidFill>
                  <a:schemeClr val="tx1"/>
                </a:solidFill>
              </a:rPr>
              <a:t> </a:t>
            </a:r>
            <a:r>
              <a:rPr lang="sr-Cyrl-CS" sz="4000" b="1" smtClean="0">
                <a:solidFill>
                  <a:schemeClr val="tx1"/>
                </a:solidFill>
              </a:rPr>
              <a:t>(</a:t>
            </a:r>
            <a:r>
              <a:rPr lang="sr-Latn-CS" sz="4000" b="1" smtClean="0">
                <a:solidFill>
                  <a:schemeClr val="tx1"/>
                </a:solidFill>
              </a:rPr>
              <a:t>Pao</a:t>
            </a:r>
            <a:r>
              <a:rPr lang="sr-Latn-CS" sz="4000" b="1" baseline="-25000" smtClean="0">
                <a:solidFill>
                  <a:schemeClr val="tx1"/>
                </a:solidFill>
              </a:rPr>
              <a:t>2</a:t>
            </a:r>
            <a:r>
              <a:rPr lang="sr-Latn-CS" sz="4000" b="1" smtClean="0">
                <a:solidFill>
                  <a:schemeClr val="tx1"/>
                </a:solidFill>
              </a:rPr>
              <a:t>, Paco</a:t>
            </a:r>
            <a:r>
              <a:rPr lang="sr-Latn-CS" sz="4000" b="1" baseline="-25000" smtClean="0">
                <a:solidFill>
                  <a:schemeClr val="tx1"/>
                </a:solidFill>
              </a:rPr>
              <a:t>2 </a:t>
            </a:r>
            <a:r>
              <a:rPr lang="sr-Latn-CS" sz="4000" b="1" smtClean="0">
                <a:solidFill>
                  <a:schemeClr val="tx1"/>
                </a:solidFill>
              </a:rPr>
              <a:t> )</a:t>
            </a:r>
            <a:endParaRPr lang="sr-Latn-CS" sz="4000" b="1" baseline="-25000" smtClean="0">
              <a:solidFill>
                <a:schemeClr val="tx1"/>
              </a:solidFill>
            </a:endParaRPr>
          </a:p>
        </p:txBody>
      </p:sp>
      <p:sp>
        <p:nvSpPr>
          <p:cNvPr id="46083" name="Content Placeholder 2"/>
          <p:cNvSpPr>
            <a:spLocks noGrp="1"/>
          </p:cNvSpPr>
          <p:nvPr>
            <p:ph idx="1"/>
          </p:nvPr>
        </p:nvSpPr>
        <p:spPr/>
        <p:txBody>
          <a:bodyPr/>
          <a:lstStyle/>
          <a:p>
            <a:pPr marL="514350" indent="-514350">
              <a:buFont typeface="Wingdings 2" pitchFamily="18" charset="2"/>
              <a:buNone/>
            </a:pPr>
            <a:r>
              <a:rPr lang="sr-Cyrl-CS" b="1" smtClean="0">
                <a:latin typeface="Arial" pitchFamily="34" charset="0"/>
                <a:cs typeface="Arial" pitchFamily="34" charset="0"/>
              </a:rPr>
              <a:t>1.   Директна метода:</a:t>
            </a:r>
          </a:p>
          <a:p>
            <a:pPr marL="514350" indent="-514350">
              <a:buFontTx/>
              <a:buChar char="-"/>
            </a:pPr>
            <a:r>
              <a:rPr lang="sr-Cyrl-CS" smtClean="0">
                <a:latin typeface="Arial" pitchFamily="34" charset="0"/>
                <a:cs typeface="Arial" pitchFamily="34" charset="0"/>
              </a:rPr>
              <a:t>шприцем (макрометода)</a:t>
            </a:r>
          </a:p>
          <a:p>
            <a:pPr marL="514350" indent="-514350">
              <a:buFontTx/>
              <a:buChar char="-"/>
            </a:pPr>
            <a:r>
              <a:rPr lang="sr-Cyrl-CS" smtClean="0">
                <a:latin typeface="Arial" pitchFamily="34" charset="0"/>
                <a:cs typeface="Arial" pitchFamily="34" charset="0"/>
              </a:rPr>
              <a:t>капиларним цевчицама (микрометода)</a:t>
            </a:r>
            <a:endParaRPr lang="en-US" smtClean="0">
              <a:latin typeface="Arial" pitchFamily="34" charset="0"/>
              <a:cs typeface="Arial" pitchFamily="34" charset="0"/>
            </a:endParaRPr>
          </a:p>
          <a:p>
            <a:pPr marL="514350" indent="-514350">
              <a:buFontTx/>
              <a:buChar char="-"/>
            </a:pPr>
            <a:r>
              <a:rPr lang="sr-Cyrl-CS" sz="2400" smtClean="0">
                <a:latin typeface="Arial" pitchFamily="34" charset="0"/>
                <a:cs typeface="Arial" pitchFamily="34" charset="0"/>
              </a:rPr>
              <a:t>Електроде мере: </a:t>
            </a:r>
            <a:r>
              <a:rPr lang="sr-Latn-CS" sz="2400" smtClean="0">
                <a:latin typeface="Arial" pitchFamily="34" charset="0"/>
                <a:cs typeface="Arial" pitchFamily="34" charset="0"/>
              </a:rPr>
              <a:t> Pao</a:t>
            </a:r>
            <a:r>
              <a:rPr lang="sr-Latn-CS" sz="2400" baseline="-25000" smtClean="0">
                <a:latin typeface="Arial" pitchFamily="34" charset="0"/>
                <a:cs typeface="Arial" pitchFamily="34" charset="0"/>
              </a:rPr>
              <a:t>2</a:t>
            </a:r>
            <a:r>
              <a:rPr lang="sr-Latn-CS" sz="2400" smtClean="0">
                <a:latin typeface="Arial" pitchFamily="34" charset="0"/>
                <a:cs typeface="Arial" pitchFamily="34" charset="0"/>
              </a:rPr>
              <a:t>, Paco</a:t>
            </a:r>
            <a:r>
              <a:rPr lang="sr-Latn-CS" sz="2400" baseline="-25000" smtClean="0">
                <a:latin typeface="Arial" pitchFamily="34" charset="0"/>
                <a:cs typeface="Arial" pitchFamily="34" charset="0"/>
              </a:rPr>
              <a:t>2 </a:t>
            </a:r>
            <a:r>
              <a:rPr lang="sr-Cyrl-CS" sz="2400" baseline="-25000" smtClean="0">
                <a:latin typeface="Arial" pitchFamily="34" charset="0"/>
                <a:cs typeface="Arial" pitchFamily="34" charset="0"/>
              </a:rPr>
              <a:t>, </a:t>
            </a:r>
            <a:r>
              <a:rPr lang="sr-Latn-CS" sz="2400" smtClean="0">
                <a:latin typeface="Arial" pitchFamily="34" charset="0"/>
                <a:cs typeface="Arial" pitchFamily="34" charset="0"/>
              </a:rPr>
              <a:t> pH;</a:t>
            </a:r>
            <a:endParaRPr lang="sr-Cyrl-CS" sz="2400" smtClean="0">
              <a:latin typeface="Arial" pitchFamily="34" charset="0"/>
              <a:cs typeface="Arial" pitchFamily="34" charset="0"/>
            </a:endParaRPr>
          </a:p>
          <a:p>
            <a:pPr marL="514350" indent="-514350">
              <a:buFontTx/>
              <a:buChar char="-"/>
            </a:pPr>
            <a:r>
              <a:rPr lang="sr-Cyrl-CS" sz="2400" smtClean="0">
                <a:latin typeface="Arial" pitchFamily="34" charset="0"/>
                <a:cs typeface="Arial" pitchFamily="34" charset="0"/>
              </a:rPr>
              <a:t>Друге варијабле се израчунавају : акт. </a:t>
            </a:r>
            <a:r>
              <a:rPr lang="sr-Latn-CS" sz="2400" smtClean="0">
                <a:latin typeface="Arial" pitchFamily="34" charset="0"/>
                <a:cs typeface="Arial" pitchFamily="34" charset="0"/>
              </a:rPr>
              <a:t>HCO3,  </a:t>
            </a:r>
            <a:r>
              <a:rPr lang="sr-Cyrl-CS" sz="2400" smtClean="0">
                <a:latin typeface="Arial" pitchFamily="34" charset="0"/>
                <a:cs typeface="Arial" pitchFamily="34" charset="0"/>
              </a:rPr>
              <a:t>стандардни</a:t>
            </a:r>
            <a:r>
              <a:rPr lang="sr-Latn-CS" sz="2400" smtClean="0">
                <a:latin typeface="Arial" pitchFamily="34" charset="0"/>
                <a:cs typeface="Arial" pitchFamily="34" charset="0"/>
              </a:rPr>
              <a:t> HCO3</a:t>
            </a:r>
            <a:r>
              <a:rPr lang="sr-Cyrl-CS" sz="2400" smtClean="0">
                <a:latin typeface="Arial" pitchFamily="34" charset="0"/>
                <a:cs typeface="Arial" pitchFamily="34" charset="0"/>
              </a:rPr>
              <a:t>, </a:t>
            </a:r>
            <a:r>
              <a:rPr lang="sr-Latn-CS" sz="2400" smtClean="0">
                <a:latin typeface="Arial" pitchFamily="34" charset="0"/>
                <a:cs typeface="Arial" pitchFamily="34" charset="0"/>
              </a:rPr>
              <a:t>BE, SatO2</a:t>
            </a:r>
            <a:endParaRPr lang="sr-Cyrl-CS" sz="2400" smtClean="0">
              <a:latin typeface="Arial" pitchFamily="34" charset="0"/>
              <a:cs typeface="Arial" pitchFamily="34" charset="0"/>
            </a:endParaRPr>
          </a:p>
          <a:p>
            <a:pPr marL="514350" indent="-514350">
              <a:buFontTx/>
              <a:buChar char="-"/>
            </a:pPr>
            <a:endParaRPr lang="sr-Cyrl-CS" smtClean="0">
              <a:latin typeface="Arial" pitchFamily="34" charset="0"/>
              <a:cs typeface="Arial" pitchFamily="34" charset="0"/>
            </a:endParaRPr>
          </a:p>
          <a:p>
            <a:pPr marL="514350" indent="-514350">
              <a:buFont typeface="Wingdings 2" pitchFamily="18" charset="2"/>
              <a:buNone/>
            </a:pPr>
            <a:r>
              <a:rPr lang="sr-Cyrl-CS" b="1" smtClean="0">
                <a:latin typeface="Arial" pitchFamily="34" charset="0"/>
                <a:cs typeface="Arial" pitchFamily="34" charset="0"/>
              </a:rPr>
              <a:t>2.  Индиректна метода </a:t>
            </a:r>
            <a:r>
              <a:rPr lang="sr-Cyrl-CS" smtClean="0">
                <a:latin typeface="Arial" pitchFamily="34" charset="0"/>
                <a:cs typeface="Arial" pitchFamily="34" charset="0"/>
              </a:rPr>
              <a:t>(транскутано мерење)</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57188" y="142875"/>
            <a:ext cx="8515350" cy="1143000"/>
          </a:xfrm>
        </p:spPr>
        <p:txBody>
          <a:bodyPr/>
          <a:lstStyle/>
          <a:p>
            <a:r>
              <a:rPr lang="sr-Cyrl-CS" sz="3600" b="1" smtClean="0">
                <a:solidFill>
                  <a:schemeClr val="tx1"/>
                </a:solidFill>
                <a:latin typeface="Arial" pitchFamily="34" charset="0"/>
                <a:cs typeface="Arial" pitchFamily="34" charset="0"/>
              </a:rPr>
              <a:t>Мерење сатурације крви кисеоником</a:t>
            </a:r>
            <a:endParaRPr lang="sr-Latn-CS" sz="3600" b="1" smtClean="0">
              <a:solidFill>
                <a:schemeClr val="tx1"/>
              </a:solidFill>
              <a:latin typeface="Arial" pitchFamily="34" charset="0"/>
              <a:cs typeface="Arial" pitchFamily="34" charset="0"/>
            </a:endParaRPr>
          </a:p>
        </p:txBody>
      </p:sp>
      <p:sp>
        <p:nvSpPr>
          <p:cNvPr id="47107" name="Content Placeholder 2"/>
          <p:cNvSpPr>
            <a:spLocks noGrp="1"/>
          </p:cNvSpPr>
          <p:nvPr>
            <p:ph idx="1"/>
          </p:nvPr>
        </p:nvSpPr>
        <p:spPr>
          <a:xfrm>
            <a:off x="457200" y="1935163"/>
            <a:ext cx="8686800" cy="4389437"/>
          </a:xfrm>
        </p:spPr>
        <p:txBody>
          <a:bodyPr/>
          <a:lstStyle/>
          <a:p>
            <a:r>
              <a:rPr lang="sr-Cyrl-CS" sz="2400" smtClean="0">
                <a:latin typeface="Arial" pitchFamily="34" charset="0"/>
                <a:cs typeface="Arial" pitchFamily="34" charset="0"/>
              </a:rPr>
              <a:t>Сатурација артеријске крви кисеоником (</a:t>
            </a:r>
            <a:r>
              <a:rPr lang="sr-Latn-CS" sz="2400" smtClean="0">
                <a:latin typeface="Arial" pitchFamily="34" charset="0"/>
                <a:cs typeface="Arial" pitchFamily="34" charset="0"/>
              </a:rPr>
              <a:t>Sao2)- </a:t>
            </a:r>
            <a:r>
              <a:rPr lang="sr-Cyrl-CS" sz="2400" smtClean="0">
                <a:latin typeface="Arial" pitchFamily="34" charset="0"/>
                <a:cs typeface="Arial" pitchFamily="34" charset="0"/>
              </a:rPr>
              <a:t>фракција или проценат хемоглобина који је претворен у оксихемоглобин.</a:t>
            </a:r>
          </a:p>
          <a:p>
            <a:r>
              <a:rPr lang="sr-Cyrl-CS" sz="2400" smtClean="0">
                <a:latin typeface="Arial" pitchFamily="34" charset="0"/>
                <a:cs typeface="Arial" pitchFamily="34" charset="0"/>
              </a:rPr>
              <a:t>1. Израчуната вредност сатурације (гасни анализатор)</a:t>
            </a:r>
          </a:p>
          <a:p>
            <a:r>
              <a:rPr lang="sr-Cyrl-CS" sz="2400" smtClean="0">
                <a:latin typeface="Arial" pitchFamily="34" charset="0"/>
                <a:cs typeface="Arial" pitchFamily="34" charset="0"/>
              </a:rPr>
              <a:t>2. Директно  мерење сатурације (оксиметар)</a:t>
            </a:r>
          </a:p>
          <a:p>
            <a:r>
              <a:rPr lang="sr-Cyrl-CS" sz="2400" smtClean="0">
                <a:latin typeface="Arial" pitchFamily="34" charset="0"/>
                <a:cs typeface="Arial" pitchFamily="34" charset="0"/>
              </a:rPr>
              <a:t>3. Индиректно мерење (транскутано) </a:t>
            </a:r>
            <a:endParaRPr lang="sr-Latn-CS" sz="24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idx="1"/>
          </p:nvPr>
        </p:nvSpPr>
        <p:spPr>
          <a:xfrm>
            <a:off x="500063" y="1295400"/>
            <a:ext cx="8229600" cy="5562600"/>
          </a:xfrm>
        </p:spPr>
        <p:txBody>
          <a:bodyPr/>
          <a:lstStyle/>
          <a:p>
            <a:pPr eaLnBrk="1" hangingPunct="1">
              <a:lnSpc>
                <a:spcPct val="80000"/>
              </a:lnSpc>
              <a:buFont typeface="Wingdings 2" pitchFamily="18" charset="2"/>
              <a:buNone/>
            </a:pPr>
            <a:r>
              <a:rPr lang="sr-Latn-CS" sz="2400" smtClean="0">
                <a:latin typeface="Arial" pitchFamily="34" charset="0"/>
                <a:cs typeface="Arial" pitchFamily="34" charset="0"/>
              </a:rPr>
              <a:t> </a:t>
            </a:r>
          </a:p>
        </p:txBody>
      </p:sp>
      <p:pic>
        <p:nvPicPr>
          <p:cNvPr id="48131" name="Picture 3"/>
          <p:cNvPicPr>
            <a:picLocks noChangeAspect="1" noChangeArrowheads="1"/>
          </p:cNvPicPr>
          <p:nvPr/>
        </p:nvPicPr>
        <p:blipFill>
          <a:blip r:embed="rId3"/>
          <a:srcRect/>
          <a:stretch>
            <a:fillRect/>
          </a:stretch>
        </p:blipFill>
        <p:spPr bwMode="auto">
          <a:xfrm>
            <a:off x="785813" y="2286000"/>
            <a:ext cx="3929062" cy="3429000"/>
          </a:xfrm>
          <a:prstGeom prst="rect">
            <a:avLst/>
          </a:prstGeom>
          <a:noFill/>
          <a:ln w="9525">
            <a:noFill/>
            <a:miter lim="800000"/>
            <a:headEnd/>
            <a:tailEnd/>
          </a:ln>
        </p:spPr>
      </p:pic>
      <p:sp>
        <p:nvSpPr>
          <p:cNvPr id="48132" name="TextBox 5"/>
          <p:cNvSpPr txBox="1">
            <a:spLocks noChangeArrowheads="1"/>
          </p:cNvSpPr>
          <p:nvPr/>
        </p:nvSpPr>
        <p:spPr bwMode="auto">
          <a:xfrm>
            <a:off x="357188" y="285750"/>
            <a:ext cx="8801100" cy="954088"/>
          </a:xfrm>
          <a:prstGeom prst="rect">
            <a:avLst/>
          </a:prstGeom>
          <a:noFill/>
          <a:ln w="9525">
            <a:noFill/>
            <a:miter lim="800000"/>
            <a:headEnd/>
            <a:tailEnd/>
          </a:ln>
        </p:spPr>
        <p:txBody>
          <a:bodyPr wrap="none">
            <a:spAutoFit/>
          </a:bodyPr>
          <a:lstStyle/>
          <a:p>
            <a:r>
              <a:rPr lang="sr-Cyrl-CS" sz="2800"/>
              <a:t>Повезаност  између  </a:t>
            </a:r>
            <a:r>
              <a:rPr lang="sr-Latn-CS" sz="2800"/>
              <a:t>SatO2 </a:t>
            </a:r>
            <a:r>
              <a:rPr lang="sr-Cyrl-CS" sz="2800"/>
              <a:t>и</a:t>
            </a:r>
            <a:r>
              <a:rPr lang="sr-Latn-CS" sz="2800"/>
              <a:t> PaO2 –</a:t>
            </a:r>
            <a:r>
              <a:rPr lang="sr-Cyrl-CS" sz="2800"/>
              <a:t> </a:t>
            </a:r>
          </a:p>
          <a:p>
            <a:r>
              <a:rPr lang="sr-Cyrl-CS" sz="2800"/>
              <a:t>дискрепанца између оксиметрије и гасних анализа</a:t>
            </a:r>
            <a:r>
              <a:rPr lang="sr-Latn-CS" sz="2800"/>
              <a:t> </a:t>
            </a:r>
          </a:p>
        </p:txBody>
      </p:sp>
      <p:pic>
        <p:nvPicPr>
          <p:cNvPr id="48133" name="Content Placeholder 3" descr="gasne Milovanovic 2012.jpg"/>
          <p:cNvPicPr>
            <a:picLocks noChangeAspect="1"/>
          </p:cNvPicPr>
          <p:nvPr/>
        </p:nvPicPr>
        <p:blipFill>
          <a:blip r:embed="rId4"/>
          <a:srcRect/>
          <a:stretch>
            <a:fillRect/>
          </a:stretch>
        </p:blipFill>
        <p:spPr bwMode="auto">
          <a:xfrm>
            <a:off x="5214938" y="1071563"/>
            <a:ext cx="2786062" cy="5786437"/>
          </a:xfrm>
          <a:prstGeom prst="rect">
            <a:avLst/>
          </a:prstGeom>
          <a:noFill/>
          <a:ln w="9525">
            <a:noFill/>
            <a:miter lim="800000"/>
            <a:headEnd/>
            <a:tailEnd/>
          </a:ln>
        </p:spPr>
      </p:pic>
      <p:sp>
        <p:nvSpPr>
          <p:cNvPr id="7" name="Rectangle 6"/>
          <p:cNvSpPr/>
          <p:nvPr/>
        </p:nvSpPr>
        <p:spPr>
          <a:xfrm>
            <a:off x="3143250" y="5715000"/>
            <a:ext cx="1000125" cy="785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Latn-CS" sz="1600" dirty="0">
                <a:latin typeface="Arial" pitchFamily="34" charset="0"/>
                <a:cs typeface="Arial" pitchFamily="34" charset="0"/>
              </a:rPr>
              <a:t>8,9KPa=66,7mmHg</a:t>
            </a:r>
          </a:p>
        </p:txBody>
      </p:sp>
      <p:cxnSp>
        <p:nvCxnSpPr>
          <p:cNvPr id="9" name="Straight Connector 8"/>
          <p:cNvCxnSpPr/>
          <p:nvPr/>
        </p:nvCxnSpPr>
        <p:spPr>
          <a:xfrm rot="5400000" flipH="1" flipV="1">
            <a:off x="2177257" y="3964781"/>
            <a:ext cx="27876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357313" y="2571750"/>
            <a:ext cx="2214562"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14313" y="285750"/>
            <a:ext cx="8929687" cy="1143000"/>
          </a:xfrm>
        </p:spPr>
        <p:txBody>
          <a:bodyPr>
            <a:normAutofit fontScale="90000"/>
          </a:bodyPr>
          <a:lstStyle/>
          <a:p>
            <a:pPr eaLnBrk="1" fontAlgn="auto" hangingPunct="1">
              <a:spcAft>
                <a:spcPts val="0"/>
              </a:spcAft>
              <a:defRPr/>
            </a:pPr>
            <a:r>
              <a:rPr lang="sr-Cyrl-CS" sz="4000" dirty="0" smtClean="0">
                <a:solidFill>
                  <a:schemeClr val="tx1"/>
                </a:solidFill>
                <a:latin typeface="Arial" pitchFamily="34" charset="0"/>
                <a:cs typeface="Arial" pitchFamily="34" charset="0"/>
              </a:rPr>
              <a:t>Типови респирацисијске инсуфицијенције</a:t>
            </a:r>
            <a:endParaRPr lang="en-US" sz="4000" dirty="0">
              <a:solidFill>
                <a:schemeClr val="tx1"/>
              </a:solidFill>
              <a:latin typeface="Arial" pitchFamily="34" charset="0"/>
              <a:cs typeface="Arial" pitchFamily="34" charset="0"/>
            </a:endParaRPr>
          </a:p>
        </p:txBody>
      </p:sp>
      <p:sp>
        <p:nvSpPr>
          <p:cNvPr id="12291" name="Rectangle 3"/>
          <p:cNvSpPr>
            <a:spLocks noGrp="1" noChangeArrowheads="1"/>
          </p:cNvSpPr>
          <p:nvPr>
            <p:ph type="body" idx="1"/>
          </p:nvPr>
        </p:nvSpPr>
        <p:spPr>
          <a:xfrm>
            <a:off x="142875" y="1935163"/>
            <a:ext cx="9001125" cy="4389437"/>
          </a:xfrm>
        </p:spPr>
        <p:txBody>
          <a:bodyPr/>
          <a:lstStyle/>
          <a:p>
            <a:pPr eaLnBrk="1" hangingPunct="1"/>
            <a:r>
              <a:rPr lang="sr-Cyrl-CS" b="1" smtClean="0">
                <a:latin typeface="Arial" pitchFamily="34" charset="0"/>
                <a:cs typeface="Arial" pitchFamily="34" charset="0"/>
              </a:rPr>
              <a:t>Парцијална респирацијска инсуфицијенција</a:t>
            </a:r>
            <a:r>
              <a:rPr lang="sr-Latn-CS" b="1" smtClean="0">
                <a:latin typeface="Arial" pitchFamily="34" charset="0"/>
                <a:cs typeface="Arial" pitchFamily="34" charset="0"/>
              </a:rPr>
              <a:t> </a:t>
            </a:r>
            <a:r>
              <a:rPr lang="sr-Cyrl-CS" b="1" smtClean="0">
                <a:latin typeface="Arial" pitchFamily="34" charset="0"/>
                <a:cs typeface="Arial" pitchFamily="34" charset="0"/>
              </a:rPr>
              <a:t>-</a:t>
            </a:r>
            <a:r>
              <a:rPr lang="sr-Latn-CS" b="1" smtClean="0">
                <a:latin typeface="Arial" pitchFamily="34" charset="0"/>
                <a:cs typeface="Arial" pitchFamily="34" charset="0"/>
              </a:rPr>
              <a:t> </a:t>
            </a:r>
            <a:r>
              <a:rPr lang="sr-Cyrl-CS" b="1" smtClean="0">
                <a:latin typeface="Arial" pitchFamily="34" charset="0"/>
                <a:cs typeface="Arial" pitchFamily="34" charset="0"/>
              </a:rPr>
              <a:t>Тип</a:t>
            </a:r>
            <a:r>
              <a:rPr lang="sr-Latn-CS" b="1" smtClean="0">
                <a:latin typeface="Arial" pitchFamily="34" charset="0"/>
                <a:cs typeface="Arial" pitchFamily="34" charset="0"/>
              </a:rPr>
              <a:t> I</a:t>
            </a:r>
          </a:p>
          <a:p>
            <a:pPr eaLnBrk="1" hangingPunct="1">
              <a:buFont typeface="Wingdings" pitchFamily="2" charset="2"/>
              <a:buNone/>
            </a:pPr>
            <a:r>
              <a:rPr lang="sr-Latn-CS" smtClean="0"/>
              <a:t>   </a:t>
            </a:r>
            <a:r>
              <a:rPr lang="sr-Cyrl-CS" sz="2000" smtClean="0">
                <a:latin typeface="Arial" pitchFamily="34" charset="0"/>
                <a:cs typeface="Arial" pitchFamily="34" charset="0"/>
              </a:rPr>
              <a:t>- </a:t>
            </a:r>
            <a:r>
              <a:rPr lang="sr-Cyrl-CS" sz="2400" smtClean="0">
                <a:latin typeface="Arial" pitchFamily="34" charset="0"/>
                <a:cs typeface="Arial" pitchFamily="34" charset="0"/>
              </a:rPr>
              <a:t>Хипоксемија</a:t>
            </a:r>
            <a:r>
              <a:rPr lang="sr-Latn-CS" sz="2400" smtClean="0">
                <a:latin typeface="Arial" pitchFamily="34" charset="0"/>
                <a:cs typeface="Arial" pitchFamily="34" charset="0"/>
              </a:rPr>
              <a:t> </a:t>
            </a:r>
          </a:p>
          <a:p>
            <a:pPr eaLnBrk="1" hangingPunct="1">
              <a:buFont typeface="Wingdings" pitchFamily="2" charset="2"/>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 </a:t>
            </a:r>
            <a:r>
              <a:rPr lang="sr-Latn-CS" sz="2400" smtClean="0">
                <a:latin typeface="Arial" pitchFamily="34" charset="0"/>
                <a:cs typeface="Arial" pitchFamily="34" charset="0"/>
              </a:rPr>
              <a:t>PaCO</a:t>
            </a:r>
            <a:r>
              <a:rPr lang="en-U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у границама нормале</a:t>
            </a:r>
            <a:endParaRPr lang="sr-Latn-CS" sz="2400" smtClean="0">
              <a:latin typeface="Arial" pitchFamily="34" charset="0"/>
              <a:cs typeface="Arial" pitchFamily="34" charset="0"/>
            </a:endParaRPr>
          </a:p>
          <a:p>
            <a:pPr eaLnBrk="1" hangingPunct="1">
              <a:buFont typeface="Wingdings" pitchFamily="2" charset="2"/>
              <a:buNone/>
            </a:pPr>
            <a:endParaRPr lang="sr-Latn-CS" smtClean="0"/>
          </a:p>
          <a:p>
            <a:pPr eaLnBrk="1" hangingPunct="1"/>
            <a:r>
              <a:rPr lang="sr-Cyrl-CS" b="1" smtClean="0">
                <a:latin typeface="Arial" pitchFamily="34" charset="0"/>
                <a:cs typeface="Arial" pitchFamily="34" charset="0"/>
              </a:rPr>
              <a:t>Глобална респирацијска инсуфицијенција - Тип</a:t>
            </a:r>
            <a:r>
              <a:rPr lang="sr-Latn-CS" b="1" smtClean="0">
                <a:latin typeface="Arial" pitchFamily="34" charset="0"/>
                <a:cs typeface="Arial" pitchFamily="34" charset="0"/>
              </a:rPr>
              <a:t> II</a:t>
            </a:r>
          </a:p>
          <a:p>
            <a:pPr eaLnBrk="1" hangingPunct="1">
              <a:buFont typeface="Wingdings" pitchFamily="2" charset="2"/>
              <a:buNone/>
            </a:pPr>
            <a:r>
              <a:rPr lang="sr-Latn-CS" smtClean="0">
                <a:solidFill>
                  <a:srgbClr val="FFFF00"/>
                </a:solidFill>
              </a:rPr>
              <a:t>   </a:t>
            </a:r>
            <a:r>
              <a:rPr lang="sr-Cyrl-CS" sz="2400" smtClean="0">
                <a:latin typeface="Arial" pitchFamily="34" charset="0"/>
                <a:cs typeface="Arial" pitchFamily="34" charset="0"/>
              </a:rPr>
              <a:t>- Хипоксемија</a:t>
            </a:r>
            <a:endParaRPr lang="sr-Latn-CS" sz="2400" smtClean="0">
              <a:latin typeface="Arial" pitchFamily="34" charset="0"/>
              <a:cs typeface="Arial" pitchFamily="34" charset="0"/>
            </a:endParaRPr>
          </a:p>
          <a:p>
            <a:pPr eaLnBrk="1" hangingPunct="1">
              <a:buFont typeface="Wingdings" pitchFamily="2" charset="2"/>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 Хиперкапнија</a:t>
            </a:r>
            <a:r>
              <a:rPr lang="sr-Latn-CS" sz="2400" smtClean="0">
                <a:latin typeface="Arial" pitchFamily="34" charset="0"/>
                <a:cs typeface="Arial" pitchFamily="34" charset="0"/>
              </a:rPr>
              <a:t> (Pa CO</a:t>
            </a:r>
            <a:r>
              <a:rPr lang="en-U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en-US" sz="2400" smtClean="0">
                <a:latin typeface="Arial" pitchFamily="34" charset="0"/>
                <a:cs typeface="Arial" pitchFamily="34" charset="0"/>
              </a:rPr>
              <a:t>&gt;</a:t>
            </a:r>
            <a:r>
              <a:rPr lang="sr-Latn-CS" sz="2400" smtClean="0">
                <a:latin typeface="Arial" pitchFamily="34" charset="0"/>
                <a:cs typeface="Arial" pitchFamily="34" charset="0"/>
              </a:rPr>
              <a:t> 6 kPa)</a:t>
            </a:r>
            <a:endParaRPr lang="en-US" sz="24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285750" y="0"/>
            <a:ext cx="8658225" cy="1143000"/>
          </a:xfrm>
        </p:spPr>
        <p:txBody>
          <a:bodyPr/>
          <a:lstStyle/>
          <a:p>
            <a:r>
              <a:rPr lang="sr-Cyrl-CS" sz="2800" b="1" smtClean="0">
                <a:solidFill>
                  <a:schemeClr val="tx1"/>
                </a:solidFill>
                <a:latin typeface="Arial" pitchFamily="34" charset="0"/>
                <a:cs typeface="Arial" pitchFamily="34" charset="0"/>
              </a:rPr>
              <a:t>Шта гасне анализе говоре о гасној размени? </a:t>
            </a:r>
            <a:endParaRPr lang="sr-Latn-CS" sz="2800" b="1" smtClean="0">
              <a:solidFill>
                <a:schemeClr val="tx1"/>
              </a:solidFill>
              <a:latin typeface="Arial" pitchFamily="34" charset="0"/>
              <a:cs typeface="Arial" pitchFamily="34" charset="0"/>
            </a:endParaRPr>
          </a:p>
        </p:txBody>
      </p:sp>
      <p:sp>
        <p:nvSpPr>
          <p:cNvPr id="15363" name="Content Placeholder 2"/>
          <p:cNvSpPr>
            <a:spLocks noGrp="1"/>
          </p:cNvSpPr>
          <p:nvPr>
            <p:ph idx="1"/>
          </p:nvPr>
        </p:nvSpPr>
        <p:spPr>
          <a:xfrm>
            <a:off x="428625" y="1500188"/>
            <a:ext cx="8229600" cy="4389437"/>
          </a:xfrm>
        </p:spPr>
        <p:txBody>
          <a:bodyPr/>
          <a:lstStyle/>
          <a:p>
            <a:pPr>
              <a:buFont typeface="Wingdings 2" pitchFamily="18" charset="2"/>
              <a:buNone/>
            </a:pPr>
            <a:r>
              <a:rPr lang="sr-Cyrl-CS" smtClean="0">
                <a:latin typeface="Arial" pitchFamily="34" charset="0"/>
                <a:cs typeface="Arial" pitchFamily="34" charset="0"/>
              </a:rPr>
              <a:t>1. </a:t>
            </a:r>
            <a:r>
              <a:rPr lang="sr-Cyrl-CS" b="1" smtClean="0">
                <a:latin typeface="Arial" pitchFamily="34" charset="0"/>
                <a:cs typeface="Arial" pitchFamily="34" charset="0"/>
              </a:rPr>
              <a:t>Каква је алвеоларна вентилација ?</a:t>
            </a:r>
          </a:p>
          <a:p>
            <a:pPr>
              <a:buFontTx/>
              <a:buChar char="-"/>
            </a:pPr>
            <a:r>
              <a:rPr lang="sr-Latn-CS" smtClean="0">
                <a:latin typeface="Arial" pitchFamily="34" charset="0"/>
                <a:cs typeface="Arial" pitchFamily="34" charset="0"/>
              </a:rPr>
              <a:t>PaCO2 ≥ 6KPa        </a:t>
            </a:r>
            <a:r>
              <a:rPr lang="sr-Cyrl-CS" smtClean="0">
                <a:latin typeface="Arial" pitchFamily="34" charset="0"/>
                <a:cs typeface="Arial" pitchFamily="34" charset="0"/>
              </a:rPr>
              <a:t>хиповентилација алвеола</a:t>
            </a:r>
          </a:p>
          <a:p>
            <a:pPr>
              <a:buFontTx/>
              <a:buChar char="-"/>
            </a:pPr>
            <a:endParaRPr lang="sr-Cyrl-CS" smtClean="0">
              <a:latin typeface="Arial" pitchFamily="34" charset="0"/>
              <a:cs typeface="Arial" pitchFamily="34" charset="0"/>
            </a:endParaRPr>
          </a:p>
          <a:p>
            <a:pPr>
              <a:buFont typeface="Wingdings 2" pitchFamily="18" charset="2"/>
              <a:buNone/>
            </a:pPr>
            <a:r>
              <a:rPr lang="sr-Cyrl-CS" smtClean="0">
                <a:latin typeface="Arial" pitchFamily="34" charset="0"/>
                <a:cs typeface="Arial" pitchFamily="34" charset="0"/>
              </a:rPr>
              <a:t>2. </a:t>
            </a:r>
            <a:r>
              <a:rPr lang="sr-Cyrl-CS" b="1" smtClean="0">
                <a:latin typeface="Arial" pitchFamily="34" charset="0"/>
                <a:cs typeface="Arial" pitchFamily="34" charset="0"/>
              </a:rPr>
              <a:t>Да ли је </a:t>
            </a:r>
            <a:r>
              <a:rPr lang="sr-Latn-CS" b="1" smtClean="0">
                <a:latin typeface="Arial" pitchFamily="34" charset="0"/>
                <a:cs typeface="Arial" pitchFamily="34" charset="0"/>
              </a:rPr>
              <a:t>PaO2</a:t>
            </a:r>
            <a:r>
              <a:rPr lang="sr-Cyrl-CS" b="1" smtClean="0">
                <a:latin typeface="Arial" pitchFamily="34" charset="0"/>
                <a:cs typeface="Arial" pitchFamily="34" charset="0"/>
              </a:rPr>
              <a:t>  довољно висок да адекватно оксигенише ткива и превенира анаеробни метаболизам</a:t>
            </a:r>
            <a:r>
              <a:rPr lang="sr-Cyrl-CS" smtClean="0">
                <a:latin typeface="Arial" pitchFamily="34" charset="0"/>
                <a:cs typeface="Arial" pitchFamily="34" charset="0"/>
              </a:rPr>
              <a:t>?</a:t>
            </a:r>
          </a:p>
          <a:p>
            <a:pPr>
              <a:buFont typeface="Wingdings 2" pitchFamily="18" charset="2"/>
              <a:buNone/>
            </a:pPr>
            <a:endParaRPr lang="sr-Cyrl-CS" smtClean="0">
              <a:latin typeface="Arial" pitchFamily="34" charset="0"/>
              <a:cs typeface="Arial" pitchFamily="34" charset="0"/>
            </a:endParaRPr>
          </a:p>
          <a:p>
            <a:pPr>
              <a:buFont typeface="Wingdings 2" pitchFamily="18" charset="2"/>
              <a:buNone/>
            </a:pPr>
            <a:r>
              <a:rPr lang="sr-Cyrl-CS" smtClean="0">
                <a:latin typeface="Arial" pitchFamily="34" charset="0"/>
                <a:cs typeface="Arial" pitchFamily="34" charset="0"/>
              </a:rPr>
              <a:t>3. </a:t>
            </a:r>
            <a:r>
              <a:rPr lang="sr-Cyrl-CS" b="1" smtClean="0">
                <a:latin typeface="Arial" pitchFamily="34" charset="0"/>
                <a:cs typeface="Arial" pitchFamily="34" charset="0"/>
              </a:rPr>
              <a:t>Да ли постоји поремећај односа </a:t>
            </a:r>
            <a:r>
              <a:rPr lang="sr-Latn-CS" b="1" smtClean="0">
                <a:latin typeface="Arial" pitchFamily="34" charset="0"/>
                <a:cs typeface="Arial" pitchFamily="34" charset="0"/>
              </a:rPr>
              <a:t>V/Q?</a:t>
            </a:r>
            <a:endParaRPr lang="sr-Cyrl-CS" b="1" smtClean="0">
              <a:latin typeface="Arial" pitchFamily="34" charset="0"/>
              <a:cs typeface="Arial" pitchFamily="34" charset="0"/>
            </a:endParaRPr>
          </a:p>
          <a:p>
            <a:pPr>
              <a:buFont typeface="Wingdings 2" pitchFamily="18" charset="2"/>
              <a:buNone/>
            </a:pPr>
            <a:r>
              <a:rPr lang="sr-Cyrl-CS" smtClean="0">
                <a:latin typeface="Arial" pitchFamily="34" charset="0"/>
                <a:cs typeface="Arial" pitchFamily="34" charset="0"/>
              </a:rPr>
              <a:t>  </a:t>
            </a:r>
            <a:r>
              <a:rPr lang="sr-Cyrl-CS" sz="2800" smtClean="0">
                <a:latin typeface="Arial" pitchFamily="34" charset="0"/>
                <a:cs typeface="Arial" pitchFamily="34" charset="0"/>
              </a:rPr>
              <a:t> </a:t>
            </a:r>
            <a:r>
              <a:rPr lang="sr-Cyrl-CS" smtClean="0">
                <a:latin typeface="Arial" pitchFamily="34" charset="0"/>
                <a:cs typeface="Arial" pitchFamily="34" charset="0"/>
              </a:rPr>
              <a:t>Аа градијент</a:t>
            </a:r>
            <a:r>
              <a:rPr lang="sr-Latn-CS" sz="2400" smtClean="0">
                <a:latin typeface="Arial" pitchFamily="34" charset="0"/>
                <a:cs typeface="Arial" pitchFamily="34" charset="0"/>
              </a:rPr>
              <a:t> (P</a:t>
            </a:r>
            <a:r>
              <a:rPr lang="sr-Latn-CS" sz="2400" baseline="-25000" smtClean="0">
                <a:latin typeface="Arial" pitchFamily="34" charset="0"/>
                <a:cs typeface="Arial" pitchFamily="34" charset="0"/>
              </a:rPr>
              <a:t>A-a</a:t>
            </a:r>
            <a:r>
              <a:rPr lang="sr-Latn-CS" sz="2400" smtClean="0">
                <a:latin typeface="Arial" pitchFamily="34" charset="0"/>
                <a:cs typeface="Arial" pitchFamily="34" charset="0"/>
              </a:rPr>
              <a:t> </a:t>
            </a:r>
            <a:r>
              <a:rPr lang="sr-Latn-CS" sz="2400" baseline="-25000" smtClean="0">
                <a:latin typeface="Arial" pitchFamily="34" charset="0"/>
                <a:cs typeface="Arial" pitchFamily="34" charset="0"/>
              </a:rPr>
              <a:t>O2</a:t>
            </a:r>
            <a:r>
              <a:rPr lang="sr-Cyrl-CS" sz="2400" smtClean="0">
                <a:latin typeface="Arial" pitchFamily="34" charset="0"/>
                <a:cs typeface="Arial" pitchFamily="34" charset="0"/>
              </a:rPr>
              <a:t> </a:t>
            </a:r>
            <a:r>
              <a:rPr lang="sr-Latn-CS" sz="2400" smtClean="0">
                <a:latin typeface="Arial" pitchFamily="34" charset="0"/>
                <a:cs typeface="Arial" pitchFamily="34" charset="0"/>
              </a:rPr>
              <a:t>)</a:t>
            </a:r>
            <a:r>
              <a:rPr lang="sr-Cyrl-CS" smtClean="0">
                <a:latin typeface="Arial" pitchFamily="34" charset="0"/>
                <a:cs typeface="Arial" pitchFamily="34" charset="0"/>
              </a:rPr>
              <a:t>= 20- (</a:t>
            </a:r>
            <a:r>
              <a:rPr lang="sr-Latn-CS" smtClean="0">
                <a:latin typeface="Arial" pitchFamily="34" charset="0"/>
                <a:cs typeface="Arial" pitchFamily="34" charset="0"/>
              </a:rPr>
              <a:t>PaO2</a:t>
            </a:r>
            <a:r>
              <a:rPr lang="sr-Cyrl-CS" smtClean="0">
                <a:latin typeface="Arial" pitchFamily="34" charset="0"/>
                <a:cs typeface="Arial" pitchFamily="34" charset="0"/>
              </a:rPr>
              <a:t> +</a:t>
            </a:r>
            <a:r>
              <a:rPr lang="sr-Latn-CS" smtClean="0">
                <a:latin typeface="Arial" pitchFamily="34" charset="0"/>
                <a:cs typeface="Arial" pitchFamily="34" charset="0"/>
              </a:rPr>
              <a:t> PaCO2</a:t>
            </a:r>
            <a:r>
              <a:rPr lang="sr-Cyrl-CS" smtClean="0">
                <a:latin typeface="Arial" pitchFamily="34" charset="0"/>
                <a:cs typeface="Arial" pitchFamily="34" charset="0"/>
              </a:rPr>
              <a:t>/0,8)</a:t>
            </a:r>
          </a:p>
          <a:p>
            <a:pPr>
              <a:buFontTx/>
              <a:buChar char="-"/>
            </a:pPr>
            <a:endParaRPr lang="sr-Latn-CS" smtClean="0"/>
          </a:p>
        </p:txBody>
      </p:sp>
      <p:cxnSp>
        <p:nvCxnSpPr>
          <p:cNvPr id="5" name="Straight Arrow Connector 4"/>
          <p:cNvCxnSpPr/>
          <p:nvPr/>
        </p:nvCxnSpPr>
        <p:spPr>
          <a:xfrm>
            <a:off x="3071813" y="2214563"/>
            <a:ext cx="57150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1000"/>
                                        <p:tgtEl>
                                          <p:spTgt spid="15363">
                                            <p:txEl>
                                              <p:pRg st="0" end="0"/>
                                            </p:txEl>
                                          </p:spTgt>
                                        </p:tgtEl>
                                      </p:cBhvr>
                                    </p:animEffect>
                                    <p:anim calcmode="lin" valueType="num">
                                      <p:cBhvr>
                                        <p:cTn id="8" dur="1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363">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fade">
                                      <p:cBhvr>
                                        <p:cTn id="12" dur="1000"/>
                                        <p:tgtEl>
                                          <p:spTgt spid="15363">
                                            <p:txEl>
                                              <p:pRg st="1" end="1"/>
                                            </p:txEl>
                                          </p:spTgt>
                                        </p:tgtEl>
                                      </p:cBhvr>
                                    </p:animEffect>
                                    <p:anim calcmode="lin" valueType="num">
                                      <p:cBhvr>
                                        <p:cTn id="13" dur="10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53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47" presetClass="entr" presetSubtype="0" fill="hold" nodeType="clickEffect">
                                  <p:stCondLst>
                                    <p:cond delay="0"/>
                                  </p:stCondLst>
                                  <p:childTnLst>
                                    <p:set>
                                      <p:cBhvr>
                                        <p:cTn id="18" dur="1" fill="hold">
                                          <p:stCondLst>
                                            <p:cond delay="0"/>
                                          </p:stCondLst>
                                        </p:cTn>
                                        <p:tgtEl>
                                          <p:spTgt spid="15363">
                                            <p:txEl>
                                              <p:pRg st="3" end="3"/>
                                            </p:txEl>
                                          </p:spTgt>
                                        </p:tgtEl>
                                        <p:attrNameLst>
                                          <p:attrName>style.visibility</p:attrName>
                                        </p:attrNameLst>
                                      </p:cBhvr>
                                      <p:to>
                                        <p:strVal val="visible"/>
                                      </p:to>
                                    </p:set>
                                    <p:animEffect transition="in" filter="fade">
                                      <p:cBhvr>
                                        <p:cTn id="19" dur="1000"/>
                                        <p:tgtEl>
                                          <p:spTgt spid="15363">
                                            <p:txEl>
                                              <p:pRg st="3" end="3"/>
                                            </p:txEl>
                                          </p:spTgt>
                                        </p:tgtEl>
                                      </p:cBhvr>
                                    </p:animEffect>
                                    <p:anim calcmode="lin" valueType="num">
                                      <p:cBhvr>
                                        <p:cTn id="20" dur="10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1536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7" presetClass="entr" presetSubtype="0" fill="hold" nodeType="clickEffect">
                                  <p:stCondLst>
                                    <p:cond delay="0"/>
                                  </p:stCondLst>
                                  <p:childTnLst>
                                    <p:set>
                                      <p:cBhvr>
                                        <p:cTn id="25" dur="1" fill="hold">
                                          <p:stCondLst>
                                            <p:cond delay="0"/>
                                          </p:stCondLst>
                                        </p:cTn>
                                        <p:tgtEl>
                                          <p:spTgt spid="15363">
                                            <p:txEl>
                                              <p:pRg st="5" end="5"/>
                                            </p:txEl>
                                          </p:spTgt>
                                        </p:tgtEl>
                                        <p:attrNameLst>
                                          <p:attrName>style.visibility</p:attrName>
                                        </p:attrNameLst>
                                      </p:cBhvr>
                                      <p:to>
                                        <p:strVal val="visible"/>
                                      </p:to>
                                    </p:set>
                                    <p:animEffect transition="in" filter="fade">
                                      <p:cBhvr>
                                        <p:cTn id="26" dur="1000"/>
                                        <p:tgtEl>
                                          <p:spTgt spid="15363">
                                            <p:txEl>
                                              <p:pRg st="5" end="5"/>
                                            </p:txEl>
                                          </p:spTgt>
                                        </p:tgtEl>
                                      </p:cBhvr>
                                    </p:animEffect>
                                    <p:anim calcmode="lin" valueType="num">
                                      <p:cBhvr>
                                        <p:cTn id="27" dur="1000" fill="hold"/>
                                        <p:tgtEl>
                                          <p:spTgt spid="15363">
                                            <p:txEl>
                                              <p:pRg st="5" end="5"/>
                                            </p:txEl>
                                          </p:spTgt>
                                        </p:tgtEl>
                                        <p:attrNameLst>
                                          <p:attrName>ppt_x</p:attrName>
                                        </p:attrNameLst>
                                      </p:cBhvr>
                                      <p:tavLst>
                                        <p:tav tm="0">
                                          <p:val>
                                            <p:strVal val="#ppt_x"/>
                                          </p:val>
                                        </p:tav>
                                        <p:tav tm="100000">
                                          <p:val>
                                            <p:strVal val="#ppt_x"/>
                                          </p:val>
                                        </p:tav>
                                      </p:tavLst>
                                    </p:anim>
                                    <p:anim calcmode="lin" valueType="num">
                                      <p:cBhvr>
                                        <p:cTn id="28" dur="1000" fill="hold"/>
                                        <p:tgtEl>
                                          <p:spTgt spid="15363">
                                            <p:txEl>
                                              <p:pRg st="5" end="5"/>
                                            </p:txEl>
                                          </p:spTgt>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15363">
                                            <p:txEl>
                                              <p:pRg st="6" end="6"/>
                                            </p:txEl>
                                          </p:spTgt>
                                        </p:tgtEl>
                                        <p:attrNameLst>
                                          <p:attrName>style.visibility</p:attrName>
                                        </p:attrNameLst>
                                      </p:cBhvr>
                                      <p:to>
                                        <p:strVal val="visible"/>
                                      </p:to>
                                    </p:set>
                                    <p:animEffect transition="in" filter="fade">
                                      <p:cBhvr>
                                        <p:cTn id="31" dur="1000"/>
                                        <p:tgtEl>
                                          <p:spTgt spid="15363">
                                            <p:txEl>
                                              <p:pRg st="6" end="6"/>
                                            </p:txEl>
                                          </p:spTgt>
                                        </p:tgtEl>
                                      </p:cBhvr>
                                    </p:animEffect>
                                    <p:anim calcmode="lin" valueType="num">
                                      <p:cBhvr>
                                        <p:cTn id="32" dur="1000" fill="hold"/>
                                        <p:tgtEl>
                                          <p:spTgt spid="1536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1536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1"/>
          </p:nvPr>
        </p:nvSpPr>
        <p:spPr>
          <a:xfrm>
            <a:off x="571500" y="785813"/>
            <a:ext cx="8229600" cy="5562600"/>
          </a:xfrm>
        </p:spPr>
        <p:txBody>
          <a:bodyPr/>
          <a:lstStyle/>
          <a:p>
            <a:pPr eaLnBrk="1" hangingPunct="1">
              <a:lnSpc>
                <a:spcPct val="80000"/>
              </a:lnSpc>
            </a:pPr>
            <a:r>
              <a:rPr lang="sr-Cyrl-CS" sz="2400" smtClean="0">
                <a:latin typeface="Arial" pitchFamily="34" charset="0"/>
                <a:cs typeface="Arial" pitchFamily="34" charset="0"/>
              </a:rPr>
              <a:t>Мањи степен хипоксемије нема значајан утицај на клиничко стање оболелог, али снижење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испод </a:t>
            </a:r>
            <a:r>
              <a:rPr lang="sr-Latn-CS" sz="2400" smtClean="0">
                <a:latin typeface="Arial" pitchFamily="34" charset="0"/>
                <a:cs typeface="Arial" pitchFamily="34" charset="0"/>
              </a:rPr>
              <a:t> 7kPa</a:t>
            </a:r>
            <a:r>
              <a:rPr lang="sr-Cyrl-CS" sz="2400" smtClean="0">
                <a:latin typeface="Arial" pitchFamily="34" charset="0"/>
                <a:cs typeface="Arial" pitchFamily="34" charset="0"/>
              </a:rPr>
              <a:t> (50 ммХг)</a:t>
            </a:r>
            <a:r>
              <a:rPr lang="sr-Latn-CS" sz="2400" smtClean="0">
                <a:latin typeface="Arial" pitchFamily="34" charset="0"/>
                <a:cs typeface="Arial" pitchFamily="34" charset="0"/>
              </a:rPr>
              <a:t> </a:t>
            </a:r>
            <a:r>
              <a:rPr lang="sr-Cyrl-CS" sz="2400" smtClean="0">
                <a:latin typeface="Arial" pitchFamily="34" charset="0"/>
                <a:cs typeface="Arial" pitchFamily="34" charset="0"/>
              </a:rPr>
              <a:t>је праћено наглом десатурацијом хемоглобина </a:t>
            </a:r>
            <a:r>
              <a:rPr lang="sr-Latn-CS" sz="2400" smtClean="0">
                <a:latin typeface="Arial" pitchFamily="34" charset="0"/>
                <a:cs typeface="Arial" pitchFamily="34" charset="0"/>
              </a:rPr>
              <a:t>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и прети појава ткивне хипоксије</a:t>
            </a:r>
            <a:r>
              <a:rPr lang="sr-Latn-CS" sz="2400" smtClean="0">
                <a:latin typeface="Arial" pitchFamily="34" charset="0"/>
                <a:cs typeface="Arial" pitchFamily="34" charset="0"/>
              </a:rPr>
              <a:t>. </a:t>
            </a:r>
          </a:p>
        </p:txBody>
      </p:sp>
      <p:pic>
        <p:nvPicPr>
          <p:cNvPr id="50179" name="Picture 3"/>
          <p:cNvPicPr>
            <a:picLocks noChangeAspect="1" noChangeArrowheads="1"/>
          </p:cNvPicPr>
          <p:nvPr/>
        </p:nvPicPr>
        <p:blipFill>
          <a:blip r:embed="rId3"/>
          <a:srcRect/>
          <a:stretch>
            <a:fillRect/>
          </a:stretch>
        </p:blipFill>
        <p:spPr bwMode="auto">
          <a:xfrm>
            <a:off x="2214563" y="2643188"/>
            <a:ext cx="3929062" cy="3429000"/>
          </a:xfrm>
          <a:prstGeom prst="rect">
            <a:avLst/>
          </a:prstGeom>
          <a:noFill/>
          <a:ln w="9525">
            <a:noFill/>
            <a:miter lim="800000"/>
            <a:headEnd/>
            <a:tailEnd/>
          </a:ln>
        </p:spPr>
      </p:pic>
      <p:cxnSp>
        <p:nvCxnSpPr>
          <p:cNvPr id="5" name="Straight Connector 4"/>
          <p:cNvCxnSpPr/>
          <p:nvPr/>
        </p:nvCxnSpPr>
        <p:spPr>
          <a:xfrm rot="5400000" flipH="1" flipV="1">
            <a:off x="3105944" y="4393406"/>
            <a:ext cx="2501900" cy="1588"/>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914400" y="428625"/>
            <a:ext cx="8229600" cy="1143000"/>
          </a:xfrm>
        </p:spPr>
        <p:txBody>
          <a:bodyPr/>
          <a:lstStyle/>
          <a:p>
            <a:r>
              <a:rPr lang="sr-Latn-CS" sz="2800" b="1" smtClean="0">
                <a:solidFill>
                  <a:schemeClr val="tx1"/>
                </a:solidFill>
                <a:latin typeface="Arial" pitchFamily="34" charset="0"/>
                <a:cs typeface="Arial" pitchFamily="34" charset="0"/>
              </a:rPr>
              <a:t>P</a:t>
            </a:r>
            <a:r>
              <a:rPr lang="sr-Latn-CS" sz="2800" b="1" baseline="-25000" smtClean="0">
                <a:solidFill>
                  <a:schemeClr val="tx1"/>
                </a:solidFill>
                <a:latin typeface="Arial" pitchFamily="34" charset="0"/>
                <a:cs typeface="Arial" pitchFamily="34" charset="0"/>
              </a:rPr>
              <a:t>A-a</a:t>
            </a:r>
            <a:r>
              <a:rPr lang="sr-Latn-CS" sz="2800" b="1" smtClean="0">
                <a:solidFill>
                  <a:schemeClr val="tx1"/>
                </a:solidFill>
                <a:latin typeface="Arial" pitchFamily="34" charset="0"/>
                <a:cs typeface="Arial" pitchFamily="34" charset="0"/>
              </a:rPr>
              <a:t> </a:t>
            </a:r>
            <a:r>
              <a:rPr lang="sr-Latn-CS" sz="2800" b="1" baseline="-25000" smtClean="0">
                <a:solidFill>
                  <a:schemeClr val="tx1"/>
                </a:solidFill>
                <a:latin typeface="Arial" pitchFamily="34" charset="0"/>
                <a:cs typeface="Arial" pitchFamily="34" charset="0"/>
              </a:rPr>
              <a:t>O2</a:t>
            </a:r>
            <a:r>
              <a:rPr lang="sr-Cyrl-CS" sz="2800" b="1" smtClean="0">
                <a:solidFill>
                  <a:schemeClr val="tx1"/>
                </a:solidFill>
                <a:latin typeface="Arial" pitchFamily="34" charset="0"/>
                <a:cs typeface="Arial" pitchFamily="34" charset="0"/>
              </a:rPr>
              <a:t> у евалуацији узрока хипоксемије</a:t>
            </a:r>
            <a:endParaRPr lang="sr-Latn-CS" sz="2800" b="1" smtClean="0">
              <a:solidFill>
                <a:schemeClr val="tx1"/>
              </a:solidFill>
              <a:latin typeface="Arial" pitchFamily="34" charset="0"/>
              <a:cs typeface="Arial" pitchFamily="34" charset="0"/>
            </a:endParaRPr>
          </a:p>
        </p:txBody>
      </p:sp>
      <p:graphicFrame>
        <p:nvGraphicFramePr>
          <p:cNvPr id="4" name="Content Placeholder 3"/>
          <p:cNvGraphicFramePr>
            <a:graphicFrameLocks noGrp="1"/>
          </p:cNvGraphicFramePr>
          <p:nvPr>
            <p:ph idx="1"/>
          </p:nvPr>
        </p:nvGraphicFramePr>
        <p:xfrm>
          <a:off x="642938" y="2428875"/>
          <a:ext cx="8229600" cy="3051175"/>
        </p:xfrm>
        <a:graphic>
          <a:graphicData uri="http://schemas.openxmlformats.org/drawingml/2006/table">
            <a:tbl>
              <a:tblPr firstRow="1" bandRow="1">
                <a:tableStyleId>{5C22544A-7EE6-4342-B048-85BDC9FD1C3A}</a:tableStyleId>
              </a:tblPr>
              <a:tblGrid>
                <a:gridCol w="2057400"/>
                <a:gridCol w="2057400"/>
                <a:gridCol w="2057400"/>
                <a:gridCol w="2057400"/>
              </a:tblGrid>
              <a:tr h="557069">
                <a:tc>
                  <a:txBody>
                    <a:bodyPr/>
                    <a:lstStyle/>
                    <a:p>
                      <a:r>
                        <a:rPr lang="sr-Cyrl-CS" sz="1600" dirty="0" smtClean="0">
                          <a:latin typeface="Arial" pitchFamily="34" charset="0"/>
                          <a:cs typeface="Arial" pitchFamily="34" charset="0"/>
                        </a:rPr>
                        <a:t>УЗРОЦИ</a:t>
                      </a:r>
                      <a:endParaRPr lang="sr-Latn-CS" sz="1600" dirty="0">
                        <a:latin typeface="Arial" pitchFamily="34" charset="0"/>
                        <a:cs typeface="Arial" pitchFamily="34" charset="0"/>
                      </a:endParaRPr>
                    </a:p>
                  </a:txBody>
                  <a:tcPr marT="45708" marB="45708"/>
                </a:tc>
                <a:tc>
                  <a:txBody>
                    <a:bodyPr/>
                    <a:lstStyle/>
                    <a:p>
                      <a:r>
                        <a:rPr lang="sr-Latn-CS" sz="1600" dirty="0" smtClean="0">
                          <a:latin typeface="Arial" pitchFamily="34" charset="0"/>
                          <a:cs typeface="Arial" pitchFamily="34" charset="0"/>
                        </a:rPr>
                        <a:t>PaO2</a:t>
                      </a:r>
                      <a:endParaRPr lang="sr-Latn-CS" sz="1600" dirty="0">
                        <a:latin typeface="Arial" pitchFamily="34" charset="0"/>
                        <a:cs typeface="Arial" pitchFamily="34" charset="0"/>
                      </a:endParaRPr>
                    </a:p>
                  </a:txBody>
                  <a:tcPr marT="45708" marB="45708"/>
                </a:tc>
                <a:tc>
                  <a:txBody>
                    <a:bodyPr/>
                    <a:lstStyle/>
                    <a:p>
                      <a:r>
                        <a:rPr lang="sr-Latn-CS" sz="1600" dirty="0" smtClean="0">
                          <a:latin typeface="Arial" pitchFamily="34" charset="0"/>
                          <a:cs typeface="Arial" pitchFamily="34" charset="0"/>
                        </a:rPr>
                        <a:t>PaCO2</a:t>
                      </a:r>
                      <a:endParaRPr lang="sr-Latn-CS" sz="1600" dirty="0">
                        <a:latin typeface="Arial" pitchFamily="34" charset="0"/>
                        <a:cs typeface="Arial" pitchFamily="34" charset="0"/>
                      </a:endParaRPr>
                    </a:p>
                  </a:txBody>
                  <a:tcPr marT="45708" marB="45708"/>
                </a:tc>
                <a:tc>
                  <a:txBody>
                    <a:bodyPr/>
                    <a:lstStyle/>
                    <a:p>
                      <a:r>
                        <a:rPr lang="sr-Latn-CS" sz="1600" dirty="0" smtClean="0">
                          <a:latin typeface="Arial" pitchFamily="34" charset="0"/>
                          <a:cs typeface="Arial" pitchFamily="34" charset="0"/>
                        </a:rPr>
                        <a:t>P</a:t>
                      </a:r>
                      <a:r>
                        <a:rPr lang="sr-Latn-CS" sz="1600" baseline="-25000" dirty="0" smtClean="0">
                          <a:latin typeface="Arial" pitchFamily="34" charset="0"/>
                          <a:cs typeface="Arial" pitchFamily="34" charset="0"/>
                        </a:rPr>
                        <a:t>A-a</a:t>
                      </a:r>
                      <a:r>
                        <a:rPr lang="sr-Latn-CS" sz="1600" dirty="0" smtClean="0">
                          <a:latin typeface="Arial" pitchFamily="34" charset="0"/>
                          <a:cs typeface="Arial" pitchFamily="34" charset="0"/>
                        </a:rPr>
                        <a:t> </a:t>
                      </a:r>
                      <a:r>
                        <a:rPr lang="sr-Latn-CS" sz="1600" baseline="-25000" dirty="0" smtClean="0">
                          <a:latin typeface="Arial" pitchFamily="34" charset="0"/>
                          <a:cs typeface="Arial" pitchFamily="34" charset="0"/>
                        </a:rPr>
                        <a:t>O2</a:t>
                      </a:r>
                      <a:r>
                        <a:rPr lang="sr-Cyrl-CS" sz="1600" dirty="0" smtClean="0">
                          <a:latin typeface="Arial" pitchFamily="34" charset="0"/>
                          <a:cs typeface="Arial" pitchFamily="34" charset="0"/>
                        </a:rPr>
                        <a:t> </a:t>
                      </a:r>
                      <a:endParaRPr lang="sr-Latn-CS" sz="1600" dirty="0">
                        <a:latin typeface="Arial" pitchFamily="34" charset="0"/>
                        <a:cs typeface="Arial" pitchFamily="34" charset="0"/>
                      </a:endParaRPr>
                    </a:p>
                  </a:txBody>
                  <a:tcPr marT="45708" marB="45708"/>
                </a:tc>
              </a:tr>
              <a:tr h="557069">
                <a:tc>
                  <a:txBody>
                    <a:bodyPr/>
                    <a:lstStyle/>
                    <a:p>
                      <a:r>
                        <a:rPr lang="sr-Cyrl-CS" sz="1600" b="1" dirty="0" smtClean="0">
                          <a:latin typeface="Arial" pitchFamily="34" charset="0"/>
                          <a:cs typeface="Arial" pitchFamily="34" charset="0"/>
                        </a:rPr>
                        <a:t>Хиповентилација</a:t>
                      </a:r>
                      <a:endParaRPr lang="sr-Latn-CS" sz="1600" b="1" dirty="0">
                        <a:latin typeface="Arial" pitchFamily="34" charset="0"/>
                        <a:cs typeface="Arial" pitchFamily="34" charset="0"/>
                      </a:endParaRPr>
                    </a:p>
                  </a:txBody>
                  <a:tcPr marT="45708" marB="45708"/>
                </a:tc>
                <a:tc>
                  <a:txBody>
                    <a:bodyPr/>
                    <a:lstStyle/>
                    <a:p>
                      <a:endParaRPr lang="sr-Latn-CS" sz="1600">
                        <a:latin typeface="Arial" pitchFamily="34" charset="0"/>
                        <a:cs typeface="Arial" pitchFamily="34" charset="0"/>
                      </a:endParaRPr>
                    </a:p>
                  </a:txBody>
                  <a:tcPr marT="45708" marB="45708"/>
                </a:tc>
                <a:tc>
                  <a:txBody>
                    <a:bodyPr/>
                    <a:lstStyle/>
                    <a:p>
                      <a:endParaRPr lang="sr-Latn-CS" sz="160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r>
              <a:tr h="557069">
                <a:tc>
                  <a:txBody>
                    <a:bodyPr/>
                    <a:lstStyle/>
                    <a:p>
                      <a:r>
                        <a:rPr lang="sr-Cyrl-CS" sz="1600" b="1" dirty="0" smtClean="0">
                          <a:latin typeface="Arial" pitchFamily="34" charset="0"/>
                          <a:cs typeface="Arial" pitchFamily="34" charset="0"/>
                        </a:rPr>
                        <a:t>Поремећај </a:t>
                      </a:r>
                      <a:r>
                        <a:rPr lang="sr-Latn-CS" sz="1600" b="1" dirty="0" smtClean="0">
                          <a:latin typeface="Arial" pitchFamily="34" charset="0"/>
                          <a:cs typeface="Arial" pitchFamily="34" charset="0"/>
                        </a:rPr>
                        <a:t> V/Q</a:t>
                      </a:r>
                      <a:endParaRPr lang="sr-Latn-CS" sz="1600" b="1" dirty="0">
                        <a:latin typeface="Arial" pitchFamily="34" charset="0"/>
                        <a:cs typeface="Arial" pitchFamily="34" charset="0"/>
                      </a:endParaRPr>
                    </a:p>
                  </a:txBody>
                  <a:tcPr marT="45708" marB="45708"/>
                </a:tc>
                <a:tc>
                  <a:txBody>
                    <a:bodyPr/>
                    <a:lstStyle/>
                    <a:p>
                      <a:endParaRPr lang="sr-Latn-CS" sz="160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c>
                  <a:txBody>
                    <a:bodyPr/>
                    <a:lstStyle/>
                    <a:p>
                      <a:endParaRPr lang="sr-Latn-CS" sz="1600">
                        <a:latin typeface="Arial" pitchFamily="34" charset="0"/>
                        <a:cs typeface="Arial" pitchFamily="34" charset="0"/>
                      </a:endParaRPr>
                    </a:p>
                  </a:txBody>
                  <a:tcPr marT="45708" marB="45708"/>
                </a:tc>
              </a:tr>
              <a:tr h="822898">
                <a:tc>
                  <a:txBody>
                    <a:bodyPr/>
                    <a:lstStyle/>
                    <a:p>
                      <a:r>
                        <a:rPr lang="sr-Cyrl-CS" sz="1600" b="1" dirty="0" smtClean="0">
                          <a:latin typeface="Arial" pitchFamily="34" charset="0"/>
                          <a:cs typeface="Arial" pitchFamily="34" charset="0"/>
                        </a:rPr>
                        <a:t>Ограничење дифузије кисеоника</a:t>
                      </a:r>
                      <a:endParaRPr lang="sr-Latn-CS" sz="1600" b="1" dirty="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r>
              <a:tr h="557069">
                <a:tc>
                  <a:txBody>
                    <a:bodyPr/>
                    <a:lstStyle/>
                    <a:p>
                      <a:r>
                        <a:rPr lang="sr-Cyrl-CS" sz="1600" b="1" dirty="0" smtClean="0">
                          <a:latin typeface="Arial" pitchFamily="34" charset="0"/>
                          <a:cs typeface="Arial" pitchFamily="34" charset="0"/>
                        </a:rPr>
                        <a:t>Шант</a:t>
                      </a:r>
                      <a:endParaRPr lang="sr-Latn-CS" sz="1600" b="1" dirty="0">
                        <a:latin typeface="Arial" pitchFamily="34" charset="0"/>
                        <a:cs typeface="Arial" pitchFamily="34" charset="0"/>
                      </a:endParaRPr>
                    </a:p>
                  </a:txBody>
                  <a:tcPr marT="45708" marB="45708"/>
                </a:tc>
                <a:tc>
                  <a:txBody>
                    <a:bodyPr/>
                    <a:lstStyle/>
                    <a:p>
                      <a:endParaRPr lang="sr-Latn-CS" sz="160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c>
                  <a:txBody>
                    <a:bodyPr/>
                    <a:lstStyle/>
                    <a:p>
                      <a:endParaRPr lang="sr-Latn-CS" sz="1600" dirty="0">
                        <a:latin typeface="Arial" pitchFamily="34" charset="0"/>
                        <a:cs typeface="Arial" pitchFamily="34" charset="0"/>
                      </a:endParaRPr>
                    </a:p>
                  </a:txBody>
                  <a:tcPr marT="45708" marB="45708"/>
                </a:tc>
              </a:tr>
            </a:tbl>
          </a:graphicData>
        </a:graphic>
      </p:graphicFrame>
      <p:cxnSp>
        <p:nvCxnSpPr>
          <p:cNvPr id="6" name="Straight Arrow Connector 5"/>
          <p:cNvCxnSpPr/>
          <p:nvPr/>
        </p:nvCxnSpPr>
        <p:spPr>
          <a:xfrm rot="5400000">
            <a:off x="3213894" y="3213894"/>
            <a:ext cx="285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flipH="1" flipV="1">
            <a:off x="5321300" y="3251201"/>
            <a:ext cx="3587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215188" y="3286125"/>
            <a:ext cx="500062"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3215482" y="3856831"/>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5750719" y="3821907"/>
            <a:ext cx="3587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857750" y="3857625"/>
            <a:ext cx="500063"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5430044" y="3856831"/>
            <a:ext cx="285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7250906" y="3821907"/>
            <a:ext cx="3587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3215482" y="4499769"/>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000625" y="4429125"/>
            <a:ext cx="500063"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5787232" y="4499769"/>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7179469" y="4536282"/>
            <a:ext cx="3587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3144044" y="5142706"/>
            <a:ext cx="285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3358357" y="5142706"/>
            <a:ext cx="285750"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000625" y="5214938"/>
            <a:ext cx="500063"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5572919" y="5142706"/>
            <a:ext cx="28575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flipH="1" flipV="1">
            <a:off x="5893594" y="5179219"/>
            <a:ext cx="3587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7179469" y="5250657"/>
            <a:ext cx="3587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flipH="1" flipV="1">
            <a:off x="7465219" y="5250657"/>
            <a:ext cx="3587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500063" y="0"/>
            <a:ext cx="8229600" cy="1143000"/>
          </a:xfrm>
        </p:spPr>
        <p:txBody>
          <a:bodyPr/>
          <a:lstStyle/>
          <a:p>
            <a:r>
              <a:rPr lang="sr-Cyrl-CS" sz="4400" b="1" smtClean="0">
                <a:solidFill>
                  <a:schemeClr val="tx1"/>
                </a:solidFill>
                <a:latin typeface="Arial" pitchFamily="34" charset="0"/>
                <a:cs typeface="Arial" pitchFamily="34" charset="0"/>
              </a:rPr>
              <a:t>Пример 1.</a:t>
            </a:r>
            <a:endParaRPr lang="sr-Latn-CS" sz="4400" b="1" smtClean="0">
              <a:solidFill>
                <a:schemeClr val="tx1"/>
              </a:solidFill>
              <a:latin typeface="Arial" pitchFamily="34" charset="0"/>
              <a:cs typeface="Arial" pitchFamily="34" charset="0"/>
            </a:endParaRPr>
          </a:p>
        </p:txBody>
      </p:sp>
      <p:sp>
        <p:nvSpPr>
          <p:cNvPr id="3" name="Content Placeholder 2"/>
          <p:cNvSpPr>
            <a:spLocks noGrp="1"/>
          </p:cNvSpPr>
          <p:nvPr>
            <p:ph idx="1"/>
          </p:nvPr>
        </p:nvSpPr>
        <p:spPr>
          <a:xfrm>
            <a:off x="214313" y="1285875"/>
            <a:ext cx="8929687" cy="4389438"/>
          </a:xfrm>
        </p:spPr>
        <p:txBody>
          <a:bodyPr/>
          <a:lstStyle/>
          <a:p>
            <a:r>
              <a:rPr lang="sr-Cyrl-CS" sz="2800" b="1" smtClean="0">
                <a:latin typeface="Arial" pitchFamily="34" charset="0"/>
                <a:cs typeface="Arial" pitchFamily="34" charset="0"/>
              </a:rPr>
              <a:t>Млади  пацијент, непушач,</a:t>
            </a:r>
            <a:r>
              <a:rPr lang="sr-Latn-CS" sz="2800" b="1" smtClean="0">
                <a:latin typeface="Arial" pitchFamily="34" charset="0"/>
                <a:cs typeface="Arial" pitchFamily="34" charset="0"/>
              </a:rPr>
              <a:t> </a:t>
            </a:r>
            <a:r>
              <a:rPr lang="sr-Cyrl-CS" sz="2800" b="1" smtClean="0">
                <a:latin typeface="Arial" pitchFamily="34" charset="0"/>
                <a:cs typeface="Arial" pitchFamily="34" charset="0"/>
              </a:rPr>
              <a:t>има бол у грудном кошу 7 дана након операције</a:t>
            </a:r>
            <a:r>
              <a:rPr lang="sr-Latn-CS" sz="2800" b="1" smtClean="0">
                <a:latin typeface="Arial" pitchFamily="34" charset="0"/>
                <a:cs typeface="Arial" pitchFamily="34" charset="0"/>
              </a:rPr>
              <a:t>,</a:t>
            </a:r>
            <a:r>
              <a:rPr lang="sr-Cyrl-CS" sz="2800" b="1" smtClean="0">
                <a:latin typeface="Arial" pitchFamily="34" charset="0"/>
                <a:cs typeface="Arial" pitchFamily="34" charset="0"/>
              </a:rPr>
              <a:t> </a:t>
            </a:r>
            <a:r>
              <a:rPr lang="sr-Latn-CS" sz="2800" b="1" smtClean="0">
                <a:latin typeface="Arial" pitchFamily="34" charset="0"/>
                <a:cs typeface="Arial" pitchFamily="34" charset="0"/>
              </a:rPr>
              <a:t>PaO2</a:t>
            </a:r>
            <a:r>
              <a:rPr lang="sr-Cyrl-CS" sz="2800" b="1" smtClean="0">
                <a:latin typeface="Arial" pitchFamily="34" charset="0"/>
                <a:cs typeface="Arial" pitchFamily="34" charset="0"/>
              </a:rPr>
              <a:t> 13К</a:t>
            </a:r>
            <a:r>
              <a:rPr lang="sr-Latn-CS" sz="2800" b="1" smtClean="0">
                <a:latin typeface="Arial" pitchFamily="34" charset="0"/>
                <a:cs typeface="Arial" pitchFamily="34" charset="0"/>
              </a:rPr>
              <a:t>Pa, PaCO2 2KPa</a:t>
            </a:r>
          </a:p>
          <a:p>
            <a:pPr>
              <a:buFont typeface="Wingdings 2" pitchFamily="18" charset="2"/>
              <a:buNone/>
            </a:pPr>
            <a:r>
              <a:rPr lang="sr-Cyrl-CS" smtClean="0">
                <a:latin typeface="Arial" pitchFamily="34" charset="0"/>
                <a:cs typeface="Arial" pitchFamily="34" charset="0"/>
              </a:rPr>
              <a:t>   1. </a:t>
            </a:r>
            <a:r>
              <a:rPr lang="sr-Latn-CS" smtClean="0">
                <a:latin typeface="Arial" pitchFamily="34" charset="0"/>
                <a:cs typeface="Arial" pitchFamily="34" charset="0"/>
              </a:rPr>
              <a:t>K</a:t>
            </a:r>
            <a:r>
              <a:rPr lang="sr-Cyrl-CS" smtClean="0">
                <a:latin typeface="Arial" pitchFamily="34" charset="0"/>
                <a:cs typeface="Arial" pitchFamily="34" charset="0"/>
              </a:rPr>
              <a:t>аква је вентилација? </a:t>
            </a:r>
            <a:endParaRPr lang="sr-Latn-CS" smtClean="0">
              <a:latin typeface="Arial" pitchFamily="34" charset="0"/>
              <a:cs typeface="Arial" pitchFamily="34" charset="0"/>
            </a:endParaRPr>
          </a:p>
          <a:p>
            <a:pPr>
              <a:buFont typeface="Wingdings 2" pitchFamily="18" charset="2"/>
              <a:buNone/>
            </a:pPr>
            <a:r>
              <a:rPr lang="sr-Latn-CS" sz="2400" smtClean="0">
                <a:latin typeface="Arial" pitchFamily="34" charset="0"/>
                <a:cs typeface="Arial" pitchFamily="34" charset="0"/>
              </a:rPr>
              <a:t>        PaCO2</a:t>
            </a:r>
            <a:r>
              <a:rPr lang="sr-Cyrl-CS" sz="2400" smtClean="0">
                <a:latin typeface="Arial" pitchFamily="34" charset="0"/>
                <a:cs typeface="Arial" pitchFamily="34" charset="0"/>
              </a:rPr>
              <a:t> ≤ 4,5</a:t>
            </a:r>
            <a:r>
              <a:rPr lang="sr-Latn-CS" sz="2400" smtClean="0">
                <a:latin typeface="Arial" pitchFamily="34" charset="0"/>
                <a:cs typeface="Arial" pitchFamily="34" charset="0"/>
              </a:rPr>
              <a:t>KPa-</a:t>
            </a:r>
            <a:r>
              <a:rPr lang="sr-Cyrl-CS" b="1" smtClean="0">
                <a:latin typeface="Arial" pitchFamily="34" charset="0"/>
                <a:cs typeface="Arial" pitchFamily="34" charset="0"/>
              </a:rPr>
              <a:t> хипервентилација</a:t>
            </a:r>
            <a:endParaRPr lang="sr-Cyrl-CS" smtClean="0">
              <a:latin typeface="Arial" pitchFamily="34" charset="0"/>
              <a:cs typeface="Arial" pitchFamily="34" charset="0"/>
            </a:endParaRPr>
          </a:p>
          <a:p>
            <a:pPr>
              <a:buFont typeface="Wingdings 2" pitchFamily="18" charset="2"/>
              <a:buNone/>
            </a:pPr>
            <a:r>
              <a:rPr lang="sr-Cyrl-CS" smtClean="0">
                <a:latin typeface="Arial" pitchFamily="34" charset="0"/>
                <a:cs typeface="Arial" pitchFamily="34" charset="0"/>
              </a:rPr>
              <a:t>   2. Да ли је адекватно оксигенисан? </a:t>
            </a:r>
            <a:endParaRPr lang="sr-Latn-CS" smtClean="0">
              <a:latin typeface="Arial" pitchFamily="34" charset="0"/>
              <a:cs typeface="Arial" pitchFamily="34" charset="0"/>
            </a:endParaRPr>
          </a:p>
          <a:p>
            <a:pPr>
              <a:buFont typeface="Wingdings 2" pitchFamily="18" charset="2"/>
              <a:buNone/>
            </a:pPr>
            <a:r>
              <a:rPr lang="sr-Latn-CS" sz="2400" smtClean="0">
                <a:latin typeface="Arial" pitchFamily="34" charset="0"/>
                <a:cs typeface="Arial" pitchFamily="34" charset="0"/>
              </a:rPr>
              <a:t>        PaO2</a:t>
            </a:r>
            <a:r>
              <a:rPr lang="sr-Cyrl-CS" sz="2400" smtClean="0">
                <a:latin typeface="Arial" pitchFamily="34" charset="0"/>
                <a:cs typeface="Arial" pitchFamily="34" charset="0"/>
              </a:rPr>
              <a:t>&gt;7</a:t>
            </a:r>
            <a:r>
              <a:rPr lang="sr-Latn-CS" sz="2800" smtClean="0">
                <a:latin typeface="Arial" pitchFamily="34" charset="0"/>
                <a:cs typeface="Arial" pitchFamily="34" charset="0"/>
              </a:rPr>
              <a:t> </a:t>
            </a:r>
            <a:r>
              <a:rPr lang="sr-Latn-CS" sz="2400" smtClean="0">
                <a:latin typeface="Arial" pitchFamily="34" charset="0"/>
                <a:cs typeface="Arial" pitchFamily="34" charset="0"/>
              </a:rPr>
              <a:t>KPa - </a:t>
            </a:r>
            <a:r>
              <a:rPr lang="sr-Cyrl-CS" sz="2400" b="1" smtClean="0">
                <a:latin typeface="Arial" pitchFamily="34" charset="0"/>
                <a:cs typeface="Arial" pitchFamily="34" charset="0"/>
              </a:rPr>
              <a:t> Да</a:t>
            </a:r>
            <a:r>
              <a:rPr lang="sr-Cyrl-CS" sz="2400" smtClean="0">
                <a:latin typeface="Arial" pitchFamily="34" charset="0"/>
                <a:cs typeface="Arial" pitchFamily="34" charset="0"/>
              </a:rPr>
              <a:t> </a:t>
            </a:r>
          </a:p>
          <a:p>
            <a:pPr>
              <a:buFont typeface="Wingdings 2" pitchFamily="18" charset="2"/>
              <a:buNone/>
            </a:pPr>
            <a:r>
              <a:rPr lang="sr-Cyrl-CS" sz="2400" smtClean="0">
                <a:latin typeface="Arial" pitchFamily="34" charset="0"/>
                <a:cs typeface="Arial" pitchFamily="34" charset="0"/>
              </a:rPr>
              <a:t>   3.  Да ли је поремећен Аа градијент? </a:t>
            </a:r>
            <a:endParaRPr lang="sr-Latn-CS" sz="2400" smtClean="0">
              <a:latin typeface="Arial" pitchFamily="34" charset="0"/>
              <a:cs typeface="Arial" pitchFamily="34" charset="0"/>
            </a:endParaRPr>
          </a:p>
          <a:p>
            <a:pPr>
              <a:buFont typeface="Wingdings 2" pitchFamily="18" charset="2"/>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20- (13+ 2/0,8)= 4,5</a:t>
            </a:r>
            <a:r>
              <a:rPr lang="sr-Latn-CS" sz="2400" smtClean="0">
                <a:latin typeface="Arial" pitchFamily="34" charset="0"/>
                <a:cs typeface="Arial" pitchFamily="34" charset="0"/>
              </a:rPr>
              <a:t>KPa</a:t>
            </a:r>
            <a:r>
              <a:rPr lang="sr-Cyrl-CS" sz="2400" b="1" smtClean="0">
                <a:latin typeface="Arial" pitchFamily="34" charset="0"/>
                <a:cs typeface="Arial" pitchFamily="34" charset="0"/>
              </a:rPr>
              <a:t> </a:t>
            </a:r>
            <a:r>
              <a:rPr lang="sr-Latn-CS" sz="2400" b="1" smtClean="0">
                <a:latin typeface="Arial" pitchFamily="34" charset="0"/>
                <a:cs typeface="Arial" pitchFamily="34" charset="0"/>
              </a:rPr>
              <a:t> - </a:t>
            </a:r>
            <a:r>
              <a:rPr lang="sr-Cyrl-CS" sz="2400" b="1" smtClean="0">
                <a:latin typeface="Arial" pitchFamily="34" charset="0"/>
                <a:cs typeface="Arial" pitchFamily="34" charset="0"/>
              </a:rPr>
              <a:t>Да</a:t>
            </a:r>
            <a:endParaRPr lang="sr-Cyrl-CS" sz="2400" smtClean="0">
              <a:latin typeface="Arial" pitchFamily="34" charset="0"/>
              <a:cs typeface="Arial" pitchFamily="34" charset="0"/>
            </a:endParaRPr>
          </a:p>
          <a:p>
            <a:pPr>
              <a:buFont typeface="Wingdings 2" pitchFamily="18" charset="2"/>
              <a:buNone/>
            </a:pPr>
            <a:endParaRPr lang="sr-Latn-CS" smtClean="0"/>
          </a:p>
        </p:txBody>
      </p:sp>
      <p:sp>
        <p:nvSpPr>
          <p:cNvPr id="4" name="Rectangle 3"/>
          <p:cNvSpPr/>
          <p:nvPr/>
        </p:nvSpPr>
        <p:spPr>
          <a:xfrm>
            <a:off x="857250" y="5786438"/>
            <a:ext cx="7715250"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2400" b="1" dirty="0">
                <a:effectLst>
                  <a:outerShdw blurRad="38100" dist="38100" dir="2700000" algn="tl">
                    <a:srgbClr val="000000">
                      <a:alpha val="43137"/>
                    </a:srgbClr>
                  </a:outerShdw>
                </a:effectLst>
                <a:latin typeface="Arial" pitchFamily="34" charset="0"/>
                <a:cs typeface="Arial" pitchFamily="34" charset="0"/>
              </a:rPr>
              <a:t>ПЛУЋНА ЕМБОЛИЈА ИЛИ ПНЕУМОНИЈА?</a:t>
            </a:r>
            <a:endParaRPr lang="sr-Latn-CS" sz="24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500063" y="357188"/>
            <a:ext cx="8229600" cy="1143000"/>
          </a:xfrm>
        </p:spPr>
        <p:txBody>
          <a:bodyPr/>
          <a:lstStyle/>
          <a:p>
            <a:r>
              <a:rPr lang="sr-Cyrl-CS" b="1" smtClean="0">
                <a:solidFill>
                  <a:schemeClr val="tx1"/>
                </a:solidFill>
                <a:latin typeface="Arial" pitchFamily="34" charset="0"/>
                <a:cs typeface="Arial" pitchFamily="34" charset="0"/>
              </a:rPr>
              <a:t>Пример 2</a:t>
            </a:r>
            <a:endParaRPr lang="sr-Latn-CS" b="1" smtClean="0">
              <a:solidFill>
                <a:schemeClr val="tx1"/>
              </a:solidFill>
              <a:latin typeface="Arial" pitchFamily="34" charset="0"/>
              <a:cs typeface="Arial" pitchFamily="34" charset="0"/>
            </a:endParaRPr>
          </a:p>
        </p:txBody>
      </p:sp>
      <p:sp>
        <p:nvSpPr>
          <p:cNvPr id="3" name="Content Placeholder 2"/>
          <p:cNvSpPr>
            <a:spLocks noGrp="1"/>
          </p:cNvSpPr>
          <p:nvPr>
            <p:ph idx="1"/>
          </p:nvPr>
        </p:nvSpPr>
        <p:spPr>
          <a:xfrm>
            <a:off x="457200" y="1935163"/>
            <a:ext cx="8686800" cy="4389437"/>
          </a:xfrm>
        </p:spPr>
        <p:txBody>
          <a:bodyPr/>
          <a:lstStyle/>
          <a:p>
            <a:pPr>
              <a:defRPr/>
            </a:pPr>
            <a:r>
              <a:rPr lang="sr-Cyrl-CS" sz="2800" b="1" dirty="0" smtClean="0">
                <a:latin typeface="Arial" charset="0"/>
                <a:cs typeface="Arial" charset="0"/>
              </a:rPr>
              <a:t>Млади човек, предозиран (таблете метадона), </a:t>
            </a:r>
            <a:r>
              <a:rPr lang="sr-Latn-CS" sz="2800" b="1" dirty="0" smtClean="0">
                <a:latin typeface="Arial" charset="0"/>
                <a:cs typeface="Arial" charset="0"/>
              </a:rPr>
              <a:t>PaO2</a:t>
            </a:r>
            <a:r>
              <a:rPr lang="sr-Cyrl-CS" sz="2800" b="1" dirty="0" smtClean="0">
                <a:latin typeface="Arial" charset="0"/>
                <a:cs typeface="Arial" charset="0"/>
              </a:rPr>
              <a:t> 6К</a:t>
            </a:r>
            <a:r>
              <a:rPr lang="sr-Latn-CS" sz="2800" b="1" dirty="0" smtClean="0">
                <a:latin typeface="Arial" charset="0"/>
                <a:cs typeface="Arial" charset="0"/>
              </a:rPr>
              <a:t>Pa, PaCO2 </a:t>
            </a:r>
            <a:r>
              <a:rPr lang="sr-Cyrl-CS" sz="2800" b="1" dirty="0" smtClean="0">
                <a:latin typeface="Arial" charset="0"/>
                <a:cs typeface="Arial" charset="0"/>
              </a:rPr>
              <a:t>11</a:t>
            </a:r>
            <a:r>
              <a:rPr lang="sr-Latn-CS" sz="2800" b="1" dirty="0" smtClean="0">
                <a:latin typeface="Arial" charset="0"/>
                <a:cs typeface="Arial" charset="0"/>
              </a:rPr>
              <a:t>KPa</a:t>
            </a:r>
            <a:r>
              <a:rPr lang="sr-Cyrl-CS" sz="2800" b="1" dirty="0" smtClean="0">
                <a:latin typeface="Arial" charset="0"/>
                <a:cs typeface="Arial" charset="0"/>
              </a:rPr>
              <a:t> </a:t>
            </a:r>
          </a:p>
          <a:p>
            <a:pPr marL="514350" indent="-514350">
              <a:buFont typeface="Wingdings 2" pitchFamily="18" charset="2"/>
              <a:buAutoNum type="arabicPeriod"/>
              <a:defRPr/>
            </a:pPr>
            <a:r>
              <a:rPr lang="sr-Latn-CS" dirty="0" smtClean="0">
                <a:latin typeface="Arial" charset="0"/>
                <a:cs typeface="Arial" charset="0"/>
              </a:rPr>
              <a:t>K</a:t>
            </a:r>
            <a:r>
              <a:rPr lang="sr-Cyrl-CS" dirty="0" smtClean="0">
                <a:latin typeface="Arial" charset="0"/>
                <a:cs typeface="Arial" charset="0"/>
              </a:rPr>
              <a:t>аква је вентилација?</a:t>
            </a:r>
            <a:endParaRPr lang="sr-Latn-CS" dirty="0" smtClean="0">
              <a:latin typeface="Arial" charset="0"/>
              <a:cs typeface="Arial" charset="0"/>
            </a:endParaRPr>
          </a:p>
          <a:p>
            <a:pPr marL="514350" indent="-514350">
              <a:buFont typeface="Wingdings 2" pitchFamily="18" charset="2"/>
              <a:buNone/>
              <a:defRPr/>
            </a:pPr>
            <a:r>
              <a:rPr lang="sr-Latn-CS" b="1" dirty="0" smtClean="0">
                <a:latin typeface="Arial" charset="0"/>
                <a:cs typeface="Arial" charset="0"/>
              </a:rPr>
              <a:t>      </a:t>
            </a:r>
            <a:r>
              <a:rPr lang="sr-Cyrl-CS" b="1" dirty="0" smtClean="0">
                <a:latin typeface="Arial" charset="0"/>
                <a:cs typeface="Arial" charset="0"/>
              </a:rPr>
              <a:t>хиповентилација</a:t>
            </a:r>
            <a:r>
              <a:rPr lang="sr-Cyrl-CS" dirty="0" smtClean="0">
                <a:latin typeface="Arial" charset="0"/>
                <a:cs typeface="Arial" charset="0"/>
              </a:rPr>
              <a:t> (</a:t>
            </a:r>
            <a:r>
              <a:rPr lang="sr-Latn-CS" sz="2400" dirty="0" smtClean="0">
                <a:latin typeface="Arial" charset="0"/>
                <a:cs typeface="Arial" charset="0"/>
              </a:rPr>
              <a:t>PaCO2</a:t>
            </a:r>
            <a:r>
              <a:rPr lang="sr-Cyrl-CS" sz="2400" dirty="0" smtClean="0">
                <a:latin typeface="Arial" charset="0"/>
                <a:cs typeface="Arial" charset="0"/>
              </a:rPr>
              <a:t> &gt; 6,0 </a:t>
            </a:r>
            <a:r>
              <a:rPr lang="sr-Latn-CS" sz="2400" dirty="0" smtClean="0">
                <a:latin typeface="Arial" charset="0"/>
                <a:cs typeface="Arial" charset="0"/>
              </a:rPr>
              <a:t>KPa</a:t>
            </a:r>
            <a:r>
              <a:rPr lang="sr-Cyrl-CS" sz="2400" dirty="0" smtClean="0">
                <a:latin typeface="Arial" charset="0"/>
                <a:cs typeface="Arial" charset="0"/>
              </a:rPr>
              <a:t>)</a:t>
            </a:r>
          </a:p>
          <a:p>
            <a:pPr>
              <a:buFont typeface="Wingdings 2" pitchFamily="18" charset="2"/>
              <a:buNone/>
              <a:defRPr/>
            </a:pPr>
            <a:r>
              <a:rPr lang="sr-Cyrl-CS" dirty="0" smtClean="0">
                <a:latin typeface="Arial" charset="0"/>
                <a:cs typeface="Arial" charset="0"/>
              </a:rPr>
              <a:t>2. </a:t>
            </a:r>
            <a:r>
              <a:rPr lang="sr-Latn-CS" dirty="0" smtClean="0">
                <a:latin typeface="Arial" charset="0"/>
                <a:cs typeface="Arial" charset="0"/>
              </a:rPr>
              <a:t> </a:t>
            </a:r>
            <a:r>
              <a:rPr lang="sr-Cyrl-CS" dirty="0" smtClean="0">
                <a:latin typeface="Arial" charset="0"/>
                <a:cs typeface="Arial" charset="0"/>
              </a:rPr>
              <a:t>Да ли је адекватно оксигенисан? </a:t>
            </a:r>
            <a:endParaRPr lang="sr-Latn-CS" dirty="0" smtClean="0">
              <a:latin typeface="Arial" charset="0"/>
              <a:cs typeface="Arial" charset="0"/>
            </a:endParaRPr>
          </a:p>
          <a:p>
            <a:pPr>
              <a:buFont typeface="Wingdings 2" pitchFamily="18" charset="2"/>
              <a:buNone/>
              <a:defRPr/>
            </a:pPr>
            <a:r>
              <a:rPr lang="sr-Latn-CS" b="1" dirty="0" smtClean="0">
                <a:latin typeface="Arial" charset="0"/>
                <a:cs typeface="Arial" charset="0"/>
              </a:rPr>
              <a:t>     </a:t>
            </a:r>
            <a:r>
              <a:rPr lang="sr-Cyrl-CS" b="1" dirty="0" smtClean="0">
                <a:latin typeface="Arial" charset="0"/>
                <a:cs typeface="Arial" charset="0"/>
              </a:rPr>
              <a:t>Не</a:t>
            </a:r>
            <a:r>
              <a:rPr lang="sr-Cyrl-CS" dirty="0" smtClean="0">
                <a:latin typeface="Arial" charset="0"/>
                <a:cs typeface="Arial" charset="0"/>
              </a:rPr>
              <a:t> (</a:t>
            </a:r>
            <a:r>
              <a:rPr lang="sr-Latn-CS" sz="2400" dirty="0" smtClean="0">
                <a:latin typeface="Arial" charset="0"/>
                <a:cs typeface="Arial" charset="0"/>
              </a:rPr>
              <a:t>PaO2</a:t>
            </a:r>
            <a:r>
              <a:rPr lang="sr-Cyrl-CS" sz="2400" dirty="0" smtClean="0">
                <a:latin typeface="Arial" charset="0"/>
                <a:cs typeface="Arial" charset="0"/>
              </a:rPr>
              <a:t> = 6</a:t>
            </a:r>
            <a:r>
              <a:rPr lang="sr-Latn-CS" sz="2800" dirty="0" smtClean="0">
                <a:latin typeface="Arial" charset="0"/>
                <a:cs typeface="Arial" charset="0"/>
              </a:rPr>
              <a:t> </a:t>
            </a:r>
            <a:r>
              <a:rPr lang="sr-Latn-CS" sz="2400" dirty="0" smtClean="0">
                <a:latin typeface="Arial" charset="0"/>
                <a:cs typeface="Arial" charset="0"/>
              </a:rPr>
              <a:t>KPa</a:t>
            </a:r>
            <a:r>
              <a:rPr lang="sr-Cyrl-CS" sz="2400" dirty="0" smtClean="0">
                <a:latin typeface="Arial" charset="0"/>
                <a:cs typeface="Arial" charset="0"/>
              </a:rPr>
              <a:t>)</a:t>
            </a:r>
          </a:p>
          <a:p>
            <a:pPr marL="457200" indent="-457200">
              <a:buFont typeface="Wingdings 2" pitchFamily="18" charset="2"/>
              <a:buAutoNum type="arabicPeriod" startAt="3"/>
              <a:defRPr/>
            </a:pPr>
            <a:r>
              <a:rPr lang="sr-Cyrl-CS" sz="2400" dirty="0" smtClean="0">
                <a:latin typeface="Arial" charset="0"/>
                <a:cs typeface="Arial" charset="0"/>
              </a:rPr>
              <a:t>Да ли је поремећен Аа градијент? </a:t>
            </a:r>
            <a:endParaRPr lang="sr-Latn-CS" sz="2400" dirty="0" smtClean="0">
              <a:latin typeface="Arial" charset="0"/>
              <a:cs typeface="Arial" charset="0"/>
            </a:endParaRPr>
          </a:p>
          <a:p>
            <a:pPr marL="457200" indent="-457200">
              <a:buFont typeface="Wingdings 2" pitchFamily="18" charset="2"/>
              <a:buNone/>
              <a:defRPr/>
            </a:pPr>
            <a:r>
              <a:rPr lang="sr-Latn-CS" sz="2400" dirty="0" smtClean="0">
                <a:latin typeface="Arial" charset="0"/>
                <a:cs typeface="Arial" charset="0"/>
              </a:rPr>
              <a:t>     </a:t>
            </a:r>
            <a:r>
              <a:rPr lang="sr-Cyrl-CS" sz="2400" dirty="0" smtClean="0">
                <a:latin typeface="Arial" charset="0"/>
                <a:cs typeface="Arial" charset="0"/>
              </a:rPr>
              <a:t> </a:t>
            </a:r>
            <a:r>
              <a:rPr lang="sr-Cyrl-CS" sz="2400" b="1" dirty="0" smtClean="0">
                <a:latin typeface="Arial" charset="0"/>
                <a:cs typeface="Arial" charset="0"/>
              </a:rPr>
              <a:t>Не</a:t>
            </a:r>
            <a:r>
              <a:rPr lang="sr-Cyrl-CS" sz="2400" dirty="0" smtClean="0">
                <a:latin typeface="Arial" charset="0"/>
                <a:cs typeface="Arial" charset="0"/>
              </a:rPr>
              <a:t> 20- (6+ 11/0,8)=  0,8 </a:t>
            </a:r>
            <a:r>
              <a:rPr lang="sr-Latn-CS" sz="2400" dirty="0" smtClean="0">
                <a:latin typeface="Arial" charset="0"/>
                <a:cs typeface="Arial" charset="0"/>
              </a:rPr>
              <a:t>KPa</a:t>
            </a:r>
            <a:endParaRPr lang="sr-Cyrl-CS" sz="2400" dirty="0" smtClean="0">
              <a:latin typeface="Arial" charset="0"/>
              <a:cs typeface="Arial" charset="0"/>
            </a:endParaRPr>
          </a:p>
          <a:p>
            <a:pPr>
              <a:buFont typeface="Wingdings 2" pitchFamily="18" charset="2"/>
              <a:buNone/>
              <a:defRPr/>
            </a:pPr>
            <a:endParaRPr lang="sr-Latn-CS" dirty="0" smtClean="0">
              <a:latin typeface="Arial" charset="0"/>
              <a:cs typeface="Arial" charset="0"/>
            </a:endParaRPr>
          </a:p>
        </p:txBody>
      </p:sp>
      <p:sp>
        <p:nvSpPr>
          <p:cNvPr id="4" name="Rectangle 3"/>
          <p:cNvSpPr/>
          <p:nvPr/>
        </p:nvSpPr>
        <p:spPr>
          <a:xfrm>
            <a:off x="785813" y="5786438"/>
            <a:ext cx="7715250" cy="857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CS" sz="2400" b="1" dirty="0">
                <a:effectLst>
                  <a:outerShdw blurRad="38100" dist="38100" dir="2700000" algn="tl">
                    <a:srgbClr val="000000">
                      <a:alpha val="43137"/>
                    </a:srgbClr>
                  </a:outerShdw>
                </a:effectLst>
                <a:latin typeface="Arial" pitchFamily="34" charset="0"/>
                <a:cs typeface="Arial" pitchFamily="34" charset="0"/>
              </a:rPr>
              <a:t>Чиста хиповентилација, није примарно оштећење плућа</a:t>
            </a:r>
            <a:endParaRPr lang="sr-Latn-CS" sz="24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7"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body" idx="1"/>
          </p:nvPr>
        </p:nvSpPr>
        <p:spPr>
          <a:xfrm>
            <a:off x="457200" y="533400"/>
            <a:ext cx="8686800" cy="5486400"/>
          </a:xfrm>
        </p:spPr>
        <p:txBody>
          <a:bodyPr/>
          <a:lstStyle/>
          <a:p>
            <a:pPr eaLnBrk="1" hangingPunct="1"/>
            <a:r>
              <a:rPr lang="sr-Cyrl-CS" sz="2800" b="1" u="sng" smtClean="0">
                <a:latin typeface="Arial" pitchFamily="34" charset="0"/>
                <a:cs typeface="Arial" pitchFamily="34" charset="0"/>
              </a:rPr>
              <a:t>Стабилно стање хроничне респирацијске инсуфицијенције</a:t>
            </a:r>
            <a:endParaRPr lang="sr-Latn-CS" sz="2800" b="1" u="sng" smtClean="0">
              <a:latin typeface="Arial" pitchFamily="34" charset="0"/>
              <a:cs typeface="Arial" pitchFamily="34" charset="0"/>
            </a:endParaRPr>
          </a:p>
          <a:p>
            <a:pPr eaLnBrk="1" hangingPunct="1"/>
            <a:r>
              <a:rPr lang="sr-Latn-CS" sz="2800" smtClean="0"/>
              <a:t>   </a:t>
            </a:r>
            <a:r>
              <a:rPr lang="sr-Cyrl-CS" sz="2400" smtClean="0">
                <a:latin typeface="Arial" pitchFamily="34" charset="0"/>
                <a:cs typeface="Arial" pitchFamily="34" charset="0"/>
              </a:rPr>
              <a:t>Хронична респирацијска инсуфицијенција се </a:t>
            </a:r>
          </a:p>
          <a:p>
            <a:pPr eaLnBrk="1" hangingPunct="1">
              <a:buFont typeface="Wingdings 2" pitchFamily="18" charset="2"/>
              <a:buNone/>
            </a:pPr>
            <a:r>
              <a:rPr lang="sr-Cyrl-CS" sz="2400" smtClean="0">
                <a:latin typeface="Arial" pitchFamily="34" charset="0"/>
                <a:cs typeface="Arial" pitchFamily="34" charset="0"/>
              </a:rPr>
              <a:t>      одликује постепеним прогресивним током</a:t>
            </a:r>
            <a:r>
              <a:rPr lang="sr-Latn-CS" sz="2400" smtClean="0">
                <a:latin typeface="Arial" pitchFamily="34" charset="0"/>
                <a:cs typeface="Arial" pitchFamily="34" charset="0"/>
              </a:rPr>
              <a:t>.</a:t>
            </a:r>
            <a:endParaRPr lang="sr-Cyrl-CS" sz="2400" smtClean="0">
              <a:latin typeface="Arial" pitchFamily="34" charset="0"/>
              <a:cs typeface="Arial" pitchFamily="34" charset="0"/>
            </a:endParaRPr>
          </a:p>
          <a:p>
            <a:pPr eaLnBrk="1" hangingPunct="1"/>
            <a:r>
              <a:rPr lang="sr-Cyrl-CS" sz="2400" smtClean="0">
                <a:latin typeface="Arial" pitchFamily="34" charset="0"/>
                <a:cs typeface="Arial" pitchFamily="34" charset="0"/>
              </a:rPr>
              <a:t> </a:t>
            </a:r>
            <a:r>
              <a:rPr lang="sr-Latn-CS" sz="2400" smtClean="0">
                <a:latin typeface="Arial" pitchFamily="34" charset="0"/>
                <a:cs typeface="Arial" pitchFamily="34" charset="0"/>
              </a:rPr>
              <a:t>  </a:t>
            </a:r>
            <a:r>
              <a:rPr lang="sr-Cyrl-CS" sz="2400" smtClean="0">
                <a:latin typeface="Arial" pitchFamily="34" charset="0"/>
                <a:cs typeface="Arial" pitchFamily="34" charset="0"/>
              </a:rPr>
              <a:t>Компензаторним механизмима у организму се    </a:t>
            </a:r>
          </a:p>
          <a:p>
            <a:pPr eaLnBrk="1" hangingPunct="1">
              <a:buFont typeface="Wingdings 2" pitchFamily="18" charset="2"/>
              <a:buNone/>
            </a:pPr>
            <a:r>
              <a:rPr lang="sr-Cyrl-CS" sz="2400" smtClean="0">
                <a:latin typeface="Arial" pitchFamily="34" charset="0"/>
                <a:cs typeface="Arial" pitchFamily="34" charset="0"/>
              </a:rPr>
              <a:t>      успоставља равнотежа између хипоксемије,  </a:t>
            </a:r>
          </a:p>
          <a:p>
            <a:pPr eaLnBrk="1" hangingPunct="1">
              <a:buFont typeface="Wingdings 2" pitchFamily="18" charset="2"/>
              <a:buNone/>
            </a:pPr>
            <a:r>
              <a:rPr lang="sr-Cyrl-CS" sz="2400" smtClean="0">
                <a:latin typeface="Arial" pitchFamily="34" charset="0"/>
                <a:cs typeface="Arial" pitchFamily="34" charset="0"/>
              </a:rPr>
              <a:t>      хиперкапније (</a:t>
            </a:r>
            <a:r>
              <a:rPr lang="sr-Latn-CS" sz="2400" smtClean="0">
                <a:latin typeface="Arial" pitchFamily="34" charset="0"/>
                <a:cs typeface="Arial" pitchFamily="34" charset="0"/>
              </a:rPr>
              <a:t>SaO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до</a:t>
            </a:r>
            <a:r>
              <a:rPr lang="sr-Latn-CS" sz="2400" smtClean="0">
                <a:latin typeface="Arial" pitchFamily="34" charset="0"/>
                <a:cs typeface="Arial" pitchFamily="34" charset="0"/>
              </a:rPr>
              <a:t> 70% </a:t>
            </a:r>
            <a:r>
              <a:rPr lang="sr-Cyrl-CS" sz="2400" smtClean="0">
                <a:latin typeface="Arial" pitchFamily="34" charset="0"/>
                <a:cs typeface="Arial" pitchFamily="34" charset="0"/>
              </a:rPr>
              <a:t>и</a:t>
            </a:r>
            <a:r>
              <a:rPr lang="sr-Latn-CS" sz="2400" smtClean="0">
                <a:latin typeface="Arial" pitchFamily="34" charset="0"/>
                <a:cs typeface="Arial" pitchFamily="34" charset="0"/>
              </a:rPr>
              <a:t> PaCO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до</a:t>
            </a:r>
            <a:r>
              <a:rPr lang="sr-Latn-CS" sz="2400" smtClean="0">
                <a:latin typeface="Arial" pitchFamily="34" charset="0"/>
                <a:cs typeface="Arial" pitchFamily="34" charset="0"/>
              </a:rPr>
              <a:t> 8kPa), </a:t>
            </a:r>
            <a:endParaRPr lang="sr-Cyrl-CS" sz="2400" smtClean="0">
              <a:latin typeface="Arial" pitchFamily="34" charset="0"/>
              <a:cs typeface="Arial" pitchFamily="34" charset="0"/>
            </a:endParaRPr>
          </a:p>
          <a:p>
            <a:pPr eaLnBrk="1" hangingPunct="1">
              <a:buFont typeface="Wingdings 2" pitchFamily="18" charset="2"/>
              <a:buNone/>
            </a:pPr>
            <a:r>
              <a:rPr lang="sr-Cyrl-CS" sz="2400" smtClean="0">
                <a:latin typeface="Arial" pitchFamily="34" charset="0"/>
                <a:cs typeface="Arial" pitchFamily="34" charset="0"/>
              </a:rPr>
              <a:t>      активности дисајног центра и дисајног рада</a:t>
            </a:r>
            <a:r>
              <a:rPr lang="sr-Latn-CS" sz="2400" smtClean="0">
                <a:latin typeface="Arial" pitchFamily="34" charset="0"/>
                <a:cs typeface="Arial" pitchFamily="34" charset="0"/>
              </a:rPr>
              <a:t>.</a:t>
            </a:r>
          </a:p>
          <a:p>
            <a:pPr eaLnBrk="1" hangingPunct="1"/>
            <a:r>
              <a:rPr lang="sr-Latn-CS" sz="2800" smtClean="0"/>
              <a:t>   </a:t>
            </a:r>
            <a:r>
              <a:rPr lang="sr-Cyrl-CS" sz="2400" smtClean="0">
                <a:latin typeface="Arial" pitchFamily="34" charset="0"/>
                <a:cs typeface="Arial" pitchFamily="34" charset="0"/>
              </a:rPr>
              <a:t>Ова биолошка равнотежа се назива стабилним </a:t>
            </a:r>
          </a:p>
          <a:p>
            <a:pPr eaLnBrk="1" hangingPunct="1">
              <a:buFont typeface="Wingdings 2" pitchFamily="18" charset="2"/>
              <a:buNone/>
            </a:pPr>
            <a:r>
              <a:rPr lang="sr-Cyrl-CS" sz="2400" smtClean="0">
                <a:latin typeface="Arial" pitchFamily="34" charset="0"/>
                <a:cs typeface="Arial" pitchFamily="34" charset="0"/>
              </a:rPr>
              <a:t>      стањем хроничне респирацијске инсуфицијенције и   </a:t>
            </a:r>
          </a:p>
          <a:p>
            <a:pPr eaLnBrk="1" hangingPunct="1">
              <a:buFont typeface="Wingdings 2" pitchFamily="18" charset="2"/>
              <a:buNone/>
            </a:pPr>
            <a:r>
              <a:rPr lang="sr-Cyrl-CS" sz="2400" smtClean="0">
                <a:latin typeface="Arial" pitchFamily="34" charset="0"/>
                <a:cs typeface="Arial" pitchFamily="34" charset="0"/>
              </a:rPr>
              <a:t>      тада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не варира више од </a:t>
            </a:r>
            <a:r>
              <a:rPr lang="sr-Latn-CS" sz="2400" smtClean="0">
                <a:latin typeface="Arial" pitchFamily="34" charset="0"/>
                <a:cs typeface="Arial" pitchFamily="34" charset="0"/>
              </a:rPr>
              <a:t>10-15mmHg</a:t>
            </a:r>
            <a:r>
              <a:rPr lang="sr-Cyrl-CS" sz="2400" smtClean="0">
                <a:latin typeface="Arial" pitchFamily="34" charset="0"/>
                <a:cs typeface="Arial" pitchFamily="34" charset="0"/>
              </a:rPr>
              <a:t> (до </a:t>
            </a:r>
          </a:p>
          <a:p>
            <a:pPr eaLnBrk="1" hangingPunct="1">
              <a:buFont typeface="Wingdings 2" pitchFamily="18" charset="2"/>
              <a:buNone/>
            </a:pPr>
            <a:r>
              <a:rPr lang="sr-Cyrl-CS" sz="2400" smtClean="0">
                <a:latin typeface="Arial" pitchFamily="34" charset="0"/>
                <a:cs typeface="Arial" pitchFamily="34" charset="0"/>
              </a:rPr>
              <a:t>      2</a:t>
            </a:r>
            <a:r>
              <a:rPr lang="sr-Latn-CS" sz="2400" smtClean="0">
                <a:latin typeface="Arial" pitchFamily="34" charset="0"/>
                <a:cs typeface="Arial" pitchFamily="34" charset="0"/>
              </a:rPr>
              <a:t>KPa), </a:t>
            </a:r>
            <a:r>
              <a:rPr lang="sr-Cyrl-CS" sz="2400" smtClean="0">
                <a:latin typeface="Arial" pitchFamily="34" charset="0"/>
                <a:cs typeface="Arial" pitchFamily="34" charset="0"/>
              </a:rPr>
              <a:t>а постоји и компензована респирацијска </a:t>
            </a:r>
          </a:p>
          <a:p>
            <a:pPr eaLnBrk="1" hangingPunct="1">
              <a:buFont typeface="Wingdings 2" pitchFamily="18" charset="2"/>
              <a:buNone/>
            </a:pPr>
            <a:r>
              <a:rPr lang="sr-Cyrl-CS" sz="2400" smtClean="0">
                <a:latin typeface="Arial" pitchFamily="34" charset="0"/>
                <a:cs typeface="Arial" pitchFamily="34" charset="0"/>
              </a:rPr>
              <a:t>      ацидоза.</a:t>
            </a:r>
            <a:endParaRPr lang="sr-Latn-CS" sz="24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840288" y="831850"/>
            <a:ext cx="4273550" cy="5911850"/>
            <a:chOff x="3176" y="480"/>
            <a:chExt cx="2804" cy="3414"/>
          </a:xfrm>
        </p:grpSpPr>
        <p:sp>
          <p:nvSpPr>
            <p:cNvPr id="55332" name="Rectangle 6"/>
            <p:cNvSpPr>
              <a:spLocks noChangeArrowheads="1"/>
            </p:cNvSpPr>
            <p:nvPr/>
          </p:nvSpPr>
          <p:spPr bwMode="auto">
            <a:xfrm>
              <a:off x="3456" y="864"/>
              <a:ext cx="2519" cy="2625"/>
            </a:xfrm>
            <a:prstGeom prst="rect">
              <a:avLst/>
            </a:prstGeom>
            <a:solidFill>
              <a:srgbClr val="4D4D4D"/>
            </a:solidFill>
            <a:ln w="28575">
              <a:solidFill>
                <a:schemeClr val="bg1"/>
              </a:solidFill>
              <a:miter lim="800000"/>
              <a:headEnd/>
              <a:tailEnd/>
            </a:ln>
          </p:spPr>
          <p:txBody>
            <a:bodyPr/>
            <a:lstStyle/>
            <a:p>
              <a:pPr eaLnBrk="0" hangingPunct="0"/>
              <a:endParaRPr lang="en-US"/>
            </a:p>
          </p:txBody>
        </p:sp>
        <p:sp>
          <p:nvSpPr>
            <p:cNvPr id="55333" name="Line 7"/>
            <p:cNvSpPr>
              <a:spLocks noChangeShapeType="1"/>
            </p:cNvSpPr>
            <p:nvPr/>
          </p:nvSpPr>
          <p:spPr bwMode="auto">
            <a:xfrm>
              <a:off x="3461" y="2850"/>
              <a:ext cx="2519" cy="1"/>
            </a:xfrm>
            <a:prstGeom prst="line">
              <a:avLst/>
            </a:prstGeom>
            <a:noFill/>
            <a:ln w="28575">
              <a:solidFill>
                <a:schemeClr val="bg1"/>
              </a:solidFill>
              <a:prstDash val="sysDot"/>
              <a:round/>
              <a:headEnd/>
              <a:tailEnd/>
            </a:ln>
          </p:spPr>
          <p:txBody>
            <a:bodyPr/>
            <a:lstStyle/>
            <a:p>
              <a:endParaRPr lang="en-US"/>
            </a:p>
          </p:txBody>
        </p:sp>
        <p:sp>
          <p:nvSpPr>
            <p:cNvPr id="55334" name="Line 8"/>
            <p:cNvSpPr>
              <a:spLocks noChangeShapeType="1"/>
            </p:cNvSpPr>
            <p:nvPr/>
          </p:nvSpPr>
          <p:spPr bwMode="auto">
            <a:xfrm>
              <a:off x="3468" y="2171"/>
              <a:ext cx="2512" cy="1"/>
            </a:xfrm>
            <a:prstGeom prst="line">
              <a:avLst/>
            </a:prstGeom>
            <a:noFill/>
            <a:ln w="28575">
              <a:solidFill>
                <a:schemeClr val="bg1"/>
              </a:solidFill>
              <a:prstDash val="sysDot"/>
              <a:round/>
              <a:headEnd/>
              <a:tailEnd/>
            </a:ln>
          </p:spPr>
          <p:txBody>
            <a:bodyPr/>
            <a:lstStyle/>
            <a:p>
              <a:endParaRPr lang="en-US"/>
            </a:p>
          </p:txBody>
        </p:sp>
        <p:sp>
          <p:nvSpPr>
            <p:cNvPr id="55335" name="Line 9"/>
            <p:cNvSpPr>
              <a:spLocks noChangeShapeType="1"/>
            </p:cNvSpPr>
            <p:nvPr/>
          </p:nvSpPr>
          <p:spPr bwMode="auto">
            <a:xfrm flipV="1">
              <a:off x="3455" y="1503"/>
              <a:ext cx="2525" cy="10"/>
            </a:xfrm>
            <a:prstGeom prst="line">
              <a:avLst/>
            </a:prstGeom>
            <a:noFill/>
            <a:ln w="28575">
              <a:solidFill>
                <a:schemeClr val="bg1"/>
              </a:solidFill>
              <a:prstDash val="sysDot"/>
              <a:round/>
              <a:headEnd/>
              <a:tailEnd/>
            </a:ln>
          </p:spPr>
          <p:txBody>
            <a:bodyPr/>
            <a:lstStyle/>
            <a:p>
              <a:endParaRPr lang="en-US"/>
            </a:p>
          </p:txBody>
        </p:sp>
        <p:sp>
          <p:nvSpPr>
            <p:cNvPr id="55336" name="Line 10"/>
            <p:cNvSpPr>
              <a:spLocks noChangeShapeType="1"/>
            </p:cNvSpPr>
            <p:nvPr/>
          </p:nvSpPr>
          <p:spPr bwMode="auto">
            <a:xfrm>
              <a:off x="4545" y="877"/>
              <a:ext cx="1" cy="2616"/>
            </a:xfrm>
            <a:prstGeom prst="line">
              <a:avLst/>
            </a:prstGeom>
            <a:noFill/>
            <a:ln w="28575">
              <a:solidFill>
                <a:schemeClr val="bg1"/>
              </a:solidFill>
              <a:prstDash val="sysDot"/>
              <a:round/>
              <a:headEnd/>
              <a:tailEnd/>
            </a:ln>
          </p:spPr>
          <p:txBody>
            <a:bodyPr/>
            <a:lstStyle/>
            <a:p>
              <a:endParaRPr lang="en-US"/>
            </a:p>
          </p:txBody>
        </p:sp>
        <p:sp>
          <p:nvSpPr>
            <p:cNvPr id="55337" name="Line 11"/>
            <p:cNvSpPr>
              <a:spLocks noChangeShapeType="1"/>
            </p:cNvSpPr>
            <p:nvPr/>
          </p:nvSpPr>
          <p:spPr bwMode="auto">
            <a:xfrm>
              <a:off x="5650" y="856"/>
              <a:ext cx="7" cy="2641"/>
            </a:xfrm>
            <a:prstGeom prst="line">
              <a:avLst/>
            </a:prstGeom>
            <a:noFill/>
            <a:ln w="28575">
              <a:solidFill>
                <a:schemeClr val="bg1"/>
              </a:solidFill>
              <a:prstDash val="sysDot"/>
              <a:round/>
              <a:headEnd/>
              <a:tailEnd/>
            </a:ln>
          </p:spPr>
          <p:txBody>
            <a:bodyPr/>
            <a:lstStyle/>
            <a:p>
              <a:endParaRPr lang="en-US"/>
            </a:p>
          </p:txBody>
        </p:sp>
        <p:sp>
          <p:nvSpPr>
            <p:cNvPr id="55338" name="Text Box 12"/>
            <p:cNvSpPr txBox="1">
              <a:spLocks noChangeArrowheads="1"/>
            </p:cNvSpPr>
            <p:nvPr/>
          </p:nvSpPr>
          <p:spPr bwMode="auto">
            <a:xfrm>
              <a:off x="3176" y="764"/>
              <a:ext cx="345" cy="195"/>
            </a:xfrm>
            <a:prstGeom prst="rect">
              <a:avLst/>
            </a:prstGeom>
            <a:noFill/>
            <a:ln w="28575">
              <a:noFill/>
              <a:miter lim="800000"/>
              <a:headEnd/>
              <a:tailEnd/>
            </a:ln>
          </p:spPr>
          <p:txBody>
            <a:bodyPr wrap="none">
              <a:spAutoFit/>
            </a:bodyPr>
            <a:lstStyle/>
            <a:p>
              <a:pPr eaLnBrk="0" hangingPunct="0"/>
              <a:r>
                <a:rPr lang="en-US" sz="1600"/>
                <a:t>100</a:t>
              </a:r>
            </a:p>
          </p:txBody>
        </p:sp>
        <p:sp>
          <p:nvSpPr>
            <p:cNvPr id="55339" name="Text Box 13"/>
            <p:cNvSpPr txBox="1">
              <a:spLocks noChangeArrowheads="1"/>
            </p:cNvSpPr>
            <p:nvPr/>
          </p:nvSpPr>
          <p:spPr bwMode="auto">
            <a:xfrm>
              <a:off x="3224" y="1436"/>
              <a:ext cx="271" cy="195"/>
            </a:xfrm>
            <a:prstGeom prst="rect">
              <a:avLst/>
            </a:prstGeom>
            <a:noFill/>
            <a:ln w="28575">
              <a:noFill/>
              <a:miter lim="800000"/>
              <a:headEnd/>
              <a:tailEnd/>
            </a:ln>
          </p:spPr>
          <p:txBody>
            <a:bodyPr wrap="none">
              <a:spAutoFit/>
            </a:bodyPr>
            <a:lstStyle/>
            <a:p>
              <a:pPr eaLnBrk="0" hangingPunct="0"/>
              <a:r>
                <a:rPr lang="en-US" sz="1600"/>
                <a:t>75</a:t>
              </a:r>
            </a:p>
          </p:txBody>
        </p:sp>
        <p:sp>
          <p:nvSpPr>
            <p:cNvPr id="55340" name="Text Box 14"/>
            <p:cNvSpPr txBox="1">
              <a:spLocks noChangeArrowheads="1"/>
            </p:cNvSpPr>
            <p:nvPr/>
          </p:nvSpPr>
          <p:spPr bwMode="auto">
            <a:xfrm>
              <a:off x="3208" y="2060"/>
              <a:ext cx="271" cy="195"/>
            </a:xfrm>
            <a:prstGeom prst="rect">
              <a:avLst/>
            </a:prstGeom>
            <a:noFill/>
            <a:ln w="28575">
              <a:noFill/>
              <a:miter lim="800000"/>
              <a:headEnd/>
              <a:tailEnd/>
            </a:ln>
          </p:spPr>
          <p:txBody>
            <a:bodyPr wrap="none">
              <a:spAutoFit/>
            </a:bodyPr>
            <a:lstStyle/>
            <a:p>
              <a:pPr eaLnBrk="0" hangingPunct="0"/>
              <a:r>
                <a:rPr lang="en-US" sz="1600"/>
                <a:t>50</a:t>
              </a:r>
            </a:p>
          </p:txBody>
        </p:sp>
        <p:sp>
          <p:nvSpPr>
            <p:cNvPr id="55341" name="Text Box 15"/>
            <p:cNvSpPr txBox="1">
              <a:spLocks noChangeArrowheads="1"/>
            </p:cNvSpPr>
            <p:nvPr/>
          </p:nvSpPr>
          <p:spPr bwMode="auto">
            <a:xfrm>
              <a:off x="3208" y="2761"/>
              <a:ext cx="271" cy="195"/>
            </a:xfrm>
            <a:prstGeom prst="rect">
              <a:avLst/>
            </a:prstGeom>
            <a:noFill/>
            <a:ln w="28575">
              <a:noFill/>
              <a:miter lim="800000"/>
              <a:headEnd/>
              <a:tailEnd/>
            </a:ln>
          </p:spPr>
          <p:txBody>
            <a:bodyPr wrap="none">
              <a:spAutoFit/>
            </a:bodyPr>
            <a:lstStyle/>
            <a:p>
              <a:pPr eaLnBrk="0" hangingPunct="0"/>
              <a:r>
                <a:rPr lang="en-US" sz="1600"/>
                <a:t>25</a:t>
              </a:r>
            </a:p>
          </p:txBody>
        </p:sp>
        <p:sp>
          <p:nvSpPr>
            <p:cNvPr id="55342" name="Text Box 16"/>
            <p:cNvSpPr txBox="1">
              <a:spLocks noChangeArrowheads="1"/>
            </p:cNvSpPr>
            <p:nvPr/>
          </p:nvSpPr>
          <p:spPr bwMode="auto">
            <a:xfrm>
              <a:off x="3272" y="3337"/>
              <a:ext cx="196" cy="195"/>
            </a:xfrm>
            <a:prstGeom prst="rect">
              <a:avLst/>
            </a:prstGeom>
            <a:noFill/>
            <a:ln w="28575">
              <a:noFill/>
              <a:miter lim="800000"/>
              <a:headEnd/>
              <a:tailEnd/>
            </a:ln>
          </p:spPr>
          <p:txBody>
            <a:bodyPr wrap="none">
              <a:spAutoFit/>
            </a:bodyPr>
            <a:lstStyle/>
            <a:p>
              <a:pPr eaLnBrk="0" hangingPunct="0"/>
              <a:r>
                <a:rPr lang="en-US" sz="1600"/>
                <a:t>0</a:t>
              </a:r>
            </a:p>
          </p:txBody>
        </p:sp>
        <p:sp>
          <p:nvSpPr>
            <p:cNvPr id="55343" name="Text Box 17"/>
            <p:cNvSpPr txBox="1">
              <a:spLocks noChangeArrowheads="1"/>
            </p:cNvSpPr>
            <p:nvPr/>
          </p:nvSpPr>
          <p:spPr bwMode="auto">
            <a:xfrm>
              <a:off x="3432" y="3481"/>
              <a:ext cx="289" cy="213"/>
            </a:xfrm>
            <a:prstGeom prst="rect">
              <a:avLst/>
            </a:prstGeom>
            <a:noFill/>
            <a:ln w="9525">
              <a:noFill/>
              <a:miter lim="800000"/>
              <a:headEnd/>
              <a:tailEnd/>
            </a:ln>
          </p:spPr>
          <p:txBody>
            <a:bodyPr wrap="none">
              <a:spAutoFit/>
            </a:bodyPr>
            <a:lstStyle/>
            <a:p>
              <a:pPr eaLnBrk="0" hangingPunct="0"/>
              <a:r>
                <a:rPr lang="en-US"/>
                <a:t>25</a:t>
              </a:r>
            </a:p>
          </p:txBody>
        </p:sp>
        <p:sp>
          <p:nvSpPr>
            <p:cNvPr id="55344" name="Text Box 18"/>
            <p:cNvSpPr txBox="1">
              <a:spLocks noChangeArrowheads="1"/>
            </p:cNvSpPr>
            <p:nvPr/>
          </p:nvSpPr>
          <p:spPr bwMode="auto">
            <a:xfrm>
              <a:off x="4473" y="3481"/>
              <a:ext cx="289" cy="213"/>
            </a:xfrm>
            <a:prstGeom prst="rect">
              <a:avLst/>
            </a:prstGeom>
            <a:noFill/>
            <a:ln w="9525">
              <a:noFill/>
              <a:miter lim="800000"/>
              <a:headEnd/>
              <a:tailEnd/>
            </a:ln>
          </p:spPr>
          <p:txBody>
            <a:bodyPr wrap="none">
              <a:spAutoFit/>
            </a:bodyPr>
            <a:lstStyle/>
            <a:p>
              <a:pPr eaLnBrk="0" hangingPunct="0"/>
              <a:r>
                <a:rPr lang="en-US"/>
                <a:t>50</a:t>
              </a:r>
            </a:p>
          </p:txBody>
        </p:sp>
        <p:sp>
          <p:nvSpPr>
            <p:cNvPr id="55345" name="Text Box 19"/>
            <p:cNvSpPr txBox="1">
              <a:spLocks noChangeArrowheads="1"/>
            </p:cNvSpPr>
            <p:nvPr/>
          </p:nvSpPr>
          <p:spPr bwMode="auto">
            <a:xfrm>
              <a:off x="5580" y="3481"/>
              <a:ext cx="289" cy="213"/>
            </a:xfrm>
            <a:prstGeom prst="rect">
              <a:avLst/>
            </a:prstGeom>
            <a:noFill/>
            <a:ln w="9525">
              <a:noFill/>
              <a:miter lim="800000"/>
              <a:headEnd/>
              <a:tailEnd/>
            </a:ln>
          </p:spPr>
          <p:txBody>
            <a:bodyPr wrap="none">
              <a:spAutoFit/>
            </a:bodyPr>
            <a:lstStyle/>
            <a:p>
              <a:pPr eaLnBrk="0" hangingPunct="0"/>
              <a:r>
                <a:rPr lang="en-US"/>
                <a:t>75</a:t>
              </a:r>
            </a:p>
          </p:txBody>
        </p:sp>
        <p:sp>
          <p:nvSpPr>
            <p:cNvPr id="55346" name="Text Box 20"/>
            <p:cNvSpPr txBox="1">
              <a:spLocks noChangeArrowheads="1"/>
            </p:cNvSpPr>
            <p:nvPr/>
          </p:nvSpPr>
          <p:spPr bwMode="auto">
            <a:xfrm>
              <a:off x="4260" y="3663"/>
              <a:ext cx="1442" cy="231"/>
            </a:xfrm>
            <a:prstGeom prst="rect">
              <a:avLst/>
            </a:prstGeom>
            <a:noFill/>
            <a:ln w="9525">
              <a:noFill/>
              <a:miter lim="800000"/>
              <a:headEnd/>
              <a:tailEnd/>
            </a:ln>
          </p:spPr>
          <p:txBody>
            <a:bodyPr wrap="none">
              <a:spAutoFit/>
            </a:bodyPr>
            <a:lstStyle/>
            <a:p>
              <a:pPr eaLnBrk="0" hangingPunct="0"/>
              <a:r>
                <a:rPr lang="sr-Cyrl-CS" sz="2000"/>
                <a:t>Старост</a:t>
              </a:r>
              <a:r>
                <a:rPr lang="en-US" sz="2000"/>
                <a:t> (</a:t>
              </a:r>
              <a:r>
                <a:rPr lang="sr-Cyrl-CS" sz="2000"/>
                <a:t>године</a:t>
              </a:r>
              <a:r>
                <a:rPr lang="en-US" sz="2000"/>
                <a:t>)</a:t>
              </a:r>
            </a:p>
          </p:txBody>
        </p:sp>
        <p:sp>
          <p:nvSpPr>
            <p:cNvPr id="55347" name="Freeform 21"/>
            <p:cNvSpPr>
              <a:spLocks/>
            </p:cNvSpPr>
            <p:nvPr/>
          </p:nvSpPr>
          <p:spPr bwMode="auto">
            <a:xfrm>
              <a:off x="3523" y="864"/>
              <a:ext cx="2264" cy="720"/>
            </a:xfrm>
            <a:custGeom>
              <a:avLst/>
              <a:gdLst>
                <a:gd name="T0" fmla="*/ 0 w 10019"/>
                <a:gd name="T1" fmla="*/ 0 h 2160"/>
                <a:gd name="T2" fmla="*/ 0 w 10019"/>
                <a:gd name="T3" fmla="*/ 0 h 2160"/>
                <a:gd name="T4" fmla="*/ 0 w 10019"/>
                <a:gd name="T5" fmla="*/ 0 h 2160"/>
                <a:gd name="T6" fmla="*/ 0 w 10019"/>
                <a:gd name="T7" fmla="*/ 0 h 2160"/>
                <a:gd name="T8" fmla="*/ 0 w 10019"/>
                <a:gd name="T9" fmla="*/ 0 h 2160"/>
                <a:gd name="T10" fmla="*/ 0 w 10019"/>
                <a:gd name="T11" fmla="*/ 0 h 2160"/>
                <a:gd name="T12" fmla="*/ 0 w 10019"/>
                <a:gd name="T13" fmla="*/ 0 h 2160"/>
                <a:gd name="T14" fmla="*/ 0 w 10019"/>
                <a:gd name="T15" fmla="*/ 0 h 2160"/>
                <a:gd name="T16" fmla="*/ 0 w 10019"/>
                <a:gd name="T17" fmla="*/ 0 h 2160"/>
                <a:gd name="T18" fmla="*/ 0 w 10019"/>
                <a:gd name="T19" fmla="*/ 0 h 2160"/>
                <a:gd name="T20" fmla="*/ 0 w 10019"/>
                <a:gd name="T21" fmla="*/ 0 h 2160"/>
                <a:gd name="T22" fmla="*/ 0 w 10019"/>
                <a:gd name="T23" fmla="*/ 0 h 2160"/>
                <a:gd name="T24" fmla="*/ 0 w 10019"/>
                <a:gd name="T25" fmla="*/ 0 h 2160"/>
                <a:gd name="T26" fmla="*/ 0 w 10019"/>
                <a:gd name="T27" fmla="*/ 0 h 2160"/>
                <a:gd name="T28" fmla="*/ 0 w 10019"/>
                <a:gd name="T29" fmla="*/ 0 h 2160"/>
                <a:gd name="T30" fmla="*/ 0 w 10019"/>
                <a:gd name="T31" fmla="*/ 0 h 2160"/>
                <a:gd name="T32" fmla="*/ 0 w 10019"/>
                <a:gd name="T33" fmla="*/ 0 h 2160"/>
                <a:gd name="T34" fmla="*/ 0 w 10019"/>
                <a:gd name="T35" fmla="*/ 0 h 2160"/>
                <a:gd name="T36" fmla="*/ 0 w 10019"/>
                <a:gd name="T37" fmla="*/ 0 h 2160"/>
                <a:gd name="T38" fmla="*/ 0 w 10019"/>
                <a:gd name="T39" fmla="*/ 0 h 2160"/>
                <a:gd name="T40" fmla="*/ 0 w 10019"/>
                <a:gd name="T41" fmla="*/ 0 h 2160"/>
                <a:gd name="T42" fmla="*/ 0 w 10019"/>
                <a:gd name="T43" fmla="*/ 0 h 2160"/>
                <a:gd name="T44" fmla="*/ 0 w 10019"/>
                <a:gd name="T45" fmla="*/ 0 h 21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019"/>
                <a:gd name="T70" fmla="*/ 0 h 2160"/>
                <a:gd name="T71" fmla="*/ 10019 w 10019"/>
                <a:gd name="T72" fmla="*/ 2160 h 21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019" h="2160">
                  <a:moveTo>
                    <a:pt x="0" y="0"/>
                  </a:moveTo>
                  <a:lnTo>
                    <a:pt x="331" y="7"/>
                  </a:lnTo>
                  <a:lnTo>
                    <a:pt x="662" y="18"/>
                  </a:lnTo>
                  <a:lnTo>
                    <a:pt x="1320" y="54"/>
                  </a:lnTo>
                  <a:lnTo>
                    <a:pt x="1649" y="78"/>
                  </a:lnTo>
                  <a:lnTo>
                    <a:pt x="1976" y="107"/>
                  </a:lnTo>
                  <a:lnTo>
                    <a:pt x="2626" y="174"/>
                  </a:lnTo>
                  <a:lnTo>
                    <a:pt x="2950" y="213"/>
                  </a:lnTo>
                  <a:lnTo>
                    <a:pt x="3272" y="257"/>
                  </a:lnTo>
                  <a:lnTo>
                    <a:pt x="3912" y="356"/>
                  </a:lnTo>
                  <a:lnTo>
                    <a:pt x="4231" y="411"/>
                  </a:lnTo>
                  <a:lnTo>
                    <a:pt x="4549" y="470"/>
                  </a:lnTo>
                  <a:lnTo>
                    <a:pt x="5180" y="600"/>
                  </a:lnTo>
                  <a:lnTo>
                    <a:pt x="5494" y="670"/>
                  </a:lnTo>
                  <a:lnTo>
                    <a:pt x="5806" y="744"/>
                  </a:lnTo>
                  <a:lnTo>
                    <a:pt x="6425" y="903"/>
                  </a:lnTo>
                  <a:lnTo>
                    <a:pt x="7039" y="1077"/>
                  </a:lnTo>
                  <a:lnTo>
                    <a:pt x="7647" y="1266"/>
                  </a:lnTo>
                  <a:lnTo>
                    <a:pt x="8250" y="1467"/>
                  </a:lnTo>
                  <a:lnTo>
                    <a:pt x="8549" y="1574"/>
                  </a:lnTo>
                  <a:lnTo>
                    <a:pt x="8846" y="1684"/>
                  </a:lnTo>
                  <a:lnTo>
                    <a:pt x="9435" y="1915"/>
                  </a:lnTo>
                  <a:lnTo>
                    <a:pt x="10019" y="2160"/>
                  </a:lnTo>
                </a:path>
              </a:pathLst>
            </a:custGeom>
            <a:noFill/>
            <a:ln w="28575">
              <a:solidFill>
                <a:schemeClr val="bg1"/>
              </a:solidFill>
              <a:round/>
              <a:headEnd/>
              <a:tailEnd/>
            </a:ln>
          </p:spPr>
          <p:txBody>
            <a:bodyPr/>
            <a:lstStyle/>
            <a:p>
              <a:endParaRPr lang="en-US"/>
            </a:p>
          </p:txBody>
        </p:sp>
        <p:sp>
          <p:nvSpPr>
            <p:cNvPr id="55348" name="Text Box 22"/>
            <p:cNvSpPr txBox="1">
              <a:spLocks noChangeArrowheads="1"/>
            </p:cNvSpPr>
            <p:nvPr/>
          </p:nvSpPr>
          <p:spPr bwMode="auto">
            <a:xfrm>
              <a:off x="5052" y="1008"/>
              <a:ext cx="844" cy="213"/>
            </a:xfrm>
            <a:prstGeom prst="rect">
              <a:avLst/>
            </a:prstGeom>
            <a:noFill/>
            <a:ln w="9525">
              <a:noFill/>
              <a:miter lim="800000"/>
              <a:headEnd/>
              <a:tailEnd/>
            </a:ln>
          </p:spPr>
          <p:txBody>
            <a:bodyPr wrap="none">
              <a:spAutoFit/>
            </a:bodyPr>
            <a:lstStyle/>
            <a:p>
              <a:pPr eaLnBrk="0" hangingPunct="0"/>
              <a:r>
                <a:rPr lang="sr-Cyrl-CS"/>
                <a:t>Нормално</a:t>
              </a:r>
              <a:endParaRPr lang="en-GB"/>
            </a:p>
          </p:txBody>
        </p:sp>
        <p:sp>
          <p:nvSpPr>
            <p:cNvPr id="55349" name="Freeform 23"/>
            <p:cNvSpPr>
              <a:spLocks/>
            </p:cNvSpPr>
            <p:nvPr/>
          </p:nvSpPr>
          <p:spPr bwMode="auto">
            <a:xfrm>
              <a:off x="3521" y="886"/>
              <a:ext cx="2247" cy="1116"/>
            </a:xfrm>
            <a:custGeom>
              <a:avLst/>
              <a:gdLst>
                <a:gd name="T0" fmla="*/ 21 w 2247"/>
                <a:gd name="T1" fmla="*/ 280 h 1116"/>
                <a:gd name="T2" fmla="*/ 115 w 2247"/>
                <a:gd name="T3" fmla="*/ 338 h 1116"/>
                <a:gd name="T4" fmla="*/ 216 w 2247"/>
                <a:gd name="T5" fmla="*/ 252 h 1116"/>
                <a:gd name="T6" fmla="*/ 302 w 2247"/>
                <a:gd name="T7" fmla="*/ 338 h 1116"/>
                <a:gd name="T8" fmla="*/ 367 w 2247"/>
                <a:gd name="T9" fmla="*/ 115 h 1116"/>
                <a:gd name="T10" fmla="*/ 396 w 2247"/>
                <a:gd name="T11" fmla="*/ 273 h 1116"/>
                <a:gd name="T12" fmla="*/ 468 w 2247"/>
                <a:gd name="T13" fmla="*/ 187 h 1116"/>
                <a:gd name="T14" fmla="*/ 489 w 2247"/>
                <a:gd name="T15" fmla="*/ 280 h 1116"/>
                <a:gd name="T16" fmla="*/ 533 w 2247"/>
                <a:gd name="T17" fmla="*/ 316 h 1116"/>
                <a:gd name="T18" fmla="*/ 547 w 2247"/>
                <a:gd name="T19" fmla="*/ 410 h 1116"/>
                <a:gd name="T20" fmla="*/ 612 w 2247"/>
                <a:gd name="T21" fmla="*/ 208 h 1116"/>
                <a:gd name="T22" fmla="*/ 763 w 2247"/>
                <a:gd name="T23" fmla="*/ 216 h 1116"/>
                <a:gd name="T24" fmla="*/ 864 w 2247"/>
                <a:gd name="T25" fmla="*/ 223 h 1116"/>
                <a:gd name="T26" fmla="*/ 943 w 2247"/>
                <a:gd name="T27" fmla="*/ 352 h 1116"/>
                <a:gd name="T28" fmla="*/ 979 w 2247"/>
                <a:gd name="T29" fmla="*/ 612 h 1116"/>
                <a:gd name="T30" fmla="*/ 1001 w 2247"/>
                <a:gd name="T31" fmla="*/ 525 h 1116"/>
                <a:gd name="T32" fmla="*/ 1037 w 2247"/>
                <a:gd name="T33" fmla="*/ 424 h 1116"/>
                <a:gd name="T34" fmla="*/ 1051 w 2247"/>
                <a:gd name="T35" fmla="*/ 518 h 1116"/>
                <a:gd name="T36" fmla="*/ 1137 w 2247"/>
                <a:gd name="T37" fmla="*/ 338 h 1116"/>
                <a:gd name="T38" fmla="*/ 1224 w 2247"/>
                <a:gd name="T39" fmla="*/ 489 h 1116"/>
                <a:gd name="T40" fmla="*/ 1289 w 2247"/>
                <a:gd name="T41" fmla="*/ 388 h 1116"/>
                <a:gd name="T42" fmla="*/ 1303 w 2247"/>
                <a:gd name="T43" fmla="*/ 525 h 1116"/>
                <a:gd name="T44" fmla="*/ 1382 w 2247"/>
                <a:gd name="T45" fmla="*/ 1116 h 1116"/>
                <a:gd name="T46" fmla="*/ 1411 w 2247"/>
                <a:gd name="T47" fmla="*/ 792 h 1116"/>
                <a:gd name="T48" fmla="*/ 1447 w 2247"/>
                <a:gd name="T49" fmla="*/ 648 h 1116"/>
                <a:gd name="T50" fmla="*/ 1533 w 2247"/>
                <a:gd name="T51" fmla="*/ 676 h 1116"/>
                <a:gd name="T52" fmla="*/ 1548 w 2247"/>
                <a:gd name="T53" fmla="*/ 626 h 1116"/>
                <a:gd name="T54" fmla="*/ 1569 w 2247"/>
                <a:gd name="T55" fmla="*/ 756 h 1116"/>
                <a:gd name="T56" fmla="*/ 1598 w 2247"/>
                <a:gd name="T57" fmla="*/ 770 h 1116"/>
                <a:gd name="T58" fmla="*/ 1677 w 2247"/>
                <a:gd name="T59" fmla="*/ 532 h 1116"/>
                <a:gd name="T60" fmla="*/ 1749 w 2247"/>
                <a:gd name="T61" fmla="*/ 763 h 1116"/>
                <a:gd name="T62" fmla="*/ 1829 w 2247"/>
                <a:gd name="T63" fmla="*/ 792 h 1116"/>
                <a:gd name="T64" fmla="*/ 1886 w 2247"/>
                <a:gd name="T65" fmla="*/ 849 h 1116"/>
                <a:gd name="T66" fmla="*/ 1965 w 2247"/>
                <a:gd name="T67" fmla="*/ 777 h 1116"/>
                <a:gd name="T68" fmla="*/ 2001 w 2247"/>
                <a:gd name="T69" fmla="*/ 828 h 1116"/>
                <a:gd name="T70" fmla="*/ 2059 w 2247"/>
                <a:gd name="T71" fmla="*/ 770 h 1116"/>
                <a:gd name="T72" fmla="*/ 2109 w 2247"/>
                <a:gd name="T73" fmla="*/ 806 h 1116"/>
                <a:gd name="T74" fmla="*/ 2138 w 2247"/>
                <a:gd name="T75" fmla="*/ 986 h 1116"/>
                <a:gd name="T76" fmla="*/ 2167 w 2247"/>
                <a:gd name="T77" fmla="*/ 813 h 1116"/>
                <a:gd name="T78" fmla="*/ 2210 w 2247"/>
                <a:gd name="T79" fmla="*/ 928 h 1116"/>
                <a:gd name="T80" fmla="*/ 2232 w 2247"/>
                <a:gd name="T81" fmla="*/ 777 h 11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47"/>
                <a:gd name="T124" fmla="*/ 0 h 1116"/>
                <a:gd name="T125" fmla="*/ 2247 w 2247"/>
                <a:gd name="T126" fmla="*/ 1116 h 11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47" h="1116">
                  <a:moveTo>
                    <a:pt x="0" y="0"/>
                  </a:moveTo>
                  <a:cubicBezTo>
                    <a:pt x="15" y="251"/>
                    <a:pt x="1" y="159"/>
                    <a:pt x="21" y="280"/>
                  </a:cubicBezTo>
                  <a:cubicBezTo>
                    <a:pt x="39" y="215"/>
                    <a:pt x="52" y="150"/>
                    <a:pt x="72" y="86"/>
                  </a:cubicBezTo>
                  <a:cubicBezTo>
                    <a:pt x="111" y="166"/>
                    <a:pt x="68" y="264"/>
                    <a:pt x="115" y="338"/>
                  </a:cubicBezTo>
                  <a:cubicBezTo>
                    <a:pt x="156" y="277"/>
                    <a:pt x="175" y="209"/>
                    <a:pt x="187" y="136"/>
                  </a:cubicBezTo>
                  <a:cubicBezTo>
                    <a:pt x="199" y="174"/>
                    <a:pt x="207" y="213"/>
                    <a:pt x="216" y="252"/>
                  </a:cubicBezTo>
                  <a:cubicBezTo>
                    <a:pt x="234" y="214"/>
                    <a:pt x="251" y="192"/>
                    <a:pt x="259" y="151"/>
                  </a:cubicBezTo>
                  <a:cubicBezTo>
                    <a:pt x="280" y="213"/>
                    <a:pt x="287" y="275"/>
                    <a:pt x="302" y="338"/>
                  </a:cubicBezTo>
                  <a:cubicBezTo>
                    <a:pt x="319" y="282"/>
                    <a:pt x="336" y="227"/>
                    <a:pt x="353" y="172"/>
                  </a:cubicBezTo>
                  <a:cubicBezTo>
                    <a:pt x="359" y="153"/>
                    <a:pt x="367" y="115"/>
                    <a:pt x="367" y="115"/>
                  </a:cubicBezTo>
                  <a:cubicBezTo>
                    <a:pt x="372" y="155"/>
                    <a:pt x="375" y="192"/>
                    <a:pt x="389" y="230"/>
                  </a:cubicBezTo>
                  <a:cubicBezTo>
                    <a:pt x="391" y="244"/>
                    <a:pt x="387" y="262"/>
                    <a:pt x="396" y="273"/>
                  </a:cubicBezTo>
                  <a:cubicBezTo>
                    <a:pt x="401" y="279"/>
                    <a:pt x="411" y="271"/>
                    <a:pt x="417" y="266"/>
                  </a:cubicBezTo>
                  <a:cubicBezTo>
                    <a:pt x="441" y="246"/>
                    <a:pt x="450" y="212"/>
                    <a:pt x="468" y="187"/>
                  </a:cubicBezTo>
                  <a:cubicBezTo>
                    <a:pt x="470" y="228"/>
                    <a:pt x="466" y="269"/>
                    <a:pt x="475" y="309"/>
                  </a:cubicBezTo>
                  <a:cubicBezTo>
                    <a:pt x="477" y="319"/>
                    <a:pt x="486" y="290"/>
                    <a:pt x="489" y="280"/>
                  </a:cubicBezTo>
                  <a:cubicBezTo>
                    <a:pt x="500" y="248"/>
                    <a:pt x="503" y="213"/>
                    <a:pt x="511" y="180"/>
                  </a:cubicBezTo>
                  <a:cubicBezTo>
                    <a:pt x="522" y="225"/>
                    <a:pt x="520" y="271"/>
                    <a:pt x="533" y="316"/>
                  </a:cubicBezTo>
                  <a:cubicBezTo>
                    <a:pt x="535" y="338"/>
                    <a:pt x="537" y="359"/>
                    <a:pt x="540" y="381"/>
                  </a:cubicBezTo>
                  <a:cubicBezTo>
                    <a:pt x="541" y="391"/>
                    <a:pt x="538" y="413"/>
                    <a:pt x="547" y="410"/>
                  </a:cubicBezTo>
                  <a:cubicBezTo>
                    <a:pt x="553" y="408"/>
                    <a:pt x="567" y="353"/>
                    <a:pt x="569" y="345"/>
                  </a:cubicBezTo>
                  <a:cubicBezTo>
                    <a:pt x="583" y="299"/>
                    <a:pt x="597" y="254"/>
                    <a:pt x="612" y="208"/>
                  </a:cubicBezTo>
                  <a:cubicBezTo>
                    <a:pt x="621" y="279"/>
                    <a:pt x="631" y="355"/>
                    <a:pt x="648" y="424"/>
                  </a:cubicBezTo>
                  <a:cubicBezTo>
                    <a:pt x="693" y="359"/>
                    <a:pt x="738" y="292"/>
                    <a:pt x="763" y="216"/>
                  </a:cubicBezTo>
                  <a:cubicBezTo>
                    <a:pt x="772" y="297"/>
                    <a:pt x="770" y="379"/>
                    <a:pt x="785" y="460"/>
                  </a:cubicBezTo>
                  <a:cubicBezTo>
                    <a:pt x="805" y="380"/>
                    <a:pt x="838" y="302"/>
                    <a:pt x="864" y="223"/>
                  </a:cubicBezTo>
                  <a:cubicBezTo>
                    <a:pt x="882" y="298"/>
                    <a:pt x="888" y="377"/>
                    <a:pt x="900" y="453"/>
                  </a:cubicBezTo>
                  <a:cubicBezTo>
                    <a:pt x="920" y="419"/>
                    <a:pt x="926" y="387"/>
                    <a:pt x="943" y="352"/>
                  </a:cubicBezTo>
                  <a:cubicBezTo>
                    <a:pt x="950" y="318"/>
                    <a:pt x="964" y="292"/>
                    <a:pt x="972" y="259"/>
                  </a:cubicBezTo>
                  <a:cubicBezTo>
                    <a:pt x="974" y="377"/>
                    <a:pt x="971" y="495"/>
                    <a:pt x="979" y="612"/>
                  </a:cubicBezTo>
                  <a:cubicBezTo>
                    <a:pt x="980" y="623"/>
                    <a:pt x="990" y="593"/>
                    <a:pt x="993" y="583"/>
                  </a:cubicBezTo>
                  <a:cubicBezTo>
                    <a:pt x="998" y="564"/>
                    <a:pt x="999" y="544"/>
                    <a:pt x="1001" y="525"/>
                  </a:cubicBezTo>
                  <a:cubicBezTo>
                    <a:pt x="1011" y="440"/>
                    <a:pt x="1009" y="437"/>
                    <a:pt x="1015" y="331"/>
                  </a:cubicBezTo>
                  <a:cubicBezTo>
                    <a:pt x="1021" y="363"/>
                    <a:pt x="1028" y="393"/>
                    <a:pt x="1037" y="424"/>
                  </a:cubicBezTo>
                  <a:cubicBezTo>
                    <a:pt x="1039" y="448"/>
                    <a:pt x="1040" y="472"/>
                    <a:pt x="1044" y="496"/>
                  </a:cubicBezTo>
                  <a:cubicBezTo>
                    <a:pt x="1045" y="504"/>
                    <a:pt x="1043" y="518"/>
                    <a:pt x="1051" y="518"/>
                  </a:cubicBezTo>
                  <a:cubicBezTo>
                    <a:pt x="1064" y="518"/>
                    <a:pt x="1093" y="462"/>
                    <a:pt x="1094" y="460"/>
                  </a:cubicBezTo>
                  <a:cubicBezTo>
                    <a:pt x="1115" y="416"/>
                    <a:pt x="1123" y="382"/>
                    <a:pt x="1137" y="338"/>
                  </a:cubicBezTo>
                  <a:cubicBezTo>
                    <a:pt x="1160" y="420"/>
                    <a:pt x="1161" y="506"/>
                    <a:pt x="1173" y="590"/>
                  </a:cubicBezTo>
                  <a:cubicBezTo>
                    <a:pt x="1194" y="559"/>
                    <a:pt x="1207" y="523"/>
                    <a:pt x="1224" y="489"/>
                  </a:cubicBezTo>
                  <a:cubicBezTo>
                    <a:pt x="1242" y="403"/>
                    <a:pt x="1241" y="313"/>
                    <a:pt x="1267" y="230"/>
                  </a:cubicBezTo>
                  <a:cubicBezTo>
                    <a:pt x="1273" y="284"/>
                    <a:pt x="1282" y="335"/>
                    <a:pt x="1289" y="388"/>
                  </a:cubicBezTo>
                  <a:cubicBezTo>
                    <a:pt x="1291" y="427"/>
                    <a:pt x="1292" y="465"/>
                    <a:pt x="1296" y="504"/>
                  </a:cubicBezTo>
                  <a:cubicBezTo>
                    <a:pt x="1297" y="511"/>
                    <a:pt x="1298" y="530"/>
                    <a:pt x="1303" y="525"/>
                  </a:cubicBezTo>
                  <a:cubicBezTo>
                    <a:pt x="1304" y="524"/>
                    <a:pt x="1322" y="442"/>
                    <a:pt x="1325" y="432"/>
                  </a:cubicBezTo>
                  <a:cubicBezTo>
                    <a:pt x="1368" y="655"/>
                    <a:pt x="1366" y="890"/>
                    <a:pt x="1382" y="1116"/>
                  </a:cubicBezTo>
                  <a:cubicBezTo>
                    <a:pt x="1393" y="1001"/>
                    <a:pt x="1397" y="885"/>
                    <a:pt x="1404" y="770"/>
                  </a:cubicBezTo>
                  <a:cubicBezTo>
                    <a:pt x="1406" y="777"/>
                    <a:pt x="1406" y="797"/>
                    <a:pt x="1411" y="792"/>
                  </a:cubicBezTo>
                  <a:cubicBezTo>
                    <a:pt x="1420" y="783"/>
                    <a:pt x="1416" y="768"/>
                    <a:pt x="1418" y="756"/>
                  </a:cubicBezTo>
                  <a:cubicBezTo>
                    <a:pt x="1425" y="716"/>
                    <a:pt x="1429" y="684"/>
                    <a:pt x="1447" y="648"/>
                  </a:cubicBezTo>
                  <a:cubicBezTo>
                    <a:pt x="1465" y="685"/>
                    <a:pt x="1471" y="724"/>
                    <a:pt x="1483" y="763"/>
                  </a:cubicBezTo>
                  <a:cubicBezTo>
                    <a:pt x="1517" y="694"/>
                    <a:pt x="1499" y="723"/>
                    <a:pt x="1533" y="676"/>
                  </a:cubicBezTo>
                  <a:cubicBezTo>
                    <a:pt x="1536" y="667"/>
                    <a:pt x="1538" y="657"/>
                    <a:pt x="1541" y="648"/>
                  </a:cubicBezTo>
                  <a:cubicBezTo>
                    <a:pt x="1543" y="641"/>
                    <a:pt x="1544" y="619"/>
                    <a:pt x="1548" y="626"/>
                  </a:cubicBezTo>
                  <a:cubicBezTo>
                    <a:pt x="1558" y="643"/>
                    <a:pt x="1562" y="684"/>
                    <a:pt x="1562" y="684"/>
                  </a:cubicBezTo>
                  <a:cubicBezTo>
                    <a:pt x="1564" y="708"/>
                    <a:pt x="1565" y="732"/>
                    <a:pt x="1569" y="756"/>
                  </a:cubicBezTo>
                  <a:cubicBezTo>
                    <a:pt x="1570" y="766"/>
                    <a:pt x="1568" y="780"/>
                    <a:pt x="1577" y="784"/>
                  </a:cubicBezTo>
                  <a:cubicBezTo>
                    <a:pt x="1585" y="788"/>
                    <a:pt x="1591" y="775"/>
                    <a:pt x="1598" y="770"/>
                  </a:cubicBezTo>
                  <a:cubicBezTo>
                    <a:pt x="1617" y="734"/>
                    <a:pt x="1627" y="697"/>
                    <a:pt x="1649" y="662"/>
                  </a:cubicBezTo>
                  <a:cubicBezTo>
                    <a:pt x="1657" y="618"/>
                    <a:pt x="1664" y="574"/>
                    <a:pt x="1677" y="532"/>
                  </a:cubicBezTo>
                  <a:cubicBezTo>
                    <a:pt x="1697" y="663"/>
                    <a:pt x="1684" y="1003"/>
                    <a:pt x="1699" y="597"/>
                  </a:cubicBezTo>
                  <a:cubicBezTo>
                    <a:pt x="1720" y="651"/>
                    <a:pt x="1731" y="708"/>
                    <a:pt x="1749" y="763"/>
                  </a:cubicBezTo>
                  <a:cubicBezTo>
                    <a:pt x="1781" y="716"/>
                    <a:pt x="1780" y="652"/>
                    <a:pt x="1785" y="597"/>
                  </a:cubicBezTo>
                  <a:cubicBezTo>
                    <a:pt x="1810" y="658"/>
                    <a:pt x="1820" y="727"/>
                    <a:pt x="1829" y="792"/>
                  </a:cubicBezTo>
                  <a:cubicBezTo>
                    <a:pt x="1839" y="749"/>
                    <a:pt x="1847" y="705"/>
                    <a:pt x="1857" y="662"/>
                  </a:cubicBezTo>
                  <a:cubicBezTo>
                    <a:pt x="1866" y="724"/>
                    <a:pt x="1874" y="787"/>
                    <a:pt x="1886" y="849"/>
                  </a:cubicBezTo>
                  <a:cubicBezTo>
                    <a:pt x="1898" y="786"/>
                    <a:pt x="1910" y="723"/>
                    <a:pt x="1929" y="662"/>
                  </a:cubicBezTo>
                  <a:cubicBezTo>
                    <a:pt x="1956" y="702"/>
                    <a:pt x="1953" y="725"/>
                    <a:pt x="1965" y="777"/>
                  </a:cubicBezTo>
                  <a:cubicBezTo>
                    <a:pt x="1970" y="799"/>
                    <a:pt x="1980" y="842"/>
                    <a:pt x="1980" y="842"/>
                  </a:cubicBezTo>
                  <a:cubicBezTo>
                    <a:pt x="2001" y="736"/>
                    <a:pt x="1989" y="758"/>
                    <a:pt x="2001" y="828"/>
                  </a:cubicBezTo>
                  <a:cubicBezTo>
                    <a:pt x="2008" y="866"/>
                    <a:pt x="2021" y="905"/>
                    <a:pt x="2030" y="943"/>
                  </a:cubicBezTo>
                  <a:cubicBezTo>
                    <a:pt x="2035" y="882"/>
                    <a:pt x="2047" y="830"/>
                    <a:pt x="2059" y="770"/>
                  </a:cubicBezTo>
                  <a:cubicBezTo>
                    <a:pt x="2070" y="839"/>
                    <a:pt x="2075" y="909"/>
                    <a:pt x="2081" y="979"/>
                  </a:cubicBezTo>
                  <a:cubicBezTo>
                    <a:pt x="2089" y="924"/>
                    <a:pt x="2092" y="860"/>
                    <a:pt x="2109" y="806"/>
                  </a:cubicBezTo>
                  <a:cubicBezTo>
                    <a:pt x="2118" y="832"/>
                    <a:pt x="2120" y="832"/>
                    <a:pt x="2124" y="864"/>
                  </a:cubicBezTo>
                  <a:cubicBezTo>
                    <a:pt x="2129" y="905"/>
                    <a:pt x="2138" y="986"/>
                    <a:pt x="2138" y="986"/>
                  </a:cubicBezTo>
                  <a:cubicBezTo>
                    <a:pt x="2144" y="929"/>
                    <a:pt x="2142" y="920"/>
                    <a:pt x="2153" y="871"/>
                  </a:cubicBezTo>
                  <a:cubicBezTo>
                    <a:pt x="2157" y="852"/>
                    <a:pt x="2167" y="813"/>
                    <a:pt x="2167" y="813"/>
                  </a:cubicBezTo>
                  <a:cubicBezTo>
                    <a:pt x="2173" y="859"/>
                    <a:pt x="2179" y="904"/>
                    <a:pt x="2189" y="950"/>
                  </a:cubicBezTo>
                  <a:cubicBezTo>
                    <a:pt x="2199" y="1077"/>
                    <a:pt x="2192" y="1059"/>
                    <a:pt x="2210" y="928"/>
                  </a:cubicBezTo>
                  <a:cubicBezTo>
                    <a:pt x="2215" y="889"/>
                    <a:pt x="2217" y="886"/>
                    <a:pt x="2225" y="849"/>
                  </a:cubicBezTo>
                  <a:cubicBezTo>
                    <a:pt x="2227" y="825"/>
                    <a:pt x="2227" y="801"/>
                    <a:pt x="2232" y="777"/>
                  </a:cubicBezTo>
                  <a:cubicBezTo>
                    <a:pt x="2247" y="705"/>
                    <a:pt x="2246" y="768"/>
                    <a:pt x="2246" y="741"/>
                  </a:cubicBezTo>
                </a:path>
              </a:pathLst>
            </a:custGeom>
            <a:noFill/>
            <a:ln w="38100">
              <a:solidFill>
                <a:srgbClr val="FF3300"/>
              </a:solidFill>
              <a:round/>
              <a:headEnd/>
              <a:tailEnd/>
            </a:ln>
          </p:spPr>
          <p:txBody>
            <a:bodyPr/>
            <a:lstStyle/>
            <a:p>
              <a:endParaRPr lang="en-US"/>
            </a:p>
          </p:txBody>
        </p:sp>
        <p:sp>
          <p:nvSpPr>
            <p:cNvPr id="55350" name="Text Box 24"/>
            <p:cNvSpPr txBox="1">
              <a:spLocks noChangeArrowheads="1"/>
            </p:cNvSpPr>
            <p:nvPr/>
          </p:nvSpPr>
          <p:spPr bwMode="auto">
            <a:xfrm>
              <a:off x="3544" y="1662"/>
              <a:ext cx="556" cy="213"/>
            </a:xfrm>
            <a:prstGeom prst="rect">
              <a:avLst/>
            </a:prstGeom>
            <a:noFill/>
            <a:ln w="9525">
              <a:noFill/>
              <a:miter lim="800000"/>
              <a:headEnd/>
              <a:tailEnd/>
            </a:ln>
          </p:spPr>
          <p:txBody>
            <a:bodyPr wrap="none">
              <a:spAutoFit/>
            </a:bodyPr>
            <a:lstStyle/>
            <a:p>
              <a:pPr eaLnBrk="0" hangingPunct="0"/>
              <a:r>
                <a:rPr lang="en-GB">
                  <a:solidFill>
                    <a:srgbClr val="FF3300"/>
                  </a:solidFill>
                </a:rPr>
                <a:t>A</a:t>
              </a:r>
              <a:r>
                <a:rPr lang="sr-Cyrl-CS">
                  <a:solidFill>
                    <a:srgbClr val="FF3300"/>
                  </a:solidFill>
                </a:rPr>
                <a:t>стма</a:t>
              </a:r>
              <a:endParaRPr lang="en-GB">
                <a:solidFill>
                  <a:srgbClr val="FF3300"/>
                </a:solidFill>
              </a:endParaRPr>
            </a:p>
          </p:txBody>
        </p:sp>
        <p:sp>
          <p:nvSpPr>
            <p:cNvPr id="287769" name="Text Box 25"/>
            <p:cNvSpPr txBox="1">
              <a:spLocks noChangeArrowheads="1"/>
            </p:cNvSpPr>
            <p:nvPr/>
          </p:nvSpPr>
          <p:spPr bwMode="auto">
            <a:xfrm>
              <a:off x="4320" y="480"/>
              <a:ext cx="647" cy="213"/>
            </a:xfrm>
            <a:prstGeom prst="rect">
              <a:avLst/>
            </a:prstGeom>
            <a:noFill/>
            <a:ln w="9525">
              <a:noFill/>
              <a:miter lim="800000"/>
              <a:headEnd/>
              <a:tailEnd/>
            </a:ln>
            <a:effectLst/>
          </p:spPr>
          <p:txBody>
            <a:bodyPr wrap="none">
              <a:spAutoFit/>
            </a:bodyPr>
            <a:lstStyle/>
            <a:p>
              <a:pPr eaLnBrk="0" hangingPunct="0">
                <a:defRPr/>
              </a:pPr>
              <a:r>
                <a:rPr lang="en-GB" dirty="0">
                  <a:effectLst>
                    <a:outerShdw blurRad="38100" dist="38100" dir="2700000" algn="tl">
                      <a:srgbClr val="808080"/>
                    </a:outerShdw>
                  </a:effectLst>
                  <a:latin typeface="Arial" charset="0"/>
                </a:rPr>
                <a:t>A</a:t>
              </a:r>
              <a:r>
                <a:rPr lang="sr-Cyrl-CS" dirty="0">
                  <a:effectLst>
                    <a:outerShdw blurRad="38100" dist="38100" dir="2700000" algn="tl">
                      <a:srgbClr val="808080"/>
                    </a:outerShdw>
                  </a:effectLst>
                  <a:latin typeface="Arial" charset="0"/>
                </a:rPr>
                <a:t>СТМА</a:t>
              </a:r>
              <a:endParaRPr lang="en-GB" dirty="0">
                <a:effectLst>
                  <a:outerShdw blurRad="38100" dist="38100" dir="2700000" algn="tl">
                    <a:srgbClr val="808080"/>
                  </a:outerShdw>
                </a:effectLst>
                <a:latin typeface="Arial" charset="0"/>
              </a:endParaRPr>
            </a:p>
          </p:txBody>
        </p:sp>
        <p:sp>
          <p:nvSpPr>
            <p:cNvPr id="55352" name="Line 26"/>
            <p:cNvSpPr>
              <a:spLocks noChangeShapeType="1"/>
            </p:cNvSpPr>
            <p:nvPr/>
          </p:nvSpPr>
          <p:spPr bwMode="auto">
            <a:xfrm flipV="1">
              <a:off x="3936" y="1300"/>
              <a:ext cx="153" cy="380"/>
            </a:xfrm>
            <a:prstGeom prst="line">
              <a:avLst/>
            </a:prstGeom>
            <a:noFill/>
            <a:ln w="28575">
              <a:solidFill>
                <a:schemeClr val="bg1"/>
              </a:solidFill>
              <a:round/>
              <a:headEnd/>
              <a:tailEnd type="triangle" w="med" len="med"/>
            </a:ln>
          </p:spPr>
          <p:txBody>
            <a:bodyPr/>
            <a:lstStyle/>
            <a:p>
              <a:endParaRPr lang="en-US"/>
            </a:p>
          </p:txBody>
        </p:sp>
      </p:grpSp>
      <p:sp>
        <p:nvSpPr>
          <p:cNvPr id="287771" name="Text Box 27"/>
          <p:cNvSpPr txBox="1">
            <a:spLocks noChangeArrowheads="1"/>
          </p:cNvSpPr>
          <p:nvPr/>
        </p:nvSpPr>
        <p:spPr bwMode="auto">
          <a:xfrm>
            <a:off x="1554163" y="155575"/>
            <a:ext cx="6199187" cy="585788"/>
          </a:xfrm>
          <a:prstGeom prst="rect">
            <a:avLst/>
          </a:prstGeom>
          <a:gradFill rotWithShape="0">
            <a:gsLst>
              <a:gs pos="0">
                <a:schemeClr val="accent1"/>
              </a:gs>
              <a:gs pos="100000">
                <a:schemeClr val="accent1">
                  <a:gamma/>
                  <a:shade val="46275"/>
                  <a:invGamma/>
                </a:schemeClr>
              </a:gs>
            </a:gsLst>
            <a:lin ang="5400000" scaled="1"/>
          </a:gradFill>
          <a:ln w="9525">
            <a:solidFill>
              <a:schemeClr val="bg1"/>
            </a:solidFill>
            <a:miter lim="800000"/>
            <a:headEnd/>
            <a:tailEnd/>
          </a:ln>
          <a:effectLst/>
        </p:spPr>
        <p:txBody>
          <a:bodyPr wrap="none">
            <a:spAutoFit/>
          </a:bodyPr>
          <a:lstStyle/>
          <a:p>
            <a:pPr eaLnBrk="0" hangingPunct="0">
              <a:defRPr/>
            </a:pPr>
            <a:r>
              <a:rPr lang="sr-Cyrl-CS" sz="3200" dirty="0">
                <a:solidFill>
                  <a:schemeClr val="bg1"/>
                </a:solidFill>
                <a:effectLst>
                  <a:outerShdw blurRad="38100" dist="38100" dir="2700000" algn="tl">
                    <a:srgbClr val="000000"/>
                  </a:outerShdw>
                </a:effectLst>
                <a:latin typeface="Arial" charset="0"/>
              </a:rPr>
              <a:t>Плућна функција</a:t>
            </a:r>
            <a:r>
              <a:rPr lang="en-GB" sz="3200" dirty="0">
                <a:solidFill>
                  <a:schemeClr val="bg1"/>
                </a:solidFill>
                <a:effectLst>
                  <a:outerShdw blurRad="38100" dist="38100" dir="2700000" algn="tl">
                    <a:srgbClr val="000000"/>
                  </a:outerShdw>
                </a:effectLst>
                <a:latin typeface="Arial" charset="0"/>
              </a:rPr>
              <a:t>: </a:t>
            </a:r>
            <a:r>
              <a:rPr lang="sr-Cyrl-CS" sz="3200" dirty="0">
                <a:solidFill>
                  <a:schemeClr val="bg1"/>
                </a:solidFill>
                <a:effectLst>
                  <a:outerShdw blurRad="38100" dist="38100" dir="2700000" algn="tl">
                    <a:srgbClr val="000000"/>
                  </a:outerShdw>
                </a:effectLst>
                <a:latin typeface="Arial" charset="0"/>
              </a:rPr>
              <a:t>природни ток</a:t>
            </a:r>
            <a:endParaRPr lang="en-GB" dirty="0">
              <a:solidFill>
                <a:schemeClr val="bg1"/>
              </a:solidFill>
              <a:latin typeface="Arial" charset="0"/>
            </a:endParaRPr>
          </a:p>
        </p:txBody>
      </p:sp>
      <p:sp>
        <p:nvSpPr>
          <p:cNvPr id="55300" name="Rectangle 28"/>
          <p:cNvSpPr>
            <a:spLocks noChangeArrowheads="1"/>
          </p:cNvSpPr>
          <p:nvPr/>
        </p:nvSpPr>
        <p:spPr bwMode="auto">
          <a:xfrm>
            <a:off x="719138" y="1509713"/>
            <a:ext cx="3935412" cy="4546600"/>
          </a:xfrm>
          <a:prstGeom prst="rect">
            <a:avLst/>
          </a:prstGeom>
          <a:solidFill>
            <a:srgbClr val="4D4D4D"/>
          </a:solidFill>
          <a:ln w="28575">
            <a:solidFill>
              <a:schemeClr val="bg1"/>
            </a:solidFill>
            <a:miter lim="800000"/>
            <a:headEnd/>
            <a:tailEnd/>
          </a:ln>
        </p:spPr>
        <p:txBody>
          <a:bodyPr/>
          <a:lstStyle/>
          <a:p>
            <a:pPr eaLnBrk="0" hangingPunct="0"/>
            <a:endParaRPr lang="en-US"/>
          </a:p>
        </p:txBody>
      </p:sp>
      <p:sp>
        <p:nvSpPr>
          <p:cNvPr id="55301" name="Line 29"/>
          <p:cNvSpPr>
            <a:spLocks noChangeShapeType="1"/>
          </p:cNvSpPr>
          <p:nvPr/>
        </p:nvSpPr>
        <p:spPr bwMode="auto">
          <a:xfrm>
            <a:off x="719138" y="4940300"/>
            <a:ext cx="3935412" cy="1588"/>
          </a:xfrm>
          <a:prstGeom prst="line">
            <a:avLst/>
          </a:prstGeom>
          <a:noFill/>
          <a:ln w="28575">
            <a:solidFill>
              <a:schemeClr val="bg1"/>
            </a:solidFill>
            <a:prstDash val="sysDot"/>
            <a:round/>
            <a:headEnd/>
            <a:tailEnd/>
          </a:ln>
        </p:spPr>
        <p:txBody>
          <a:bodyPr/>
          <a:lstStyle/>
          <a:p>
            <a:endParaRPr lang="en-US"/>
          </a:p>
        </p:txBody>
      </p:sp>
      <p:sp>
        <p:nvSpPr>
          <p:cNvPr id="55302" name="Line 30"/>
          <p:cNvSpPr>
            <a:spLocks noChangeShapeType="1"/>
          </p:cNvSpPr>
          <p:nvPr/>
        </p:nvSpPr>
        <p:spPr bwMode="auto">
          <a:xfrm>
            <a:off x="728663" y="3765550"/>
            <a:ext cx="3925887" cy="1588"/>
          </a:xfrm>
          <a:prstGeom prst="line">
            <a:avLst/>
          </a:prstGeom>
          <a:noFill/>
          <a:ln w="28575">
            <a:solidFill>
              <a:schemeClr val="bg1"/>
            </a:solidFill>
            <a:prstDash val="sysDot"/>
            <a:round/>
            <a:headEnd/>
            <a:tailEnd/>
          </a:ln>
        </p:spPr>
        <p:txBody>
          <a:bodyPr/>
          <a:lstStyle/>
          <a:p>
            <a:endParaRPr lang="en-US"/>
          </a:p>
        </p:txBody>
      </p:sp>
      <p:sp>
        <p:nvSpPr>
          <p:cNvPr id="55303" name="Line 31"/>
          <p:cNvSpPr>
            <a:spLocks noChangeShapeType="1"/>
          </p:cNvSpPr>
          <p:nvPr/>
        </p:nvSpPr>
        <p:spPr bwMode="auto">
          <a:xfrm flipV="1">
            <a:off x="708025" y="2608263"/>
            <a:ext cx="3946525" cy="17462"/>
          </a:xfrm>
          <a:prstGeom prst="line">
            <a:avLst/>
          </a:prstGeom>
          <a:noFill/>
          <a:ln w="28575">
            <a:solidFill>
              <a:schemeClr val="bg1"/>
            </a:solidFill>
            <a:prstDash val="sysDot"/>
            <a:round/>
            <a:headEnd/>
            <a:tailEnd/>
          </a:ln>
        </p:spPr>
        <p:txBody>
          <a:bodyPr/>
          <a:lstStyle/>
          <a:p>
            <a:endParaRPr lang="en-US"/>
          </a:p>
        </p:txBody>
      </p:sp>
      <p:sp>
        <p:nvSpPr>
          <p:cNvPr id="55304" name="Line 32"/>
          <p:cNvSpPr>
            <a:spLocks noChangeShapeType="1"/>
          </p:cNvSpPr>
          <p:nvPr/>
        </p:nvSpPr>
        <p:spPr bwMode="auto">
          <a:xfrm>
            <a:off x="2413000" y="1524000"/>
            <a:ext cx="1588" cy="4530725"/>
          </a:xfrm>
          <a:prstGeom prst="line">
            <a:avLst/>
          </a:prstGeom>
          <a:noFill/>
          <a:ln w="28575">
            <a:solidFill>
              <a:schemeClr val="bg1"/>
            </a:solidFill>
            <a:prstDash val="sysDot"/>
            <a:round/>
            <a:headEnd/>
            <a:tailEnd/>
          </a:ln>
        </p:spPr>
        <p:txBody>
          <a:bodyPr/>
          <a:lstStyle/>
          <a:p>
            <a:endParaRPr lang="en-US"/>
          </a:p>
        </p:txBody>
      </p:sp>
      <p:sp>
        <p:nvSpPr>
          <p:cNvPr id="55305" name="Line 33"/>
          <p:cNvSpPr>
            <a:spLocks noChangeShapeType="1"/>
          </p:cNvSpPr>
          <p:nvPr/>
        </p:nvSpPr>
        <p:spPr bwMode="auto">
          <a:xfrm>
            <a:off x="4138613" y="1487488"/>
            <a:ext cx="11112" cy="4573587"/>
          </a:xfrm>
          <a:prstGeom prst="line">
            <a:avLst/>
          </a:prstGeom>
          <a:noFill/>
          <a:ln w="28575">
            <a:solidFill>
              <a:schemeClr val="bg1"/>
            </a:solidFill>
            <a:prstDash val="sysDot"/>
            <a:round/>
            <a:headEnd/>
            <a:tailEnd/>
          </a:ln>
        </p:spPr>
        <p:txBody>
          <a:bodyPr/>
          <a:lstStyle/>
          <a:p>
            <a:endParaRPr lang="en-US"/>
          </a:p>
        </p:txBody>
      </p:sp>
      <p:sp>
        <p:nvSpPr>
          <p:cNvPr id="55306" name="Line 34"/>
          <p:cNvSpPr>
            <a:spLocks noChangeShapeType="1"/>
          </p:cNvSpPr>
          <p:nvPr/>
        </p:nvSpPr>
        <p:spPr bwMode="auto">
          <a:xfrm>
            <a:off x="719138" y="4525963"/>
            <a:ext cx="3946525" cy="1587"/>
          </a:xfrm>
          <a:prstGeom prst="line">
            <a:avLst/>
          </a:prstGeom>
          <a:noFill/>
          <a:ln w="28575">
            <a:solidFill>
              <a:srgbClr val="00FFCC"/>
            </a:solidFill>
            <a:prstDash val="sysDash"/>
            <a:round/>
            <a:headEnd/>
            <a:tailEnd/>
          </a:ln>
        </p:spPr>
        <p:txBody>
          <a:bodyPr/>
          <a:lstStyle/>
          <a:p>
            <a:endParaRPr lang="en-US"/>
          </a:p>
        </p:txBody>
      </p:sp>
      <p:sp>
        <p:nvSpPr>
          <p:cNvPr id="55307" name="Line 35"/>
          <p:cNvSpPr>
            <a:spLocks noChangeShapeType="1"/>
          </p:cNvSpPr>
          <p:nvPr/>
        </p:nvSpPr>
        <p:spPr bwMode="auto">
          <a:xfrm>
            <a:off x="708025" y="5519738"/>
            <a:ext cx="3946525" cy="1587"/>
          </a:xfrm>
          <a:prstGeom prst="line">
            <a:avLst/>
          </a:prstGeom>
          <a:noFill/>
          <a:ln w="28575">
            <a:solidFill>
              <a:srgbClr val="00FFCC"/>
            </a:solidFill>
            <a:prstDash val="sysDash"/>
            <a:round/>
            <a:headEnd/>
            <a:tailEnd/>
          </a:ln>
        </p:spPr>
        <p:txBody>
          <a:bodyPr/>
          <a:lstStyle/>
          <a:p>
            <a:endParaRPr lang="en-US"/>
          </a:p>
        </p:txBody>
      </p:sp>
      <p:sp>
        <p:nvSpPr>
          <p:cNvPr id="55308" name="Text Box 36"/>
          <p:cNvSpPr txBox="1">
            <a:spLocks noChangeArrowheads="1"/>
          </p:cNvSpPr>
          <p:nvPr/>
        </p:nvSpPr>
        <p:spPr bwMode="auto">
          <a:xfrm rot="-5388378">
            <a:off x="-2018506" y="2956719"/>
            <a:ext cx="4760913" cy="708025"/>
          </a:xfrm>
          <a:prstGeom prst="rect">
            <a:avLst/>
          </a:prstGeom>
          <a:noFill/>
          <a:ln w="28575">
            <a:noFill/>
            <a:miter lim="800000"/>
            <a:headEnd/>
            <a:tailEnd/>
          </a:ln>
        </p:spPr>
        <p:txBody>
          <a:bodyPr>
            <a:spAutoFit/>
          </a:bodyPr>
          <a:lstStyle/>
          <a:p>
            <a:pPr eaLnBrk="0" hangingPunct="0"/>
            <a:r>
              <a:rPr lang="en-US" sz="2000"/>
              <a:t>FEV</a:t>
            </a:r>
            <a:r>
              <a:rPr lang="en-US" sz="2000" baseline="-25000"/>
              <a:t>1 </a:t>
            </a:r>
            <a:r>
              <a:rPr lang="en-US" sz="2000"/>
              <a:t>(% </a:t>
            </a:r>
            <a:r>
              <a:rPr lang="sr-Cyrl-CS" sz="2000"/>
              <a:t>предвиђене вредности</a:t>
            </a:r>
            <a:r>
              <a:rPr lang="en-US" sz="2000"/>
              <a:t>)</a:t>
            </a:r>
            <a:r>
              <a:rPr lang="sr-Cyrl-CS" sz="2000"/>
              <a:t> за  старост 25 година</a:t>
            </a:r>
            <a:endParaRPr lang="en-US" sz="2000"/>
          </a:p>
        </p:txBody>
      </p:sp>
      <p:sp>
        <p:nvSpPr>
          <p:cNvPr id="55309" name="Text Box 37"/>
          <p:cNvSpPr txBox="1">
            <a:spLocks noChangeArrowheads="1"/>
          </p:cNvSpPr>
          <p:nvPr/>
        </p:nvSpPr>
        <p:spPr bwMode="auto">
          <a:xfrm>
            <a:off x="239713" y="1296988"/>
            <a:ext cx="525462" cy="338137"/>
          </a:xfrm>
          <a:prstGeom prst="rect">
            <a:avLst/>
          </a:prstGeom>
          <a:noFill/>
          <a:ln w="28575">
            <a:noFill/>
            <a:miter lim="800000"/>
            <a:headEnd/>
            <a:tailEnd/>
          </a:ln>
        </p:spPr>
        <p:txBody>
          <a:bodyPr wrap="none">
            <a:spAutoFit/>
          </a:bodyPr>
          <a:lstStyle/>
          <a:p>
            <a:pPr eaLnBrk="0" hangingPunct="0"/>
            <a:r>
              <a:rPr lang="en-US" sz="1600"/>
              <a:t>100</a:t>
            </a:r>
          </a:p>
        </p:txBody>
      </p:sp>
      <p:sp>
        <p:nvSpPr>
          <p:cNvPr id="55310" name="Text Box 38"/>
          <p:cNvSpPr txBox="1">
            <a:spLocks noChangeArrowheads="1"/>
          </p:cNvSpPr>
          <p:nvPr/>
        </p:nvSpPr>
        <p:spPr bwMode="auto">
          <a:xfrm>
            <a:off x="312738" y="2492375"/>
            <a:ext cx="412750" cy="338138"/>
          </a:xfrm>
          <a:prstGeom prst="rect">
            <a:avLst/>
          </a:prstGeom>
          <a:noFill/>
          <a:ln w="28575">
            <a:noFill/>
            <a:miter lim="800000"/>
            <a:headEnd/>
            <a:tailEnd/>
          </a:ln>
        </p:spPr>
        <p:txBody>
          <a:bodyPr wrap="none">
            <a:spAutoFit/>
          </a:bodyPr>
          <a:lstStyle/>
          <a:p>
            <a:pPr eaLnBrk="0" hangingPunct="0"/>
            <a:r>
              <a:rPr lang="en-US" sz="1600"/>
              <a:t>75</a:t>
            </a:r>
          </a:p>
        </p:txBody>
      </p:sp>
      <p:sp>
        <p:nvSpPr>
          <p:cNvPr id="55311" name="Text Box 39"/>
          <p:cNvSpPr txBox="1">
            <a:spLocks noChangeArrowheads="1"/>
          </p:cNvSpPr>
          <p:nvPr/>
        </p:nvSpPr>
        <p:spPr bwMode="auto">
          <a:xfrm>
            <a:off x="285750" y="3573463"/>
            <a:ext cx="412750" cy="338137"/>
          </a:xfrm>
          <a:prstGeom prst="rect">
            <a:avLst/>
          </a:prstGeom>
          <a:noFill/>
          <a:ln w="28575">
            <a:noFill/>
            <a:miter lim="800000"/>
            <a:headEnd/>
            <a:tailEnd/>
          </a:ln>
        </p:spPr>
        <p:txBody>
          <a:bodyPr wrap="none">
            <a:spAutoFit/>
          </a:bodyPr>
          <a:lstStyle/>
          <a:p>
            <a:pPr eaLnBrk="0" hangingPunct="0"/>
            <a:r>
              <a:rPr lang="en-US" sz="1600"/>
              <a:t>50</a:t>
            </a:r>
          </a:p>
        </p:txBody>
      </p:sp>
      <p:sp>
        <p:nvSpPr>
          <p:cNvPr id="55312" name="Text Box 40"/>
          <p:cNvSpPr txBox="1">
            <a:spLocks noChangeArrowheads="1"/>
          </p:cNvSpPr>
          <p:nvPr/>
        </p:nvSpPr>
        <p:spPr bwMode="auto">
          <a:xfrm>
            <a:off x="285750" y="4786313"/>
            <a:ext cx="412750" cy="339725"/>
          </a:xfrm>
          <a:prstGeom prst="rect">
            <a:avLst/>
          </a:prstGeom>
          <a:noFill/>
          <a:ln w="28575">
            <a:noFill/>
            <a:miter lim="800000"/>
            <a:headEnd/>
            <a:tailEnd/>
          </a:ln>
        </p:spPr>
        <p:txBody>
          <a:bodyPr wrap="none">
            <a:spAutoFit/>
          </a:bodyPr>
          <a:lstStyle/>
          <a:p>
            <a:pPr eaLnBrk="0" hangingPunct="0"/>
            <a:r>
              <a:rPr lang="en-US" sz="1600"/>
              <a:t>25</a:t>
            </a:r>
          </a:p>
        </p:txBody>
      </p:sp>
      <p:sp>
        <p:nvSpPr>
          <p:cNvPr id="55313" name="Text Box 41"/>
          <p:cNvSpPr txBox="1">
            <a:spLocks noChangeArrowheads="1"/>
          </p:cNvSpPr>
          <p:nvPr/>
        </p:nvSpPr>
        <p:spPr bwMode="auto">
          <a:xfrm>
            <a:off x="387350" y="5784850"/>
            <a:ext cx="298450" cy="338138"/>
          </a:xfrm>
          <a:prstGeom prst="rect">
            <a:avLst/>
          </a:prstGeom>
          <a:noFill/>
          <a:ln w="28575">
            <a:noFill/>
            <a:miter lim="800000"/>
            <a:headEnd/>
            <a:tailEnd/>
          </a:ln>
        </p:spPr>
        <p:txBody>
          <a:bodyPr wrap="none">
            <a:spAutoFit/>
          </a:bodyPr>
          <a:lstStyle/>
          <a:p>
            <a:pPr eaLnBrk="0" hangingPunct="0"/>
            <a:r>
              <a:rPr lang="en-US" sz="1600"/>
              <a:t>0</a:t>
            </a:r>
          </a:p>
        </p:txBody>
      </p:sp>
      <p:sp>
        <p:nvSpPr>
          <p:cNvPr id="55314" name="Text Box 42"/>
          <p:cNvSpPr txBox="1">
            <a:spLocks noChangeArrowheads="1"/>
          </p:cNvSpPr>
          <p:nvPr/>
        </p:nvSpPr>
        <p:spPr bwMode="auto">
          <a:xfrm>
            <a:off x="673100" y="6034088"/>
            <a:ext cx="441325" cy="368300"/>
          </a:xfrm>
          <a:prstGeom prst="rect">
            <a:avLst/>
          </a:prstGeom>
          <a:noFill/>
          <a:ln w="9525">
            <a:noFill/>
            <a:miter lim="800000"/>
            <a:headEnd/>
            <a:tailEnd/>
          </a:ln>
        </p:spPr>
        <p:txBody>
          <a:bodyPr wrap="none">
            <a:spAutoFit/>
          </a:bodyPr>
          <a:lstStyle/>
          <a:p>
            <a:pPr eaLnBrk="0" hangingPunct="0"/>
            <a:r>
              <a:rPr lang="en-US"/>
              <a:t>25</a:t>
            </a:r>
          </a:p>
        </p:txBody>
      </p:sp>
      <p:sp>
        <p:nvSpPr>
          <p:cNvPr id="55315" name="Text Box 43"/>
          <p:cNvSpPr txBox="1">
            <a:spLocks noChangeArrowheads="1"/>
          </p:cNvSpPr>
          <p:nvPr/>
        </p:nvSpPr>
        <p:spPr bwMode="auto">
          <a:xfrm>
            <a:off x="2300288" y="6034088"/>
            <a:ext cx="441325" cy="368300"/>
          </a:xfrm>
          <a:prstGeom prst="rect">
            <a:avLst/>
          </a:prstGeom>
          <a:noFill/>
          <a:ln w="9525">
            <a:noFill/>
            <a:miter lim="800000"/>
            <a:headEnd/>
            <a:tailEnd/>
          </a:ln>
        </p:spPr>
        <p:txBody>
          <a:bodyPr wrap="none">
            <a:spAutoFit/>
          </a:bodyPr>
          <a:lstStyle/>
          <a:p>
            <a:pPr eaLnBrk="0" hangingPunct="0"/>
            <a:r>
              <a:rPr lang="en-US"/>
              <a:t>50</a:t>
            </a:r>
          </a:p>
        </p:txBody>
      </p:sp>
      <p:sp>
        <p:nvSpPr>
          <p:cNvPr id="55316" name="Text Box 44"/>
          <p:cNvSpPr txBox="1">
            <a:spLocks noChangeArrowheads="1"/>
          </p:cNvSpPr>
          <p:nvPr/>
        </p:nvSpPr>
        <p:spPr bwMode="auto">
          <a:xfrm>
            <a:off x="4029075" y="6034088"/>
            <a:ext cx="441325" cy="368300"/>
          </a:xfrm>
          <a:prstGeom prst="rect">
            <a:avLst/>
          </a:prstGeom>
          <a:noFill/>
          <a:ln w="9525">
            <a:noFill/>
            <a:miter lim="800000"/>
            <a:headEnd/>
            <a:tailEnd/>
          </a:ln>
        </p:spPr>
        <p:txBody>
          <a:bodyPr wrap="none">
            <a:spAutoFit/>
          </a:bodyPr>
          <a:lstStyle/>
          <a:p>
            <a:pPr eaLnBrk="0" hangingPunct="0"/>
            <a:r>
              <a:rPr lang="en-US"/>
              <a:t>75</a:t>
            </a:r>
          </a:p>
        </p:txBody>
      </p:sp>
      <p:sp>
        <p:nvSpPr>
          <p:cNvPr id="55317" name="Text Box 45"/>
          <p:cNvSpPr txBox="1">
            <a:spLocks noChangeArrowheads="1"/>
          </p:cNvSpPr>
          <p:nvPr/>
        </p:nvSpPr>
        <p:spPr bwMode="auto">
          <a:xfrm>
            <a:off x="1736725" y="6292850"/>
            <a:ext cx="2198688" cy="400050"/>
          </a:xfrm>
          <a:prstGeom prst="rect">
            <a:avLst/>
          </a:prstGeom>
          <a:noFill/>
          <a:ln w="9525">
            <a:noFill/>
            <a:miter lim="800000"/>
            <a:headEnd/>
            <a:tailEnd/>
          </a:ln>
        </p:spPr>
        <p:txBody>
          <a:bodyPr wrap="none">
            <a:spAutoFit/>
          </a:bodyPr>
          <a:lstStyle/>
          <a:p>
            <a:pPr eaLnBrk="0" hangingPunct="0"/>
            <a:r>
              <a:rPr lang="sr-Cyrl-CS" sz="2000"/>
              <a:t>Старост</a:t>
            </a:r>
            <a:r>
              <a:rPr lang="en-US" sz="2000"/>
              <a:t> (</a:t>
            </a:r>
            <a:r>
              <a:rPr lang="sr-Cyrl-CS" sz="2000"/>
              <a:t>године</a:t>
            </a:r>
            <a:r>
              <a:rPr lang="en-US" sz="2000"/>
              <a:t>)</a:t>
            </a:r>
          </a:p>
        </p:txBody>
      </p:sp>
      <p:grpSp>
        <p:nvGrpSpPr>
          <p:cNvPr id="3" name="Group 46"/>
          <p:cNvGrpSpPr>
            <a:grpSpLocks/>
          </p:cNvGrpSpPr>
          <p:nvPr/>
        </p:nvGrpSpPr>
        <p:grpSpPr bwMode="auto">
          <a:xfrm>
            <a:off x="833438" y="1527175"/>
            <a:ext cx="3203575" cy="4032250"/>
            <a:chOff x="547" y="882"/>
            <a:chExt cx="2102" cy="2328"/>
          </a:xfrm>
        </p:grpSpPr>
        <p:sp>
          <p:nvSpPr>
            <p:cNvPr id="55329" name="Freeform 47"/>
            <p:cNvSpPr>
              <a:spLocks/>
            </p:cNvSpPr>
            <p:nvPr/>
          </p:nvSpPr>
          <p:spPr bwMode="auto">
            <a:xfrm>
              <a:off x="547" y="882"/>
              <a:ext cx="2102" cy="2328"/>
            </a:xfrm>
            <a:custGeom>
              <a:avLst/>
              <a:gdLst>
                <a:gd name="T0" fmla="*/ 0 w 9076"/>
                <a:gd name="T1" fmla="*/ 0 h 6984"/>
                <a:gd name="T2" fmla="*/ 0 w 9076"/>
                <a:gd name="T3" fmla="*/ 0 h 6984"/>
                <a:gd name="T4" fmla="*/ 0 w 9076"/>
                <a:gd name="T5" fmla="*/ 0 h 6984"/>
                <a:gd name="T6" fmla="*/ 0 w 9076"/>
                <a:gd name="T7" fmla="*/ 0 h 6984"/>
                <a:gd name="T8" fmla="*/ 0 w 9076"/>
                <a:gd name="T9" fmla="*/ 0 h 6984"/>
                <a:gd name="T10" fmla="*/ 0 w 9076"/>
                <a:gd name="T11" fmla="*/ 0 h 6984"/>
                <a:gd name="T12" fmla="*/ 0 w 9076"/>
                <a:gd name="T13" fmla="*/ 0 h 6984"/>
                <a:gd name="T14" fmla="*/ 0 w 9076"/>
                <a:gd name="T15" fmla="*/ 0 h 6984"/>
                <a:gd name="T16" fmla="*/ 0 w 9076"/>
                <a:gd name="T17" fmla="*/ 0 h 6984"/>
                <a:gd name="T18" fmla="*/ 0 w 9076"/>
                <a:gd name="T19" fmla="*/ 0 h 6984"/>
                <a:gd name="T20" fmla="*/ 0 w 9076"/>
                <a:gd name="T21" fmla="*/ 0 h 6984"/>
                <a:gd name="T22" fmla="*/ 0 w 9076"/>
                <a:gd name="T23" fmla="*/ 0 h 6984"/>
                <a:gd name="T24" fmla="*/ 0 w 9076"/>
                <a:gd name="T25" fmla="*/ 0 h 6984"/>
                <a:gd name="T26" fmla="*/ 0 w 9076"/>
                <a:gd name="T27" fmla="*/ 0 h 6984"/>
                <a:gd name="T28" fmla="*/ 0 w 9076"/>
                <a:gd name="T29" fmla="*/ 0 h 6984"/>
                <a:gd name="T30" fmla="*/ 0 w 9076"/>
                <a:gd name="T31" fmla="*/ 0 h 6984"/>
                <a:gd name="T32" fmla="*/ 0 w 9076"/>
                <a:gd name="T33" fmla="*/ 0 h 6984"/>
                <a:gd name="T34" fmla="*/ 0 w 9076"/>
                <a:gd name="T35" fmla="*/ 0 h 6984"/>
                <a:gd name="T36" fmla="*/ 0 w 9076"/>
                <a:gd name="T37" fmla="*/ 0 h 6984"/>
                <a:gd name="T38" fmla="*/ 0 w 9076"/>
                <a:gd name="T39" fmla="*/ 0 h 6984"/>
                <a:gd name="T40" fmla="*/ 0 w 9076"/>
                <a:gd name="T41" fmla="*/ 0 h 6984"/>
                <a:gd name="T42" fmla="*/ 0 w 9076"/>
                <a:gd name="T43" fmla="*/ 0 h 6984"/>
                <a:gd name="T44" fmla="*/ 0 w 9076"/>
                <a:gd name="T45" fmla="*/ 0 h 6984"/>
                <a:gd name="T46" fmla="*/ 0 w 9076"/>
                <a:gd name="T47" fmla="*/ 0 h 6984"/>
                <a:gd name="T48" fmla="*/ 0 w 9076"/>
                <a:gd name="T49" fmla="*/ 0 h 6984"/>
                <a:gd name="T50" fmla="*/ 0 w 9076"/>
                <a:gd name="T51" fmla="*/ 0 h 6984"/>
                <a:gd name="T52" fmla="*/ 0 w 9076"/>
                <a:gd name="T53" fmla="*/ 0 h 6984"/>
                <a:gd name="T54" fmla="*/ 0 w 9076"/>
                <a:gd name="T55" fmla="*/ 0 h 6984"/>
                <a:gd name="T56" fmla="*/ 0 w 9076"/>
                <a:gd name="T57" fmla="*/ 0 h 6984"/>
                <a:gd name="T58" fmla="*/ 0 w 9076"/>
                <a:gd name="T59" fmla="*/ 0 h 6984"/>
                <a:gd name="T60" fmla="*/ 0 w 9076"/>
                <a:gd name="T61" fmla="*/ 0 h 6984"/>
                <a:gd name="T62" fmla="*/ 0 w 9076"/>
                <a:gd name="T63" fmla="*/ 0 h 6984"/>
                <a:gd name="T64" fmla="*/ 0 w 9076"/>
                <a:gd name="T65" fmla="*/ 0 h 69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76"/>
                <a:gd name="T100" fmla="*/ 0 h 6984"/>
                <a:gd name="T101" fmla="*/ 9076 w 9076"/>
                <a:gd name="T102" fmla="*/ 6984 h 698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76" h="6984">
                  <a:moveTo>
                    <a:pt x="0" y="0"/>
                  </a:moveTo>
                  <a:lnTo>
                    <a:pt x="357" y="101"/>
                  </a:lnTo>
                  <a:lnTo>
                    <a:pt x="711" y="211"/>
                  </a:lnTo>
                  <a:lnTo>
                    <a:pt x="1061" y="329"/>
                  </a:lnTo>
                  <a:lnTo>
                    <a:pt x="1408" y="457"/>
                  </a:lnTo>
                  <a:lnTo>
                    <a:pt x="1750" y="593"/>
                  </a:lnTo>
                  <a:lnTo>
                    <a:pt x="2088" y="736"/>
                  </a:lnTo>
                  <a:lnTo>
                    <a:pt x="2422" y="888"/>
                  </a:lnTo>
                  <a:lnTo>
                    <a:pt x="2752" y="1049"/>
                  </a:lnTo>
                  <a:lnTo>
                    <a:pt x="3077" y="1216"/>
                  </a:lnTo>
                  <a:lnTo>
                    <a:pt x="3399" y="1392"/>
                  </a:lnTo>
                  <a:lnTo>
                    <a:pt x="3714" y="1575"/>
                  </a:lnTo>
                  <a:lnTo>
                    <a:pt x="4026" y="1766"/>
                  </a:lnTo>
                  <a:lnTo>
                    <a:pt x="4333" y="1964"/>
                  </a:lnTo>
                  <a:lnTo>
                    <a:pt x="4633" y="2169"/>
                  </a:lnTo>
                  <a:lnTo>
                    <a:pt x="4930" y="2383"/>
                  </a:lnTo>
                  <a:lnTo>
                    <a:pt x="5222" y="2603"/>
                  </a:lnTo>
                  <a:lnTo>
                    <a:pt x="5508" y="2829"/>
                  </a:lnTo>
                  <a:lnTo>
                    <a:pt x="5788" y="3063"/>
                  </a:lnTo>
                  <a:lnTo>
                    <a:pt x="6062" y="3304"/>
                  </a:lnTo>
                  <a:lnTo>
                    <a:pt x="6331" y="3551"/>
                  </a:lnTo>
                  <a:lnTo>
                    <a:pt x="6595" y="3804"/>
                  </a:lnTo>
                  <a:lnTo>
                    <a:pt x="6852" y="4064"/>
                  </a:lnTo>
                  <a:lnTo>
                    <a:pt x="7104" y="4330"/>
                  </a:lnTo>
                  <a:lnTo>
                    <a:pt x="7349" y="4603"/>
                  </a:lnTo>
                  <a:lnTo>
                    <a:pt x="7588" y="4880"/>
                  </a:lnTo>
                  <a:lnTo>
                    <a:pt x="7821" y="5164"/>
                  </a:lnTo>
                  <a:lnTo>
                    <a:pt x="8047" y="5454"/>
                  </a:lnTo>
                  <a:lnTo>
                    <a:pt x="8266" y="5749"/>
                  </a:lnTo>
                  <a:lnTo>
                    <a:pt x="8479" y="6049"/>
                  </a:lnTo>
                  <a:lnTo>
                    <a:pt x="8685" y="6356"/>
                  </a:lnTo>
                  <a:lnTo>
                    <a:pt x="8883" y="6668"/>
                  </a:lnTo>
                  <a:lnTo>
                    <a:pt x="9076" y="6984"/>
                  </a:lnTo>
                </a:path>
              </a:pathLst>
            </a:custGeom>
            <a:noFill/>
            <a:ln w="28575">
              <a:solidFill>
                <a:srgbClr val="FFFF00"/>
              </a:solidFill>
              <a:round/>
              <a:headEnd/>
              <a:tailEnd/>
            </a:ln>
          </p:spPr>
          <p:txBody>
            <a:bodyPr/>
            <a:lstStyle/>
            <a:p>
              <a:endParaRPr lang="en-US"/>
            </a:p>
          </p:txBody>
        </p:sp>
        <p:sp>
          <p:nvSpPr>
            <p:cNvPr id="55330" name="Line 48"/>
            <p:cNvSpPr>
              <a:spLocks noChangeShapeType="1"/>
            </p:cNvSpPr>
            <p:nvPr/>
          </p:nvSpPr>
          <p:spPr bwMode="auto">
            <a:xfrm flipV="1">
              <a:off x="1237" y="1543"/>
              <a:ext cx="326" cy="288"/>
            </a:xfrm>
            <a:prstGeom prst="line">
              <a:avLst/>
            </a:prstGeom>
            <a:noFill/>
            <a:ln w="28575">
              <a:solidFill>
                <a:schemeClr val="bg1"/>
              </a:solidFill>
              <a:round/>
              <a:headEnd/>
              <a:tailEnd type="triangle" w="med" len="med"/>
            </a:ln>
          </p:spPr>
          <p:txBody>
            <a:bodyPr/>
            <a:lstStyle/>
            <a:p>
              <a:endParaRPr lang="en-US"/>
            </a:p>
          </p:txBody>
        </p:sp>
        <p:sp>
          <p:nvSpPr>
            <p:cNvPr id="55331" name="Text Box 49"/>
            <p:cNvSpPr txBox="1">
              <a:spLocks noChangeArrowheads="1"/>
            </p:cNvSpPr>
            <p:nvPr/>
          </p:nvSpPr>
          <p:spPr bwMode="auto">
            <a:xfrm>
              <a:off x="590" y="1771"/>
              <a:ext cx="544" cy="181"/>
            </a:xfrm>
            <a:prstGeom prst="rect">
              <a:avLst/>
            </a:prstGeom>
            <a:noFill/>
            <a:ln w="9525">
              <a:noFill/>
              <a:miter lim="800000"/>
              <a:headEnd/>
              <a:tailEnd/>
            </a:ln>
          </p:spPr>
          <p:txBody>
            <a:bodyPr wrap="none">
              <a:spAutoFit/>
            </a:bodyPr>
            <a:lstStyle/>
            <a:p>
              <a:pPr algn="ctr" eaLnBrk="0" hangingPunct="0">
                <a:lnSpc>
                  <a:spcPct val="80000"/>
                </a:lnSpc>
              </a:pPr>
              <a:r>
                <a:rPr lang="sr-Cyrl-CS">
                  <a:solidFill>
                    <a:srgbClr val="FFFF00"/>
                  </a:solidFill>
                </a:rPr>
                <a:t>ХОБП</a:t>
              </a:r>
              <a:endParaRPr lang="en-US">
                <a:solidFill>
                  <a:srgbClr val="FFFF00"/>
                </a:solidFill>
              </a:endParaRPr>
            </a:p>
          </p:txBody>
        </p:sp>
      </p:grpSp>
      <p:sp>
        <p:nvSpPr>
          <p:cNvPr id="55319" name="Text Box 50"/>
          <p:cNvSpPr txBox="1">
            <a:spLocks noChangeArrowheads="1"/>
          </p:cNvSpPr>
          <p:nvPr/>
        </p:nvSpPr>
        <p:spPr bwMode="auto">
          <a:xfrm>
            <a:off x="865188" y="5075238"/>
            <a:ext cx="739775" cy="369887"/>
          </a:xfrm>
          <a:prstGeom prst="rect">
            <a:avLst/>
          </a:prstGeom>
          <a:noFill/>
          <a:ln w="9525">
            <a:noFill/>
            <a:miter lim="800000"/>
            <a:headEnd/>
            <a:tailEnd/>
          </a:ln>
        </p:spPr>
        <p:txBody>
          <a:bodyPr wrap="none">
            <a:spAutoFit/>
          </a:bodyPr>
          <a:lstStyle/>
          <a:p>
            <a:pPr eaLnBrk="0" hangingPunct="0"/>
            <a:r>
              <a:rPr lang="sr-Cyrl-CS">
                <a:solidFill>
                  <a:srgbClr val="00FFCC"/>
                </a:solidFill>
              </a:rPr>
              <a:t>Смрт</a:t>
            </a:r>
            <a:endParaRPr lang="en-US">
              <a:solidFill>
                <a:srgbClr val="00FFCC"/>
              </a:solidFill>
            </a:endParaRPr>
          </a:p>
        </p:txBody>
      </p:sp>
      <p:sp>
        <p:nvSpPr>
          <p:cNvPr id="55320" name="Text Box 51"/>
          <p:cNvSpPr txBox="1">
            <a:spLocks noChangeArrowheads="1"/>
          </p:cNvSpPr>
          <p:nvPr/>
        </p:nvSpPr>
        <p:spPr bwMode="auto">
          <a:xfrm>
            <a:off x="865188" y="4160838"/>
            <a:ext cx="1604962" cy="369887"/>
          </a:xfrm>
          <a:prstGeom prst="rect">
            <a:avLst/>
          </a:prstGeom>
          <a:noFill/>
          <a:ln w="9525">
            <a:noFill/>
            <a:miter lim="800000"/>
            <a:headEnd/>
            <a:tailEnd/>
          </a:ln>
        </p:spPr>
        <p:txBody>
          <a:bodyPr wrap="none">
            <a:spAutoFit/>
          </a:bodyPr>
          <a:lstStyle/>
          <a:p>
            <a:pPr eaLnBrk="0" hangingPunct="0"/>
            <a:r>
              <a:rPr lang="sr-Cyrl-CS">
                <a:solidFill>
                  <a:srgbClr val="00FFCC"/>
                </a:solidFill>
              </a:rPr>
              <a:t>Инвалидност</a:t>
            </a:r>
            <a:endParaRPr lang="en-US">
              <a:solidFill>
                <a:srgbClr val="00FFCC"/>
              </a:solidFill>
            </a:endParaRPr>
          </a:p>
        </p:txBody>
      </p:sp>
      <p:sp>
        <p:nvSpPr>
          <p:cNvPr id="55321" name="Freeform 52"/>
          <p:cNvSpPr>
            <a:spLocks/>
          </p:cNvSpPr>
          <p:nvPr/>
        </p:nvSpPr>
        <p:spPr bwMode="auto">
          <a:xfrm>
            <a:off x="815975" y="1501775"/>
            <a:ext cx="3536950" cy="1246188"/>
          </a:xfrm>
          <a:custGeom>
            <a:avLst/>
            <a:gdLst>
              <a:gd name="T0" fmla="*/ 0 w 10019"/>
              <a:gd name="T1" fmla="*/ 0 h 2160"/>
              <a:gd name="T2" fmla="*/ 2147483647 w 10019"/>
              <a:gd name="T3" fmla="*/ 2147483647 h 2160"/>
              <a:gd name="T4" fmla="*/ 2147483647 w 10019"/>
              <a:gd name="T5" fmla="*/ 2147483647 h 2160"/>
              <a:gd name="T6" fmla="*/ 2147483647 w 10019"/>
              <a:gd name="T7" fmla="*/ 2147483647 h 2160"/>
              <a:gd name="T8" fmla="*/ 2147483647 w 10019"/>
              <a:gd name="T9" fmla="*/ 2147483647 h 2160"/>
              <a:gd name="T10" fmla="*/ 2147483647 w 10019"/>
              <a:gd name="T11" fmla="*/ 2147483647 h 2160"/>
              <a:gd name="T12" fmla="*/ 2147483647 w 10019"/>
              <a:gd name="T13" fmla="*/ 2147483647 h 2160"/>
              <a:gd name="T14" fmla="*/ 2147483647 w 10019"/>
              <a:gd name="T15" fmla="*/ 2147483647 h 2160"/>
              <a:gd name="T16" fmla="*/ 2147483647 w 10019"/>
              <a:gd name="T17" fmla="*/ 2147483647 h 2160"/>
              <a:gd name="T18" fmla="*/ 2147483647 w 10019"/>
              <a:gd name="T19" fmla="*/ 2147483647 h 2160"/>
              <a:gd name="T20" fmla="*/ 2147483647 w 10019"/>
              <a:gd name="T21" fmla="*/ 2147483647 h 2160"/>
              <a:gd name="T22" fmla="*/ 2147483647 w 10019"/>
              <a:gd name="T23" fmla="*/ 2147483647 h 2160"/>
              <a:gd name="T24" fmla="*/ 2147483647 w 10019"/>
              <a:gd name="T25" fmla="*/ 2147483647 h 2160"/>
              <a:gd name="T26" fmla="*/ 2147483647 w 10019"/>
              <a:gd name="T27" fmla="*/ 2147483647 h 2160"/>
              <a:gd name="T28" fmla="*/ 2147483647 w 10019"/>
              <a:gd name="T29" fmla="*/ 2147483647 h 2160"/>
              <a:gd name="T30" fmla="*/ 2147483647 w 10019"/>
              <a:gd name="T31" fmla="*/ 2147483647 h 2160"/>
              <a:gd name="T32" fmla="*/ 2147483647 w 10019"/>
              <a:gd name="T33" fmla="*/ 2147483647 h 2160"/>
              <a:gd name="T34" fmla="*/ 2147483647 w 10019"/>
              <a:gd name="T35" fmla="*/ 2147483647 h 2160"/>
              <a:gd name="T36" fmla="*/ 2147483647 w 10019"/>
              <a:gd name="T37" fmla="*/ 2147483647 h 2160"/>
              <a:gd name="T38" fmla="*/ 2147483647 w 10019"/>
              <a:gd name="T39" fmla="*/ 2147483647 h 2160"/>
              <a:gd name="T40" fmla="*/ 2147483647 w 10019"/>
              <a:gd name="T41" fmla="*/ 2147483647 h 2160"/>
              <a:gd name="T42" fmla="*/ 2147483647 w 10019"/>
              <a:gd name="T43" fmla="*/ 2147483647 h 2160"/>
              <a:gd name="T44" fmla="*/ 2147483647 w 10019"/>
              <a:gd name="T45" fmla="*/ 2147483647 h 21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019"/>
              <a:gd name="T70" fmla="*/ 0 h 2160"/>
              <a:gd name="T71" fmla="*/ 10019 w 10019"/>
              <a:gd name="T72" fmla="*/ 2160 h 21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019" h="2160">
                <a:moveTo>
                  <a:pt x="0" y="0"/>
                </a:moveTo>
                <a:lnTo>
                  <a:pt x="331" y="7"/>
                </a:lnTo>
                <a:lnTo>
                  <a:pt x="662" y="18"/>
                </a:lnTo>
                <a:lnTo>
                  <a:pt x="1320" y="54"/>
                </a:lnTo>
                <a:lnTo>
                  <a:pt x="1649" y="78"/>
                </a:lnTo>
                <a:lnTo>
                  <a:pt x="1976" y="107"/>
                </a:lnTo>
                <a:lnTo>
                  <a:pt x="2626" y="174"/>
                </a:lnTo>
                <a:lnTo>
                  <a:pt x="2950" y="213"/>
                </a:lnTo>
                <a:lnTo>
                  <a:pt x="3272" y="257"/>
                </a:lnTo>
                <a:lnTo>
                  <a:pt x="3912" y="356"/>
                </a:lnTo>
                <a:lnTo>
                  <a:pt x="4231" y="411"/>
                </a:lnTo>
                <a:lnTo>
                  <a:pt x="4549" y="470"/>
                </a:lnTo>
                <a:lnTo>
                  <a:pt x="5180" y="600"/>
                </a:lnTo>
                <a:lnTo>
                  <a:pt x="5494" y="670"/>
                </a:lnTo>
                <a:lnTo>
                  <a:pt x="5806" y="744"/>
                </a:lnTo>
                <a:lnTo>
                  <a:pt x="6425" y="903"/>
                </a:lnTo>
                <a:lnTo>
                  <a:pt x="7039" y="1077"/>
                </a:lnTo>
                <a:lnTo>
                  <a:pt x="7647" y="1266"/>
                </a:lnTo>
                <a:lnTo>
                  <a:pt x="8250" y="1467"/>
                </a:lnTo>
                <a:lnTo>
                  <a:pt x="8549" y="1574"/>
                </a:lnTo>
                <a:lnTo>
                  <a:pt x="8846" y="1684"/>
                </a:lnTo>
                <a:lnTo>
                  <a:pt x="9435" y="1915"/>
                </a:lnTo>
                <a:lnTo>
                  <a:pt x="10019" y="2160"/>
                </a:lnTo>
              </a:path>
            </a:pathLst>
          </a:custGeom>
          <a:noFill/>
          <a:ln w="28575">
            <a:solidFill>
              <a:schemeClr val="bg1"/>
            </a:solidFill>
            <a:round/>
            <a:headEnd/>
            <a:tailEnd/>
          </a:ln>
        </p:spPr>
        <p:txBody>
          <a:bodyPr/>
          <a:lstStyle/>
          <a:p>
            <a:endParaRPr lang="en-US"/>
          </a:p>
        </p:txBody>
      </p:sp>
      <p:sp>
        <p:nvSpPr>
          <p:cNvPr id="55322" name="Text Box 53"/>
          <p:cNvSpPr txBox="1">
            <a:spLocks noChangeArrowheads="1"/>
          </p:cNvSpPr>
          <p:nvPr/>
        </p:nvSpPr>
        <p:spPr bwMode="auto">
          <a:xfrm>
            <a:off x="3203575" y="1751013"/>
            <a:ext cx="1285875" cy="369887"/>
          </a:xfrm>
          <a:prstGeom prst="rect">
            <a:avLst/>
          </a:prstGeom>
          <a:noFill/>
          <a:ln w="9525">
            <a:noFill/>
            <a:miter lim="800000"/>
            <a:headEnd/>
            <a:tailEnd/>
          </a:ln>
        </p:spPr>
        <p:txBody>
          <a:bodyPr wrap="none">
            <a:spAutoFit/>
          </a:bodyPr>
          <a:lstStyle/>
          <a:p>
            <a:pPr eaLnBrk="0" hangingPunct="0"/>
            <a:r>
              <a:rPr lang="sr-Cyrl-CS"/>
              <a:t>Нормално</a:t>
            </a:r>
            <a:endParaRPr lang="en-GB"/>
          </a:p>
        </p:txBody>
      </p:sp>
      <p:sp>
        <p:nvSpPr>
          <p:cNvPr id="287798" name="Text Box 54"/>
          <p:cNvSpPr txBox="1">
            <a:spLocks noChangeArrowheads="1"/>
          </p:cNvSpPr>
          <p:nvPr/>
        </p:nvSpPr>
        <p:spPr bwMode="auto">
          <a:xfrm>
            <a:off x="1755775" y="831850"/>
            <a:ext cx="828675" cy="368300"/>
          </a:xfrm>
          <a:prstGeom prst="rect">
            <a:avLst/>
          </a:prstGeom>
          <a:noFill/>
          <a:ln w="9525">
            <a:noFill/>
            <a:miter lim="800000"/>
            <a:headEnd/>
            <a:tailEnd/>
          </a:ln>
          <a:effectLst/>
        </p:spPr>
        <p:txBody>
          <a:bodyPr wrap="none">
            <a:spAutoFit/>
          </a:bodyPr>
          <a:lstStyle/>
          <a:p>
            <a:pPr eaLnBrk="0" hangingPunct="0">
              <a:defRPr/>
            </a:pPr>
            <a:r>
              <a:rPr lang="sr-Cyrl-CS" dirty="0">
                <a:effectLst>
                  <a:outerShdw blurRad="38100" dist="38100" dir="2700000" algn="tl">
                    <a:srgbClr val="808080"/>
                  </a:outerShdw>
                </a:effectLst>
                <a:latin typeface="Arial" charset="0"/>
              </a:rPr>
              <a:t>ХОБП</a:t>
            </a:r>
            <a:endParaRPr lang="en-GB" dirty="0">
              <a:effectLst>
                <a:outerShdw blurRad="38100" dist="38100" dir="2700000" algn="tl">
                  <a:srgbClr val="808080"/>
                </a:outerShdw>
              </a:effectLst>
              <a:latin typeface="Arial" charset="0"/>
            </a:endParaRPr>
          </a:p>
        </p:txBody>
      </p:sp>
      <p:grpSp>
        <p:nvGrpSpPr>
          <p:cNvPr id="4" name="Group 55"/>
          <p:cNvGrpSpPr>
            <a:grpSpLocks/>
          </p:cNvGrpSpPr>
          <p:nvPr/>
        </p:nvGrpSpPr>
        <p:grpSpPr bwMode="auto">
          <a:xfrm>
            <a:off x="5338763" y="1684338"/>
            <a:ext cx="3311525" cy="3236912"/>
            <a:chOff x="3503" y="973"/>
            <a:chExt cx="2173" cy="1869"/>
          </a:xfrm>
        </p:grpSpPr>
        <p:sp>
          <p:nvSpPr>
            <p:cNvPr id="55327" name="Freeform 56"/>
            <p:cNvSpPr>
              <a:spLocks/>
            </p:cNvSpPr>
            <p:nvPr/>
          </p:nvSpPr>
          <p:spPr bwMode="auto">
            <a:xfrm>
              <a:off x="3503" y="973"/>
              <a:ext cx="2173" cy="1869"/>
            </a:xfrm>
            <a:custGeom>
              <a:avLst/>
              <a:gdLst>
                <a:gd name="T0" fmla="*/ 29 w 2182"/>
                <a:gd name="T1" fmla="*/ 2744 h 1704"/>
                <a:gd name="T2" fmla="*/ 66 w 2182"/>
                <a:gd name="T3" fmla="*/ 3308 h 1704"/>
                <a:gd name="T4" fmla="*/ 95 w 2182"/>
                <a:gd name="T5" fmla="*/ 4247 h 1704"/>
                <a:gd name="T6" fmla="*/ 124 w 2182"/>
                <a:gd name="T7" fmla="*/ 3997 h 1704"/>
                <a:gd name="T8" fmla="*/ 172 w 2182"/>
                <a:gd name="T9" fmla="*/ 3308 h 1704"/>
                <a:gd name="T10" fmla="*/ 190 w 2182"/>
                <a:gd name="T11" fmla="*/ 5263 h 1704"/>
                <a:gd name="T12" fmla="*/ 256 w 2182"/>
                <a:gd name="T13" fmla="*/ 2058 h 1704"/>
                <a:gd name="T14" fmla="*/ 275 w 2182"/>
                <a:gd name="T15" fmla="*/ 1137 h 1704"/>
                <a:gd name="T16" fmla="*/ 323 w 2182"/>
                <a:gd name="T17" fmla="*/ 3308 h 1704"/>
                <a:gd name="T18" fmla="*/ 362 w 2182"/>
                <a:gd name="T19" fmla="*/ 4247 h 1704"/>
                <a:gd name="T20" fmla="*/ 390 w 2182"/>
                <a:gd name="T21" fmla="*/ 4341 h 1704"/>
                <a:gd name="T22" fmla="*/ 428 w 2182"/>
                <a:gd name="T23" fmla="*/ 5263 h 1704"/>
                <a:gd name="T24" fmla="*/ 503 w 2182"/>
                <a:gd name="T25" fmla="*/ 5032 h 1704"/>
                <a:gd name="T26" fmla="*/ 532 w 2182"/>
                <a:gd name="T27" fmla="*/ 7199 h 1704"/>
                <a:gd name="T28" fmla="*/ 595 w 2182"/>
                <a:gd name="T29" fmla="*/ 4798 h 1704"/>
                <a:gd name="T30" fmla="*/ 618 w 2182"/>
                <a:gd name="T31" fmla="*/ 7102 h 1704"/>
                <a:gd name="T32" fmla="*/ 656 w 2182"/>
                <a:gd name="T33" fmla="*/ 5382 h 1704"/>
                <a:gd name="T34" fmla="*/ 741 w 2182"/>
                <a:gd name="T35" fmla="*/ 5615 h 1704"/>
                <a:gd name="T36" fmla="*/ 768 w 2182"/>
                <a:gd name="T37" fmla="*/ 7671 h 1704"/>
                <a:gd name="T38" fmla="*/ 797 w 2182"/>
                <a:gd name="T39" fmla="*/ 8925 h 1704"/>
                <a:gd name="T40" fmla="*/ 811 w 2182"/>
                <a:gd name="T41" fmla="*/ 8013 h 1704"/>
                <a:gd name="T42" fmla="*/ 825 w 2182"/>
                <a:gd name="T43" fmla="*/ 6759 h 1704"/>
                <a:gd name="T44" fmla="*/ 865 w 2182"/>
                <a:gd name="T45" fmla="*/ 8925 h 1704"/>
                <a:gd name="T46" fmla="*/ 884 w 2182"/>
                <a:gd name="T47" fmla="*/ 7894 h 1704"/>
                <a:gd name="T48" fmla="*/ 987 w 2182"/>
                <a:gd name="T49" fmla="*/ 8595 h 1704"/>
                <a:gd name="T50" fmla="*/ 1031 w 2182"/>
                <a:gd name="T51" fmla="*/ 12015 h 1704"/>
                <a:gd name="T52" fmla="*/ 1084 w 2182"/>
                <a:gd name="T53" fmla="*/ 12365 h 1704"/>
                <a:gd name="T54" fmla="*/ 1112 w 2182"/>
                <a:gd name="T55" fmla="*/ 10883 h 1704"/>
                <a:gd name="T56" fmla="*/ 1140 w 2182"/>
                <a:gd name="T57" fmla="*/ 12808 h 1704"/>
                <a:gd name="T58" fmla="*/ 1197 w 2182"/>
                <a:gd name="T59" fmla="*/ 10292 h 1704"/>
                <a:gd name="T60" fmla="*/ 1228 w 2182"/>
                <a:gd name="T61" fmla="*/ 13627 h 1704"/>
                <a:gd name="T62" fmla="*/ 1275 w 2182"/>
                <a:gd name="T63" fmla="*/ 14078 h 1704"/>
                <a:gd name="T64" fmla="*/ 1340 w 2182"/>
                <a:gd name="T65" fmla="*/ 16602 h 1704"/>
                <a:gd name="T66" fmla="*/ 1414 w 2182"/>
                <a:gd name="T67" fmla="*/ 11782 h 1704"/>
                <a:gd name="T68" fmla="*/ 1438 w 2182"/>
                <a:gd name="T69" fmla="*/ 12365 h 1704"/>
                <a:gd name="T70" fmla="*/ 1511 w 2182"/>
                <a:gd name="T71" fmla="*/ 15799 h 1704"/>
                <a:gd name="T72" fmla="*/ 1569 w 2182"/>
                <a:gd name="T73" fmla="*/ 14415 h 1704"/>
                <a:gd name="T74" fmla="*/ 1586 w 2182"/>
                <a:gd name="T75" fmla="*/ 16602 h 1704"/>
                <a:gd name="T76" fmla="*/ 1605 w 2182"/>
                <a:gd name="T77" fmla="*/ 15676 h 1704"/>
                <a:gd name="T78" fmla="*/ 1650 w 2182"/>
                <a:gd name="T79" fmla="*/ 14995 h 1704"/>
                <a:gd name="T80" fmla="*/ 1665 w 2182"/>
                <a:gd name="T81" fmla="*/ 14540 h 1704"/>
                <a:gd name="T82" fmla="*/ 1724 w 2182"/>
                <a:gd name="T83" fmla="*/ 16134 h 1704"/>
                <a:gd name="T84" fmla="*/ 1748 w 2182"/>
                <a:gd name="T85" fmla="*/ 16026 h 1704"/>
                <a:gd name="T86" fmla="*/ 1806 w 2182"/>
                <a:gd name="T87" fmla="*/ 15323 h 1704"/>
                <a:gd name="T88" fmla="*/ 1868 w 2182"/>
                <a:gd name="T89" fmla="*/ 16352 h 1704"/>
                <a:gd name="T90" fmla="*/ 1884 w 2182"/>
                <a:gd name="T91" fmla="*/ 17278 h 1704"/>
                <a:gd name="T92" fmla="*/ 1918 w 2182"/>
                <a:gd name="T93" fmla="*/ 18201 h 1704"/>
                <a:gd name="T94" fmla="*/ 1951 w 2182"/>
                <a:gd name="T95" fmla="*/ 14768 h 170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82"/>
                <a:gd name="T145" fmla="*/ 0 h 1704"/>
                <a:gd name="T146" fmla="*/ 2182 w 2182"/>
                <a:gd name="T147" fmla="*/ 1704 h 170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82" h="1704">
                  <a:moveTo>
                    <a:pt x="0" y="0"/>
                  </a:moveTo>
                  <a:cubicBezTo>
                    <a:pt x="6" y="83"/>
                    <a:pt x="7" y="149"/>
                    <a:pt x="29" y="226"/>
                  </a:cubicBezTo>
                  <a:cubicBezTo>
                    <a:pt x="33" y="239"/>
                    <a:pt x="30" y="254"/>
                    <a:pt x="38" y="264"/>
                  </a:cubicBezTo>
                  <a:cubicBezTo>
                    <a:pt x="44" y="272"/>
                    <a:pt x="57" y="270"/>
                    <a:pt x="66" y="273"/>
                  </a:cubicBezTo>
                  <a:cubicBezTo>
                    <a:pt x="92" y="177"/>
                    <a:pt x="64" y="264"/>
                    <a:pt x="85" y="387"/>
                  </a:cubicBezTo>
                  <a:cubicBezTo>
                    <a:pt x="87" y="400"/>
                    <a:pt x="93" y="362"/>
                    <a:pt x="95" y="349"/>
                  </a:cubicBezTo>
                  <a:cubicBezTo>
                    <a:pt x="104" y="302"/>
                    <a:pt x="109" y="270"/>
                    <a:pt x="123" y="226"/>
                  </a:cubicBezTo>
                  <a:cubicBezTo>
                    <a:pt x="134" y="260"/>
                    <a:pt x="140" y="296"/>
                    <a:pt x="151" y="330"/>
                  </a:cubicBezTo>
                  <a:cubicBezTo>
                    <a:pt x="161" y="311"/>
                    <a:pt x="174" y="293"/>
                    <a:pt x="180" y="273"/>
                  </a:cubicBezTo>
                  <a:cubicBezTo>
                    <a:pt x="197" y="218"/>
                    <a:pt x="181" y="152"/>
                    <a:pt x="199" y="273"/>
                  </a:cubicBezTo>
                  <a:cubicBezTo>
                    <a:pt x="202" y="336"/>
                    <a:pt x="201" y="399"/>
                    <a:pt x="208" y="462"/>
                  </a:cubicBezTo>
                  <a:cubicBezTo>
                    <a:pt x="209" y="472"/>
                    <a:pt x="214" y="443"/>
                    <a:pt x="217" y="434"/>
                  </a:cubicBezTo>
                  <a:cubicBezTo>
                    <a:pt x="226" y="404"/>
                    <a:pt x="231" y="381"/>
                    <a:pt x="236" y="349"/>
                  </a:cubicBezTo>
                  <a:cubicBezTo>
                    <a:pt x="260" y="195"/>
                    <a:pt x="231" y="257"/>
                    <a:pt x="283" y="170"/>
                  </a:cubicBezTo>
                  <a:cubicBezTo>
                    <a:pt x="286" y="154"/>
                    <a:pt x="289" y="138"/>
                    <a:pt x="293" y="122"/>
                  </a:cubicBezTo>
                  <a:cubicBezTo>
                    <a:pt x="295" y="112"/>
                    <a:pt x="298" y="85"/>
                    <a:pt x="302" y="94"/>
                  </a:cubicBezTo>
                  <a:cubicBezTo>
                    <a:pt x="326" y="155"/>
                    <a:pt x="317" y="237"/>
                    <a:pt x="331" y="302"/>
                  </a:cubicBezTo>
                  <a:cubicBezTo>
                    <a:pt x="337" y="292"/>
                    <a:pt x="346" y="284"/>
                    <a:pt x="350" y="273"/>
                  </a:cubicBezTo>
                  <a:cubicBezTo>
                    <a:pt x="368" y="217"/>
                    <a:pt x="346" y="185"/>
                    <a:pt x="378" y="264"/>
                  </a:cubicBezTo>
                  <a:cubicBezTo>
                    <a:pt x="392" y="523"/>
                    <a:pt x="373" y="435"/>
                    <a:pt x="416" y="349"/>
                  </a:cubicBezTo>
                  <a:cubicBezTo>
                    <a:pt x="422" y="384"/>
                    <a:pt x="401" y="442"/>
                    <a:pt x="435" y="453"/>
                  </a:cubicBezTo>
                  <a:cubicBezTo>
                    <a:pt x="465" y="463"/>
                    <a:pt x="432" y="387"/>
                    <a:pt x="444" y="358"/>
                  </a:cubicBezTo>
                  <a:cubicBezTo>
                    <a:pt x="449" y="347"/>
                    <a:pt x="458" y="377"/>
                    <a:pt x="463" y="387"/>
                  </a:cubicBezTo>
                  <a:cubicBezTo>
                    <a:pt x="471" y="402"/>
                    <a:pt x="477" y="418"/>
                    <a:pt x="482" y="434"/>
                  </a:cubicBezTo>
                  <a:cubicBezTo>
                    <a:pt x="495" y="472"/>
                    <a:pt x="510" y="508"/>
                    <a:pt x="520" y="547"/>
                  </a:cubicBezTo>
                  <a:cubicBezTo>
                    <a:pt x="551" y="499"/>
                    <a:pt x="550" y="476"/>
                    <a:pt x="557" y="415"/>
                  </a:cubicBezTo>
                  <a:cubicBezTo>
                    <a:pt x="592" y="513"/>
                    <a:pt x="543" y="366"/>
                    <a:pt x="576" y="632"/>
                  </a:cubicBezTo>
                  <a:cubicBezTo>
                    <a:pt x="578" y="645"/>
                    <a:pt x="581" y="606"/>
                    <a:pt x="586" y="594"/>
                  </a:cubicBezTo>
                  <a:cubicBezTo>
                    <a:pt x="591" y="581"/>
                    <a:pt x="600" y="570"/>
                    <a:pt x="605" y="557"/>
                  </a:cubicBezTo>
                  <a:cubicBezTo>
                    <a:pt x="628" y="502"/>
                    <a:pt x="645" y="449"/>
                    <a:pt x="671" y="396"/>
                  </a:cubicBezTo>
                  <a:cubicBezTo>
                    <a:pt x="674" y="468"/>
                    <a:pt x="669" y="541"/>
                    <a:pt x="680" y="613"/>
                  </a:cubicBezTo>
                  <a:cubicBezTo>
                    <a:pt x="682" y="624"/>
                    <a:pt x="695" y="596"/>
                    <a:pt x="699" y="585"/>
                  </a:cubicBezTo>
                  <a:cubicBezTo>
                    <a:pt x="711" y="548"/>
                    <a:pt x="714" y="509"/>
                    <a:pt x="727" y="472"/>
                  </a:cubicBezTo>
                  <a:cubicBezTo>
                    <a:pt x="730" y="462"/>
                    <a:pt x="734" y="453"/>
                    <a:pt x="737" y="443"/>
                  </a:cubicBezTo>
                  <a:cubicBezTo>
                    <a:pt x="748" y="499"/>
                    <a:pt x="715" y="724"/>
                    <a:pt x="775" y="604"/>
                  </a:cubicBezTo>
                  <a:cubicBezTo>
                    <a:pt x="788" y="550"/>
                    <a:pt x="805" y="513"/>
                    <a:pt x="822" y="462"/>
                  </a:cubicBezTo>
                  <a:cubicBezTo>
                    <a:pt x="831" y="528"/>
                    <a:pt x="829" y="595"/>
                    <a:pt x="841" y="661"/>
                  </a:cubicBezTo>
                  <a:cubicBezTo>
                    <a:pt x="843" y="671"/>
                    <a:pt x="848" y="642"/>
                    <a:pt x="850" y="632"/>
                  </a:cubicBezTo>
                  <a:cubicBezTo>
                    <a:pt x="857" y="601"/>
                    <a:pt x="869" y="538"/>
                    <a:pt x="869" y="538"/>
                  </a:cubicBezTo>
                  <a:cubicBezTo>
                    <a:pt x="869" y="543"/>
                    <a:pt x="885" y="726"/>
                    <a:pt x="888" y="736"/>
                  </a:cubicBezTo>
                  <a:cubicBezTo>
                    <a:pt x="892" y="748"/>
                    <a:pt x="894" y="711"/>
                    <a:pt x="897" y="698"/>
                  </a:cubicBezTo>
                  <a:cubicBezTo>
                    <a:pt x="900" y="686"/>
                    <a:pt x="904" y="673"/>
                    <a:pt x="907" y="661"/>
                  </a:cubicBezTo>
                  <a:cubicBezTo>
                    <a:pt x="910" y="636"/>
                    <a:pt x="911" y="610"/>
                    <a:pt x="916" y="585"/>
                  </a:cubicBezTo>
                  <a:cubicBezTo>
                    <a:pt x="918" y="575"/>
                    <a:pt x="916" y="557"/>
                    <a:pt x="926" y="557"/>
                  </a:cubicBezTo>
                  <a:cubicBezTo>
                    <a:pt x="936" y="557"/>
                    <a:pt x="932" y="576"/>
                    <a:pt x="935" y="585"/>
                  </a:cubicBezTo>
                  <a:cubicBezTo>
                    <a:pt x="942" y="647"/>
                    <a:pt x="946" y="682"/>
                    <a:pt x="973" y="736"/>
                  </a:cubicBezTo>
                  <a:cubicBezTo>
                    <a:pt x="976" y="717"/>
                    <a:pt x="978" y="698"/>
                    <a:pt x="982" y="679"/>
                  </a:cubicBezTo>
                  <a:cubicBezTo>
                    <a:pt x="984" y="669"/>
                    <a:pt x="988" y="642"/>
                    <a:pt x="992" y="651"/>
                  </a:cubicBezTo>
                  <a:cubicBezTo>
                    <a:pt x="1019" y="720"/>
                    <a:pt x="1009" y="852"/>
                    <a:pt x="1020" y="934"/>
                  </a:cubicBezTo>
                  <a:cubicBezTo>
                    <a:pt x="1058" y="871"/>
                    <a:pt x="1080" y="782"/>
                    <a:pt x="1096" y="708"/>
                  </a:cubicBezTo>
                  <a:cubicBezTo>
                    <a:pt x="1117" y="839"/>
                    <a:pt x="1118" y="925"/>
                    <a:pt x="1124" y="1076"/>
                  </a:cubicBezTo>
                  <a:cubicBezTo>
                    <a:pt x="1143" y="994"/>
                    <a:pt x="1120" y="1086"/>
                    <a:pt x="1152" y="991"/>
                  </a:cubicBezTo>
                  <a:cubicBezTo>
                    <a:pt x="1169" y="942"/>
                    <a:pt x="1174" y="890"/>
                    <a:pt x="1190" y="840"/>
                  </a:cubicBezTo>
                  <a:cubicBezTo>
                    <a:pt x="1199" y="900"/>
                    <a:pt x="1211" y="958"/>
                    <a:pt x="1218" y="1019"/>
                  </a:cubicBezTo>
                  <a:cubicBezTo>
                    <a:pt x="1221" y="985"/>
                    <a:pt x="1224" y="950"/>
                    <a:pt x="1228" y="916"/>
                  </a:cubicBezTo>
                  <a:cubicBezTo>
                    <a:pt x="1239" y="817"/>
                    <a:pt x="1233" y="818"/>
                    <a:pt x="1247" y="897"/>
                  </a:cubicBezTo>
                  <a:cubicBezTo>
                    <a:pt x="1250" y="963"/>
                    <a:pt x="1245" y="1030"/>
                    <a:pt x="1256" y="1095"/>
                  </a:cubicBezTo>
                  <a:cubicBezTo>
                    <a:pt x="1258" y="1109"/>
                    <a:pt x="1271" y="1071"/>
                    <a:pt x="1275" y="1057"/>
                  </a:cubicBezTo>
                  <a:cubicBezTo>
                    <a:pt x="1284" y="1026"/>
                    <a:pt x="1288" y="994"/>
                    <a:pt x="1294" y="963"/>
                  </a:cubicBezTo>
                  <a:cubicBezTo>
                    <a:pt x="1301" y="928"/>
                    <a:pt x="1320" y="884"/>
                    <a:pt x="1332" y="849"/>
                  </a:cubicBezTo>
                  <a:cubicBezTo>
                    <a:pt x="1343" y="956"/>
                    <a:pt x="1335" y="1064"/>
                    <a:pt x="1351" y="1170"/>
                  </a:cubicBezTo>
                  <a:cubicBezTo>
                    <a:pt x="1353" y="1187"/>
                    <a:pt x="1364" y="1139"/>
                    <a:pt x="1369" y="1123"/>
                  </a:cubicBezTo>
                  <a:cubicBezTo>
                    <a:pt x="1380" y="1089"/>
                    <a:pt x="1389" y="1053"/>
                    <a:pt x="1398" y="1019"/>
                  </a:cubicBezTo>
                  <a:cubicBezTo>
                    <a:pt x="1405" y="1068"/>
                    <a:pt x="1415" y="1113"/>
                    <a:pt x="1426" y="1161"/>
                  </a:cubicBezTo>
                  <a:cubicBezTo>
                    <a:pt x="1447" y="1109"/>
                    <a:pt x="1456" y="1055"/>
                    <a:pt x="1473" y="1001"/>
                  </a:cubicBezTo>
                  <a:cubicBezTo>
                    <a:pt x="1486" y="1122"/>
                    <a:pt x="1463" y="1256"/>
                    <a:pt x="1502" y="1369"/>
                  </a:cubicBezTo>
                  <a:cubicBezTo>
                    <a:pt x="1526" y="1268"/>
                    <a:pt x="1535" y="1165"/>
                    <a:pt x="1568" y="1067"/>
                  </a:cubicBezTo>
                  <a:cubicBezTo>
                    <a:pt x="1571" y="1035"/>
                    <a:pt x="1573" y="1003"/>
                    <a:pt x="1577" y="972"/>
                  </a:cubicBezTo>
                  <a:cubicBezTo>
                    <a:pt x="1579" y="959"/>
                    <a:pt x="1575" y="928"/>
                    <a:pt x="1587" y="934"/>
                  </a:cubicBezTo>
                  <a:cubicBezTo>
                    <a:pt x="1613" y="947"/>
                    <a:pt x="1597" y="991"/>
                    <a:pt x="1605" y="1019"/>
                  </a:cubicBezTo>
                  <a:cubicBezTo>
                    <a:pt x="1623" y="1079"/>
                    <a:pt x="1643" y="1139"/>
                    <a:pt x="1662" y="1199"/>
                  </a:cubicBezTo>
                  <a:cubicBezTo>
                    <a:pt x="1688" y="1076"/>
                    <a:pt x="1674" y="905"/>
                    <a:pt x="1690" y="1303"/>
                  </a:cubicBezTo>
                  <a:cubicBezTo>
                    <a:pt x="1699" y="1213"/>
                    <a:pt x="1716" y="1127"/>
                    <a:pt x="1728" y="1038"/>
                  </a:cubicBezTo>
                  <a:cubicBezTo>
                    <a:pt x="1741" y="1088"/>
                    <a:pt x="1748" y="1138"/>
                    <a:pt x="1757" y="1189"/>
                  </a:cubicBezTo>
                  <a:cubicBezTo>
                    <a:pt x="1760" y="1233"/>
                    <a:pt x="1762" y="1278"/>
                    <a:pt x="1766" y="1322"/>
                  </a:cubicBezTo>
                  <a:cubicBezTo>
                    <a:pt x="1768" y="1338"/>
                    <a:pt x="1763" y="1358"/>
                    <a:pt x="1775" y="1369"/>
                  </a:cubicBezTo>
                  <a:cubicBezTo>
                    <a:pt x="1782" y="1376"/>
                    <a:pt x="1783" y="1350"/>
                    <a:pt x="1785" y="1340"/>
                  </a:cubicBezTo>
                  <a:cubicBezTo>
                    <a:pt x="1789" y="1325"/>
                    <a:pt x="1792" y="1309"/>
                    <a:pt x="1794" y="1293"/>
                  </a:cubicBezTo>
                  <a:cubicBezTo>
                    <a:pt x="1803" y="1227"/>
                    <a:pt x="1812" y="1176"/>
                    <a:pt x="1832" y="1114"/>
                  </a:cubicBezTo>
                  <a:cubicBezTo>
                    <a:pt x="1835" y="1155"/>
                    <a:pt x="1838" y="1196"/>
                    <a:pt x="1842" y="1237"/>
                  </a:cubicBezTo>
                  <a:cubicBezTo>
                    <a:pt x="1844" y="1256"/>
                    <a:pt x="1843" y="1310"/>
                    <a:pt x="1851" y="1293"/>
                  </a:cubicBezTo>
                  <a:cubicBezTo>
                    <a:pt x="1864" y="1265"/>
                    <a:pt x="1856" y="1230"/>
                    <a:pt x="1860" y="1199"/>
                  </a:cubicBezTo>
                  <a:cubicBezTo>
                    <a:pt x="1866" y="1158"/>
                    <a:pt x="1880" y="1116"/>
                    <a:pt x="1889" y="1076"/>
                  </a:cubicBezTo>
                  <a:cubicBezTo>
                    <a:pt x="1902" y="1161"/>
                    <a:pt x="1909" y="1247"/>
                    <a:pt x="1927" y="1331"/>
                  </a:cubicBezTo>
                  <a:cubicBezTo>
                    <a:pt x="1933" y="1388"/>
                    <a:pt x="1891" y="1518"/>
                    <a:pt x="1945" y="1501"/>
                  </a:cubicBezTo>
                  <a:cubicBezTo>
                    <a:pt x="2002" y="1483"/>
                    <a:pt x="1924" y="1271"/>
                    <a:pt x="1955" y="1322"/>
                  </a:cubicBezTo>
                  <a:cubicBezTo>
                    <a:pt x="1995" y="1386"/>
                    <a:pt x="1968" y="1473"/>
                    <a:pt x="1974" y="1548"/>
                  </a:cubicBezTo>
                  <a:cubicBezTo>
                    <a:pt x="1991" y="1453"/>
                    <a:pt x="2010" y="1361"/>
                    <a:pt x="2021" y="1265"/>
                  </a:cubicBezTo>
                  <a:cubicBezTo>
                    <a:pt x="2043" y="1383"/>
                    <a:pt x="2024" y="1337"/>
                    <a:pt x="2059" y="1407"/>
                  </a:cubicBezTo>
                  <a:cubicBezTo>
                    <a:pt x="2064" y="1353"/>
                    <a:pt x="2066" y="1113"/>
                    <a:pt x="2087" y="1350"/>
                  </a:cubicBezTo>
                  <a:cubicBezTo>
                    <a:pt x="2090" y="1435"/>
                    <a:pt x="2075" y="1523"/>
                    <a:pt x="2096" y="1605"/>
                  </a:cubicBezTo>
                  <a:cubicBezTo>
                    <a:pt x="2111" y="1663"/>
                    <a:pt x="2102" y="1485"/>
                    <a:pt x="2106" y="1425"/>
                  </a:cubicBezTo>
                  <a:cubicBezTo>
                    <a:pt x="2108" y="1387"/>
                    <a:pt x="2112" y="1350"/>
                    <a:pt x="2115" y="1312"/>
                  </a:cubicBezTo>
                  <a:cubicBezTo>
                    <a:pt x="2126" y="1375"/>
                    <a:pt x="2131" y="1438"/>
                    <a:pt x="2144" y="1501"/>
                  </a:cubicBezTo>
                  <a:cubicBezTo>
                    <a:pt x="2166" y="1704"/>
                    <a:pt x="2168" y="1477"/>
                    <a:pt x="2172" y="1435"/>
                  </a:cubicBezTo>
                  <a:cubicBezTo>
                    <a:pt x="2182" y="1243"/>
                    <a:pt x="2181" y="1315"/>
                    <a:pt x="2181" y="1218"/>
                  </a:cubicBezTo>
                </a:path>
              </a:pathLst>
            </a:custGeom>
            <a:noFill/>
            <a:ln w="38100">
              <a:solidFill>
                <a:srgbClr val="FFCC00"/>
              </a:solidFill>
              <a:round/>
              <a:headEnd/>
              <a:tailEnd/>
            </a:ln>
          </p:spPr>
          <p:txBody>
            <a:bodyPr/>
            <a:lstStyle/>
            <a:p>
              <a:endParaRPr lang="en-US"/>
            </a:p>
          </p:txBody>
        </p:sp>
        <p:sp>
          <p:nvSpPr>
            <p:cNvPr id="55328" name="Text Box 57"/>
            <p:cNvSpPr txBox="1">
              <a:spLocks noChangeArrowheads="1"/>
            </p:cNvSpPr>
            <p:nvPr/>
          </p:nvSpPr>
          <p:spPr bwMode="auto">
            <a:xfrm>
              <a:off x="3907" y="2434"/>
              <a:ext cx="1025" cy="213"/>
            </a:xfrm>
            <a:prstGeom prst="rect">
              <a:avLst/>
            </a:prstGeom>
            <a:noFill/>
            <a:ln w="9525">
              <a:noFill/>
              <a:miter lim="800000"/>
              <a:headEnd/>
              <a:tailEnd/>
            </a:ln>
          </p:spPr>
          <p:txBody>
            <a:bodyPr wrap="none">
              <a:spAutoFit/>
            </a:bodyPr>
            <a:lstStyle/>
            <a:p>
              <a:pPr eaLnBrk="0" hangingPunct="0"/>
              <a:r>
                <a:rPr lang="sr-Cyrl-CS">
                  <a:solidFill>
                    <a:srgbClr val="FFCC00"/>
                  </a:solidFill>
                </a:rPr>
                <a:t>Тешка астма</a:t>
              </a:r>
              <a:endParaRPr lang="en-US">
                <a:solidFill>
                  <a:srgbClr val="FFCC00"/>
                </a:solidFill>
              </a:endParaRPr>
            </a:p>
          </p:txBody>
        </p:sp>
      </p:grpSp>
      <p:sp>
        <p:nvSpPr>
          <p:cNvPr id="55325" name="Line 58"/>
          <p:cNvSpPr>
            <a:spLocks noChangeShapeType="1"/>
          </p:cNvSpPr>
          <p:nvPr/>
        </p:nvSpPr>
        <p:spPr bwMode="auto">
          <a:xfrm>
            <a:off x="701675" y="3741738"/>
            <a:ext cx="3944938" cy="3175"/>
          </a:xfrm>
          <a:prstGeom prst="line">
            <a:avLst/>
          </a:prstGeom>
          <a:noFill/>
          <a:ln w="28575">
            <a:solidFill>
              <a:srgbClr val="00FFCC"/>
            </a:solidFill>
            <a:prstDash val="sysDash"/>
            <a:round/>
            <a:headEnd/>
            <a:tailEnd/>
          </a:ln>
        </p:spPr>
        <p:txBody>
          <a:bodyPr/>
          <a:lstStyle/>
          <a:p>
            <a:endParaRPr lang="en-US"/>
          </a:p>
        </p:txBody>
      </p:sp>
      <p:sp>
        <p:nvSpPr>
          <p:cNvPr id="55326" name="Text Box 59"/>
          <p:cNvSpPr txBox="1">
            <a:spLocks noChangeArrowheads="1"/>
          </p:cNvSpPr>
          <p:nvPr/>
        </p:nvSpPr>
        <p:spPr bwMode="auto">
          <a:xfrm>
            <a:off x="908050" y="3351213"/>
            <a:ext cx="1282700" cy="369887"/>
          </a:xfrm>
          <a:prstGeom prst="rect">
            <a:avLst/>
          </a:prstGeom>
          <a:noFill/>
          <a:ln w="9525">
            <a:noFill/>
            <a:miter lim="800000"/>
            <a:headEnd/>
            <a:tailEnd/>
          </a:ln>
        </p:spPr>
        <p:txBody>
          <a:bodyPr wrap="none">
            <a:spAutoFit/>
          </a:bodyPr>
          <a:lstStyle/>
          <a:p>
            <a:pPr eaLnBrk="0" hangingPunct="0"/>
            <a:r>
              <a:rPr lang="sr-Cyrl-CS">
                <a:solidFill>
                  <a:srgbClr val="00FFCC"/>
                </a:solidFill>
              </a:rPr>
              <a:t>Симптоми</a:t>
            </a:r>
            <a:endParaRPr lang="en-US">
              <a:solidFill>
                <a:srgbClr val="00FFCC"/>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body" idx="1"/>
          </p:nvPr>
        </p:nvSpPr>
        <p:spPr>
          <a:xfrm>
            <a:off x="285750" y="914400"/>
            <a:ext cx="8858250" cy="5105400"/>
          </a:xfrm>
        </p:spPr>
        <p:txBody>
          <a:bodyPr/>
          <a:lstStyle/>
          <a:p>
            <a:pPr eaLnBrk="1" hangingPunct="1"/>
            <a:r>
              <a:rPr lang="sr-Cyrl-CS" sz="2800" b="1" smtClean="0">
                <a:latin typeface="Arial" pitchFamily="34" charset="0"/>
                <a:cs typeface="Arial" pitchFamily="34" charset="0"/>
              </a:rPr>
              <a:t>Акутно погоршање хроничне респирацијске инсуфицијенције</a:t>
            </a:r>
            <a:r>
              <a:rPr lang="sr-Latn-CS" sz="2800" b="1" smtClean="0">
                <a:latin typeface="Arial" pitchFamily="34" charset="0"/>
                <a:cs typeface="Arial" pitchFamily="34" charset="0"/>
              </a:rPr>
              <a:t> </a:t>
            </a:r>
            <a:endParaRPr lang="sr-Cyrl-CS" sz="2800" b="1" smtClean="0">
              <a:latin typeface="Arial" pitchFamily="34" charset="0"/>
              <a:cs typeface="Arial" pitchFamily="34" charset="0"/>
            </a:endParaRPr>
          </a:p>
          <a:p>
            <a:pPr eaLnBrk="1" hangingPunct="1">
              <a:buFont typeface="Wingdings 2" pitchFamily="18" charset="2"/>
              <a:buNone/>
            </a:pPr>
            <a:r>
              <a:rPr lang="sr-Cyrl-CS" sz="2800" b="1" smtClean="0">
                <a:latin typeface="Arial" pitchFamily="34" charset="0"/>
                <a:cs typeface="Arial" pitchFamily="34" charset="0"/>
              </a:rPr>
              <a:t>   </a:t>
            </a:r>
            <a:r>
              <a:rPr lang="sr-Latn-CS" sz="2800" b="1" smtClean="0">
                <a:latin typeface="Arial" pitchFamily="34" charset="0"/>
                <a:cs typeface="Arial" pitchFamily="34" charset="0"/>
              </a:rPr>
              <a:t>(</a:t>
            </a:r>
            <a:r>
              <a:rPr lang="sr-Cyrl-CS" sz="2800" b="1" smtClean="0">
                <a:latin typeface="Arial" pitchFamily="34" charset="0"/>
                <a:cs typeface="Arial" pitchFamily="34" charset="0"/>
              </a:rPr>
              <a:t>респирацијска декомпензација</a:t>
            </a:r>
            <a:r>
              <a:rPr lang="sr-Latn-CS" sz="2800" b="1" smtClean="0">
                <a:latin typeface="Arial" pitchFamily="34" charset="0"/>
                <a:cs typeface="Arial" pitchFamily="34" charset="0"/>
              </a:rPr>
              <a:t>)</a:t>
            </a:r>
          </a:p>
          <a:p>
            <a:pPr eaLnBrk="1" hangingPunct="1">
              <a:buFontTx/>
              <a:buNone/>
            </a:pPr>
            <a:r>
              <a:rPr lang="sr-Latn-CS" sz="2800" smtClean="0">
                <a:latin typeface="Arial" pitchFamily="34" charset="0"/>
                <a:cs typeface="Arial" pitchFamily="34" charset="0"/>
              </a:rPr>
              <a:t>   </a:t>
            </a:r>
            <a:endParaRPr lang="en-US" sz="2800" smtClean="0">
              <a:latin typeface="Arial" pitchFamily="34" charset="0"/>
              <a:cs typeface="Arial" pitchFamily="34" charset="0"/>
            </a:endParaRPr>
          </a:p>
          <a:p>
            <a:pPr eaLnBrk="1" hangingPunct="1"/>
            <a:r>
              <a:rPr lang="en-US" smtClean="0">
                <a:latin typeface="Arial" pitchFamily="34" charset="0"/>
                <a:cs typeface="Arial" pitchFamily="34" charset="0"/>
              </a:rPr>
              <a:t> </a:t>
            </a:r>
            <a:r>
              <a:rPr lang="sr-Cyrl-CS" smtClean="0">
                <a:latin typeface="Arial" pitchFamily="34" charset="0"/>
                <a:cs typeface="Arial" pitchFamily="34" charset="0"/>
              </a:rPr>
              <a:t>Успостављена равнотежа у стабилном стању хроничне респирацијске инсуфицијенције је веома лабилна и бројни узроци могу да је поремете</a:t>
            </a:r>
            <a:r>
              <a:rPr lang="sr-Latn-CS" smtClean="0">
                <a:latin typeface="Arial" pitchFamily="34" charset="0"/>
                <a:cs typeface="Arial" pitchFamily="34" charset="0"/>
              </a:rPr>
              <a:t>.</a:t>
            </a:r>
          </a:p>
        </p:txBody>
      </p:sp>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1"/>
          </p:nvPr>
        </p:nvSpPr>
        <p:spPr>
          <a:xfrm>
            <a:off x="457200" y="457200"/>
            <a:ext cx="8229600" cy="5562600"/>
          </a:xfrm>
        </p:spPr>
        <p:txBody>
          <a:bodyPr/>
          <a:lstStyle/>
          <a:p>
            <a:pPr eaLnBrk="1" hangingPunct="1">
              <a:lnSpc>
                <a:spcPct val="80000"/>
              </a:lnSpc>
            </a:pPr>
            <a:r>
              <a:rPr lang="sr-Cyrl-CS" sz="2400" smtClean="0">
                <a:latin typeface="Arial" pitchFamily="34" charset="0"/>
                <a:cs typeface="Arial" pitchFamily="34" charset="0"/>
              </a:rPr>
              <a:t>Мањи степен хипоксемије нема значајан утицај на клиничко стање оболелог, али снижење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испод </a:t>
            </a:r>
            <a:r>
              <a:rPr lang="sr-Latn-CS" sz="2400" smtClean="0">
                <a:latin typeface="Arial" pitchFamily="34" charset="0"/>
                <a:cs typeface="Arial" pitchFamily="34" charset="0"/>
              </a:rPr>
              <a:t> 7kPa </a:t>
            </a:r>
            <a:r>
              <a:rPr lang="sr-Cyrl-CS" sz="2400" smtClean="0">
                <a:latin typeface="Arial" pitchFamily="34" charset="0"/>
                <a:cs typeface="Arial" pitchFamily="34" charset="0"/>
              </a:rPr>
              <a:t>је праћено наглом десатурацијом хемоглобина </a:t>
            </a:r>
            <a:r>
              <a:rPr lang="sr-Latn-CS" sz="2400" smtClean="0">
                <a:latin typeface="Arial" pitchFamily="34" charset="0"/>
                <a:cs typeface="Arial" pitchFamily="34" charset="0"/>
              </a:rPr>
              <a:t>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и прети појава ткивне хипоксије</a:t>
            </a:r>
            <a:r>
              <a:rPr lang="sr-Latn-CS" sz="2400" smtClean="0">
                <a:latin typeface="Arial" pitchFamily="34" charset="0"/>
                <a:cs typeface="Arial" pitchFamily="34" charset="0"/>
              </a:rPr>
              <a:t>. </a:t>
            </a:r>
          </a:p>
          <a:p>
            <a:pPr eaLnBrk="1" hangingPunct="1">
              <a:lnSpc>
                <a:spcPct val="80000"/>
              </a:lnSpc>
            </a:pPr>
            <a:r>
              <a:rPr lang="sr-Cyrl-CS" sz="2400" smtClean="0">
                <a:latin typeface="Arial" pitchFamily="34" charset="0"/>
                <a:cs typeface="Arial" pitchFamily="34" charset="0"/>
              </a:rPr>
              <a:t>Хипоксија виталних органа настаје при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 </a:t>
            </a:r>
            <a:r>
              <a:rPr lang="sr-Latn-CS" sz="2400" smtClean="0">
                <a:latin typeface="Arial" pitchFamily="34" charset="0"/>
                <a:cs typeface="Arial" pitchFamily="34" charset="0"/>
              </a:rPr>
              <a:t> </a:t>
            </a:r>
            <a:r>
              <a:rPr lang="sr-Cyrl-CS" sz="2400" smtClean="0">
                <a:latin typeface="Arial" pitchFamily="34" charset="0"/>
                <a:cs typeface="Arial" pitchFamily="34" charset="0"/>
              </a:rPr>
              <a:t>око</a:t>
            </a:r>
            <a:r>
              <a:rPr lang="sr-Latn-CS" sz="2400" smtClean="0">
                <a:latin typeface="Arial" pitchFamily="34" charset="0"/>
                <a:cs typeface="Arial" pitchFamily="34" charset="0"/>
              </a:rPr>
              <a:t> 4 kPa, </a:t>
            </a:r>
            <a:r>
              <a:rPr lang="sr-Cyrl-CS" sz="2400" smtClean="0">
                <a:latin typeface="Arial" pitchFamily="34" charset="0"/>
                <a:cs typeface="Arial" pitchFamily="34" charset="0"/>
              </a:rPr>
              <a:t>а смрт при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 </a:t>
            </a:r>
            <a:r>
              <a:rPr lang="sr-Cyrl-CS" sz="2400" smtClean="0">
                <a:latin typeface="Arial" pitchFamily="34" charset="0"/>
                <a:cs typeface="Arial" pitchFamily="34" charset="0"/>
              </a:rPr>
              <a:t>око</a:t>
            </a:r>
            <a:r>
              <a:rPr lang="sr-Latn-CS" sz="2400" smtClean="0">
                <a:latin typeface="Arial" pitchFamily="34" charset="0"/>
                <a:cs typeface="Arial" pitchFamily="34" charset="0"/>
              </a:rPr>
              <a:t> 2.5 kPa. </a:t>
            </a:r>
          </a:p>
          <a:p>
            <a:pPr eaLnBrk="1" hangingPunct="1">
              <a:lnSpc>
                <a:spcPct val="80000"/>
              </a:lnSpc>
            </a:pPr>
            <a:r>
              <a:rPr lang="sr-Cyrl-CS" sz="2400" smtClean="0">
                <a:latin typeface="Arial" pitchFamily="34" charset="0"/>
                <a:cs typeface="Arial" pitchFamily="34" charset="0"/>
              </a:rPr>
              <a:t>Одговор организма на снижен </a:t>
            </a:r>
            <a:r>
              <a:rPr lang="sr-Latn-CS" sz="2400" smtClean="0">
                <a:latin typeface="Arial" pitchFamily="34" charset="0"/>
                <a:cs typeface="Arial" pitchFamily="34" charset="0"/>
              </a:rPr>
              <a:t>PaO</a:t>
            </a:r>
            <a:r>
              <a:rPr lang="sr-Cyrl-CS" sz="2400" baseline="-25000" smtClean="0">
                <a:latin typeface="Arial" pitchFamily="34" charset="0"/>
                <a:cs typeface="Arial" pitchFamily="34" charset="0"/>
              </a:rPr>
              <a:t>2 </a:t>
            </a:r>
            <a:r>
              <a:rPr lang="sr-Latn-CS" sz="2400" smtClean="0">
                <a:latin typeface="Arial" pitchFamily="34" charset="0"/>
                <a:cs typeface="Arial" pitchFamily="34" charset="0"/>
              </a:rPr>
              <a:t> </a:t>
            </a:r>
            <a:r>
              <a:rPr lang="sr-Cyrl-CS" sz="2400" smtClean="0">
                <a:latin typeface="Arial" pitchFamily="34" charset="0"/>
                <a:cs typeface="Arial" pitchFamily="34" charset="0"/>
              </a:rPr>
              <a:t>у артеријској  крви зависи од степена  адаптираности оболелог на хипоксију, брзину развоја хипоксемије и удруженост са другим узроцима хипоксије ткива.</a:t>
            </a:r>
          </a:p>
          <a:p>
            <a:pPr eaLnBrk="1" hangingPunct="1">
              <a:lnSpc>
                <a:spcPct val="80000"/>
              </a:lnSpc>
            </a:pPr>
            <a:r>
              <a:rPr lang="sr-Latn-CS" sz="2400" smtClean="0"/>
              <a:t> </a:t>
            </a:r>
            <a:r>
              <a:rPr lang="sr-Cyrl-CS" sz="2400" smtClean="0">
                <a:latin typeface="Arial" pitchFamily="34" charset="0"/>
                <a:cs typeface="Arial" pitchFamily="34" charset="0"/>
              </a:rPr>
              <a:t>У току акутног погоршања хроничне ХРИ од значаја је и висина хиперкапније</a:t>
            </a:r>
            <a:r>
              <a:rPr lang="sr-Latn-CS" sz="2400" smtClean="0">
                <a:latin typeface="Arial" pitchFamily="34" charset="0"/>
                <a:cs typeface="Arial" pitchFamily="34" charset="0"/>
              </a:rPr>
              <a:t>.</a:t>
            </a:r>
          </a:p>
          <a:p>
            <a:pPr eaLnBrk="1" hangingPunct="1">
              <a:lnSpc>
                <a:spcPct val="80000"/>
              </a:lnSpc>
            </a:pPr>
            <a:r>
              <a:rPr lang="sr-Cyrl-CS" sz="2400" smtClean="0">
                <a:latin typeface="Arial" pitchFamily="34" charset="0"/>
                <a:cs typeface="Arial" pitchFamily="34" charset="0"/>
              </a:rPr>
              <a:t>Ниво </a:t>
            </a:r>
            <a:r>
              <a:rPr lang="sr-Latn-CS" sz="2400" smtClean="0">
                <a:latin typeface="Arial" pitchFamily="34" charset="0"/>
                <a:cs typeface="Arial" pitchFamily="34" charset="0"/>
              </a:rPr>
              <a:t>PaCO</a:t>
            </a:r>
            <a:r>
              <a:rPr lang="sr-Cyrl-CS" sz="2400" baseline="-25000" smtClean="0">
                <a:latin typeface="Arial" pitchFamily="34" charset="0"/>
                <a:cs typeface="Arial" pitchFamily="34" charset="0"/>
              </a:rPr>
              <a:t>2</a:t>
            </a:r>
            <a:r>
              <a:rPr lang="sr-Latn-CS" sz="2400" smtClean="0">
                <a:latin typeface="Arial" pitchFamily="34" charset="0"/>
                <a:cs typeface="Arial" pitchFamily="34" charset="0"/>
              </a:rPr>
              <a:t> </a:t>
            </a:r>
            <a:r>
              <a:rPr lang="sr-Cyrl-CS" sz="2400" smtClean="0">
                <a:latin typeface="Arial" pitchFamily="34" charset="0"/>
                <a:cs typeface="Arial" pitchFamily="34" charset="0"/>
              </a:rPr>
              <a:t>око</a:t>
            </a:r>
            <a:r>
              <a:rPr lang="sr-Latn-CS" sz="2400" smtClean="0">
                <a:latin typeface="Arial" pitchFamily="34" charset="0"/>
                <a:cs typeface="Arial" pitchFamily="34" charset="0"/>
              </a:rPr>
              <a:t> 8 kPa </a:t>
            </a:r>
            <a:r>
              <a:rPr lang="sr-Cyrl-CS" sz="2400" smtClean="0">
                <a:latin typeface="Arial" pitchFamily="34" charset="0"/>
                <a:cs typeface="Arial" pitchFamily="34" charset="0"/>
              </a:rPr>
              <a:t>је ризичан због тога што је компензацијска улога бубрега ограничена и даљи пораст хиперкапније је праћен недекомпензованом респирацијском ацидозом</a:t>
            </a:r>
            <a:r>
              <a:rPr lang="sr-Latn-CS" sz="2400" smtClean="0">
                <a:latin typeface="Arial" pitchFamily="34" charset="0"/>
                <a:cs typeface="Arial" pitchFamily="34" charset="0"/>
              </a:rPr>
              <a:t>(pH&lt;7.30)</a:t>
            </a:r>
          </a:p>
        </p:txBody>
      </p:sp>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28625" y="214313"/>
            <a:ext cx="8229600" cy="1143000"/>
          </a:xfrm>
        </p:spPr>
        <p:txBody>
          <a:bodyPr/>
          <a:lstStyle/>
          <a:p>
            <a:pPr algn="ctr" eaLnBrk="1" hangingPunct="1"/>
            <a:r>
              <a:rPr lang="sr-Latn-CS" sz="4000" smtClean="0"/>
              <a:t> </a:t>
            </a:r>
            <a:r>
              <a:rPr lang="sr-Cyrl-CS" sz="3600" smtClean="0">
                <a:solidFill>
                  <a:schemeClr val="tx1"/>
                </a:solidFill>
                <a:latin typeface="Arial" pitchFamily="34" charset="0"/>
                <a:cs typeface="Arial" pitchFamily="34" charset="0"/>
              </a:rPr>
              <a:t>Узроци акутног погоршања хроничне респирацијске инсуфицијенције</a:t>
            </a:r>
            <a:endParaRPr lang="sr-Latn-CS" sz="3600" smtClean="0">
              <a:solidFill>
                <a:schemeClr val="tx1"/>
              </a:solidFill>
              <a:latin typeface="Arial" pitchFamily="34" charset="0"/>
              <a:cs typeface="Arial" pitchFamily="34" charset="0"/>
            </a:endParaRPr>
          </a:p>
        </p:txBody>
      </p:sp>
      <p:sp>
        <p:nvSpPr>
          <p:cNvPr id="58371" name="Rectangle 3"/>
          <p:cNvSpPr>
            <a:spLocks noGrp="1" noChangeArrowheads="1"/>
          </p:cNvSpPr>
          <p:nvPr>
            <p:ph type="body" idx="1"/>
          </p:nvPr>
        </p:nvSpPr>
        <p:spPr>
          <a:xfrm>
            <a:off x="357188" y="1500188"/>
            <a:ext cx="8229600" cy="4389437"/>
          </a:xfrm>
        </p:spPr>
        <p:txBody>
          <a:bodyPr/>
          <a:lstStyle/>
          <a:p>
            <a:pPr eaLnBrk="1" hangingPunct="1">
              <a:lnSpc>
                <a:spcPct val="80000"/>
              </a:lnSpc>
            </a:pPr>
            <a:r>
              <a:rPr lang="sr-Cyrl-CS" sz="2400" b="1" smtClean="0">
                <a:latin typeface="Arial" pitchFamily="34" charset="0"/>
                <a:cs typeface="Arial" pitchFamily="34" charset="0"/>
              </a:rPr>
              <a:t>Бронхопулмонална инфекција</a:t>
            </a:r>
            <a:r>
              <a:rPr lang="sr-Latn-CS" sz="2400" b="1" smtClean="0">
                <a:latin typeface="Arial" pitchFamily="34" charset="0"/>
                <a:cs typeface="Arial" pitchFamily="34" charset="0"/>
              </a:rPr>
              <a:t> (virus influenzae, Str.pneumoniae, Haemophilus inf., M.pneumoniae)</a:t>
            </a:r>
          </a:p>
          <a:p>
            <a:pPr eaLnBrk="1" hangingPunct="1">
              <a:lnSpc>
                <a:spcPct val="80000"/>
              </a:lnSpc>
            </a:pPr>
            <a:r>
              <a:rPr lang="sr-Cyrl-CS" sz="2400" b="1" smtClean="0">
                <a:latin typeface="Arial" pitchFamily="34" charset="0"/>
                <a:cs typeface="Arial" pitchFamily="34" charset="0"/>
              </a:rPr>
              <a:t>Бронхоопструкција</a:t>
            </a:r>
            <a:endParaRPr lang="sr-Latn-CS" sz="2400" b="1" smtClean="0">
              <a:latin typeface="Arial" pitchFamily="34" charset="0"/>
              <a:cs typeface="Arial" pitchFamily="34" charset="0"/>
            </a:endParaRPr>
          </a:p>
          <a:p>
            <a:pPr eaLnBrk="1" hangingPunct="1">
              <a:lnSpc>
                <a:spcPct val="80000"/>
              </a:lnSpc>
            </a:pPr>
            <a:r>
              <a:rPr lang="sr-Cyrl-CS" sz="2400" b="1" smtClean="0">
                <a:latin typeface="Arial" pitchFamily="34" charset="0"/>
                <a:cs typeface="Arial" pitchFamily="34" charset="0"/>
              </a:rPr>
              <a:t>Тромбоемболија плућа</a:t>
            </a:r>
            <a:endParaRPr lang="sr-Latn-CS" sz="2400" b="1" smtClean="0">
              <a:latin typeface="Arial" pitchFamily="34" charset="0"/>
              <a:cs typeface="Arial" pitchFamily="34" charset="0"/>
            </a:endParaRPr>
          </a:p>
          <a:p>
            <a:pPr eaLnBrk="1" hangingPunct="1">
              <a:lnSpc>
                <a:spcPct val="80000"/>
              </a:lnSpc>
            </a:pPr>
            <a:r>
              <a:rPr lang="sr-Cyrl-CS" sz="2400" b="1" smtClean="0">
                <a:latin typeface="Arial" pitchFamily="34" charset="0"/>
                <a:cs typeface="Arial" pitchFamily="34" charset="0"/>
              </a:rPr>
              <a:t>Инсуфицијенција левог срца</a:t>
            </a:r>
            <a:endParaRPr lang="sr-Latn-CS" sz="2400" b="1" smtClean="0">
              <a:latin typeface="Arial" pitchFamily="34" charset="0"/>
              <a:cs typeface="Arial" pitchFamily="34" charset="0"/>
            </a:endParaRPr>
          </a:p>
          <a:p>
            <a:pPr eaLnBrk="1" hangingPunct="1">
              <a:lnSpc>
                <a:spcPct val="80000"/>
              </a:lnSpc>
            </a:pPr>
            <a:r>
              <a:rPr lang="sr-Cyrl-CS" sz="2400" smtClean="0">
                <a:latin typeface="Arial" pitchFamily="34" charset="0"/>
                <a:cs typeface="Arial" pitchFamily="34" charset="0"/>
              </a:rPr>
              <a:t>Лекови који депресивно делују на респираторне центре (неуролептици, барбитурати, морфин)</a:t>
            </a:r>
            <a:endParaRPr lang="sr-Latn-CS" sz="2400" smtClean="0">
              <a:latin typeface="Arial" pitchFamily="34" charset="0"/>
              <a:cs typeface="Arial" pitchFamily="34" charset="0"/>
            </a:endParaRPr>
          </a:p>
          <a:p>
            <a:pPr eaLnBrk="1" hangingPunct="1">
              <a:lnSpc>
                <a:spcPct val="80000"/>
              </a:lnSpc>
            </a:pPr>
            <a:r>
              <a:rPr lang="sr-Cyrl-CS" sz="2400" smtClean="0">
                <a:latin typeface="Arial" pitchFamily="34" charset="0"/>
                <a:cs typeface="Arial" pitchFamily="34" charset="0"/>
              </a:rPr>
              <a:t>Плеурални излив</a:t>
            </a:r>
            <a:endParaRPr lang="sr-Latn-CS" sz="2400" smtClean="0">
              <a:latin typeface="Arial" pitchFamily="34" charset="0"/>
              <a:cs typeface="Arial" pitchFamily="34" charset="0"/>
            </a:endParaRPr>
          </a:p>
          <a:p>
            <a:pPr eaLnBrk="1" hangingPunct="1">
              <a:lnSpc>
                <a:spcPct val="80000"/>
              </a:lnSpc>
            </a:pPr>
            <a:r>
              <a:rPr lang="sr-Cyrl-CS" sz="2400" smtClean="0">
                <a:latin typeface="Arial" pitchFamily="34" charset="0"/>
                <a:cs typeface="Arial" pitchFamily="34" charset="0"/>
              </a:rPr>
              <a:t>Пнеумоторакс</a:t>
            </a:r>
          </a:p>
          <a:p>
            <a:pPr eaLnBrk="1" hangingPunct="1">
              <a:lnSpc>
                <a:spcPct val="80000"/>
              </a:lnSpc>
            </a:pPr>
            <a:r>
              <a:rPr lang="sr-Cyrl-CS" sz="2400" smtClean="0">
                <a:latin typeface="Arial" pitchFamily="34" charset="0"/>
                <a:cs typeface="Arial" pitchFamily="34" charset="0"/>
              </a:rPr>
              <a:t>Високе дозе </a:t>
            </a:r>
            <a:r>
              <a:rPr lang="sr-Latn-CS" sz="2400" smtClean="0">
                <a:latin typeface="Arial" pitchFamily="34" charset="0"/>
                <a:cs typeface="Arial" pitchFamily="34" charset="0"/>
              </a:rPr>
              <a:t> O2</a:t>
            </a:r>
          </a:p>
          <a:p>
            <a:pPr eaLnBrk="1" hangingPunct="1">
              <a:lnSpc>
                <a:spcPct val="80000"/>
              </a:lnSpc>
            </a:pPr>
            <a:r>
              <a:rPr lang="sr-Cyrl-CS" sz="2400" smtClean="0">
                <a:latin typeface="Arial" pitchFamily="34" charset="0"/>
                <a:cs typeface="Arial" pitchFamily="34" charset="0"/>
              </a:rPr>
              <a:t>Анестезија, хируршке интервенције на грудном кошу и абдомену</a:t>
            </a:r>
            <a:endParaRPr lang="sr-Latn-CS" sz="2400" smtClean="0">
              <a:latin typeface="Arial" pitchFamily="34" charset="0"/>
              <a:cs typeface="Arial" pitchFamily="34" charset="0"/>
            </a:endParaRPr>
          </a:p>
          <a:p>
            <a:pPr eaLnBrk="1" hangingPunct="1">
              <a:lnSpc>
                <a:spcPct val="80000"/>
              </a:lnSpc>
            </a:pPr>
            <a:r>
              <a:rPr lang="sr-Cyrl-CS" sz="2400" smtClean="0">
                <a:latin typeface="Arial" pitchFamily="34" charset="0"/>
                <a:cs typeface="Arial" pitchFamily="34" charset="0"/>
              </a:rPr>
              <a:t>Трауме грудног коша и главе</a:t>
            </a:r>
            <a:endParaRPr lang="sr-Latn-CS" sz="2400" smtClean="0">
              <a:latin typeface="Arial" pitchFamily="34" charset="0"/>
              <a:cs typeface="Arial" pitchFamily="34" charset="0"/>
            </a:endParaRPr>
          </a:p>
          <a:p>
            <a:pPr eaLnBrk="1" hangingPunct="1">
              <a:lnSpc>
                <a:spcPct val="80000"/>
              </a:lnSpc>
              <a:buFontTx/>
              <a:buChar char="-"/>
            </a:pPr>
            <a:endParaRPr lang="sr-Latn-CS" sz="2400" smtClean="0"/>
          </a:p>
          <a:p>
            <a:pPr eaLnBrk="1" hangingPunct="1">
              <a:lnSpc>
                <a:spcPct val="80000"/>
              </a:lnSpc>
              <a:buFontTx/>
              <a:buChar char="-"/>
            </a:pPr>
            <a:endParaRPr lang="sr-Latn-CS" sz="2400" smtClean="0"/>
          </a:p>
        </p:txBody>
      </p:sp>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500063" y="214313"/>
            <a:ext cx="8643937" cy="1143000"/>
          </a:xfrm>
        </p:spPr>
        <p:txBody>
          <a:bodyPr>
            <a:normAutofit fontScale="90000"/>
          </a:bodyPr>
          <a:lstStyle/>
          <a:p>
            <a:pPr eaLnBrk="1" fontAlgn="auto" hangingPunct="1">
              <a:spcAft>
                <a:spcPts val="0"/>
              </a:spcAft>
              <a:defRPr/>
            </a:pPr>
            <a:r>
              <a:rPr lang="sr-Cyrl-CS" sz="4000" dirty="0" smtClean="0">
                <a:solidFill>
                  <a:schemeClr val="tx1"/>
                </a:solidFill>
                <a:latin typeface="Arial" pitchFamily="34" charset="0"/>
                <a:cs typeface="Arial" pitchFamily="34" charset="0"/>
              </a:rPr>
              <a:t>Акутна респирацијска инсуфицијенција </a:t>
            </a:r>
            <a:endParaRPr lang="en-US" sz="4000" dirty="0">
              <a:solidFill>
                <a:schemeClr val="tx1"/>
              </a:solidFill>
              <a:latin typeface="Arial" pitchFamily="34" charset="0"/>
              <a:cs typeface="Arial" pitchFamily="34" charset="0"/>
            </a:endParaRPr>
          </a:p>
        </p:txBody>
      </p:sp>
      <p:sp>
        <p:nvSpPr>
          <p:cNvPr id="13315" name="Rectangle 3"/>
          <p:cNvSpPr>
            <a:spLocks noGrp="1" noChangeArrowheads="1"/>
          </p:cNvSpPr>
          <p:nvPr>
            <p:ph type="body" idx="1"/>
          </p:nvPr>
        </p:nvSpPr>
        <p:spPr>
          <a:xfrm>
            <a:off x="500063" y="1857375"/>
            <a:ext cx="8229600" cy="4530725"/>
          </a:xfrm>
        </p:spPr>
        <p:txBody>
          <a:bodyPr/>
          <a:lstStyle/>
          <a:p>
            <a:pPr eaLnBrk="1" hangingPunct="1"/>
            <a:r>
              <a:rPr lang="sr-Cyrl-CS" sz="2800" b="1" smtClean="0">
                <a:latin typeface="Arial" pitchFamily="34" charset="0"/>
                <a:cs typeface="Arial" pitchFamily="34" charset="0"/>
              </a:rPr>
              <a:t>Акутна респирацијска инсуфицијенција  </a:t>
            </a:r>
            <a:r>
              <a:rPr lang="sr-Cyrl-CS" sz="2800" smtClean="0">
                <a:latin typeface="Arial" pitchFamily="34" charset="0"/>
                <a:cs typeface="Arial" pitchFamily="34" charset="0"/>
              </a:rPr>
              <a:t>н</a:t>
            </a:r>
            <a:r>
              <a:rPr lang="sr-Cyrl-CS" smtClean="0">
                <a:latin typeface="Arial" pitchFamily="34" charset="0"/>
                <a:cs typeface="Arial" pitchFamily="34" charset="0"/>
              </a:rPr>
              <a:t>астаје нагло, узрокована је акутним плућним и ванплућним обољењима, </a:t>
            </a:r>
            <a:r>
              <a:rPr lang="sr-Latn-CS" b="1" smtClean="0">
                <a:latin typeface="Arial" pitchFamily="34" charset="0"/>
                <a:cs typeface="Arial" pitchFamily="34" charset="0"/>
              </a:rPr>
              <a:t>PaO</a:t>
            </a:r>
            <a:r>
              <a:rPr lang="en-US" b="1" baseline="-25000" smtClean="0">
                <a:latin typeface="Arial" pitchFamily="34" charset="0"/>
                <a:cs typeface="Arial" pitchFamily="34" charset="0"/>
              </a:rPr>
              <a:t>2</a:t>
            </a:r>
            <a:r>
              <a:rPr lang="sr-Latn-CS" b="1" smtClean="0">
                <a:latin typeface="Arial" pitchFamily="34" charset="0"/>
                <a:cs typeface="Arial" pitchFamily="34" charset="0"/>
              </a:rPr>
              <a:t> </a:t>
            </a:r>
            <a:r>
              <a:rPr lang="sr-Cyrl-CS" b="1" smtClean="0">
                <a:latin typeface="Arial" pitchFamily="34" charset="0"/>
                <a:cs typeface="Arial" pitchFamily="34" charset="0"/>
              </a:rPr>
              <a:t>је испод</a:t>
            </a:r>
            <a:r>
              <a:rPr lang="sr-Latn-CS" b="1" smtClean="0">
                <a:latin typeface="Arial" pitchFamily="34" charset="0"/>
                <a:cs typeface="Arial" pitchFamily="34" charset="0"/>
              </a:rPr>
              <a:t> 8kPa </a:t>
            </a:r>
            <a:r>
              <a:rPr lang="sr-Latn-CS" smtClean="0">
                <a:latin typeface="Arial" pitchFamily="34" charset="0"/>
                <a:cs typeface="Arial" pitchFamily="34" charset="0"/>
              </a:rPr>
              <a:t>(60mmHg)</a:t>
            </a:r>
            <a:r>
              <a:rPr lang="sr-Cyrl-CS" smtClean="0">
                <a:latin typeface="Arial" pitchFamily="34" charset="0"/>
                <a:cs typeface="Arial" pitchFamily="34" charset="0"/>
              </a:rPr>
              <a:t> </a:t>
            </a:r>
            <a:r>
              <a:rPr lang="sr-Cyrl-CS" b="1" smtClean="0">
                <a:latin typeface="Arial" pitchFamily="34" charset="0"/>
                <a:cs typeface="Arial" pitchFamily="34" charset="0"/>
              </a:rPr>
              <a:t>и</a:t>
            </a:r>
            <a:r>
              <a:rPr lang="sr-Latn-CS" b="1" smtClean="0">
                <a:latin typeface="Arial" pitchFamily="34" charset="0"/>
                <a:cs typeface="Arial" pitchFamily="34" charset="0"/>
              </a:rPr>
              <a:t>/</a:t>
            </a:r>
            <a:r>
              <a:rPr lang="sr-Cyrl-CS" b="1" smtClean="0">
                <a:latin typeface="Arial" pitchFamily="34" charset="0"/>
                <a:cs typeface="Arial" pitchFamily="34" charset="0"/>
              </a:rPr>
              <a:t>или</a:t>
            </a:r>
            <a:r>
              <a:rPr lang="sr-Latn-CS" b="1" smtClean="0">
                <a:latin typeface="Arial" pitchFamily="34" charset="0"/>
                <a:cs typeface="Arial" pitchFamily="34" charset="0"/>
              </a:rPr>
              <a:t> PaCO</a:t>
            </a:r>
            <a:r>
              <a:rPr lang="en-US" b="1" baseline="-25000" smtClean="0">
                <a:latin typeface="Arial" pitchFamily="34" charset="0"/>
                <a:cs typeface="Arial" pitchFamily="34" charset="0"/>
              </a:rPr>
              <a:t>2</a:t>
            </a:r>
            <a:r>
              <a:rPr lang="sr-Latn-CS" b="1" smtClean="0">
                <a:latin typeface="Arial" pitchFamily="34" charset="0"/>
                <a:cs typeface="Arial" pitchFamily="34" charset="0"/>
              </a:rPr>
              <a:t> </a:t>
            </a:r>
            <a:r>
              <a:rPr lang="sr-Cyrl-CS" b="1" smtClean="0">
                <a:latin typeface="Arial" pitchFamily="34" charset="0"/>
                <a:cs typeface="Arial" pitchFamily="34" charset="0"/>
              </a:rPr>
              <a:t>преко</a:t>
            </a:r>
            <a:r>
              <a:rPr lang="sr-Latn-CS" b="1" smtClean="0">
                <a:latin typeface="Arial" pitchFamily="34" charset="0"/>
                <a:cs typeface="Arial" pitchFamily="34" charset="0"/>
              </a:rPr>
              <a:t> 6.6kPa </a:t>
            </a:r>
            <a:r>
              <a:rPr lang="sr-Latn-CS" smtClean="0">
                <a:latin typeface="Arial" pitchFamily="34" charset="0"/>
                <a:cs typeface="Arial" pitchFamily="34" charset="0"/>
              </a:rPr>
              <a:t>(50mmHg)</a:t>
            </a:r>
            <a:r>
              <a:rPr lang="sr-Cyrl-CS" smtClean="0">
                <a:latin typeface="Arial" pitchFamily="34" charset="0"/>
                <a:cs typeface="Arial" pitchFamily="34" charset="0"/>
              </a:rPr>
              <a:t>.</a:t>
            </a:r>
          </a:p>
          <a:p>
            <a:pPr eaLnBrk="1" hangingPunct="1"/>
            <a:endParaRPr lang="sr-Cyrl-CS" smtClean="0">
              <a:latin typeface="Arial" pitchFamily="34" charset="0"/>
              <a:cs typeface="Arial" pitchFamily="34" charset="0"/>
            </a:endParaRPr>
          </a:p>
        </p:txBody>
      </p:sp>
      <p:graphicFrame>
        <p:nvGraphicFramePr>
          <p:cNvPr id="4" name="Table 3"/>
          <p:cNvGraphicFramePr>
            <a:graphicFrameLocks noGrp="1"/>
          </p:cNvGraphicFramePr>
          <p:nvPr/>
        </p:nvGraphicFramePr>
        <p:xfrm>
          <a:off x="1357313" y="3929063"/>
          <a:ext cx="6096000" cy="2694096"/>
        </p:xfrm>
        <a:graphic>
          <a:graphicData uri="http://schemas.openxmlformats.org/drawingml/2006/table">
            <a:tbl>
              <a:tblPr firstRow="1" bandRow="1">
                <a:tableStyleId>{5C22544A-7EE6-4342-B048-85BDC9FD1C3A}</a:tableStyleId>
              </a:tblPr>
              <a:tblGrid>
                <a:gridCol w="6096000"/>
              </a:tblGrid>
              <a:tr h="639996">
                <a:tc>
                  <a:txBody>
                    <a:bodyPr/>
                    <a:lstStyle/>
                    <a:p>
                      <a:r>
                        <a:rPr lang="sr-Cyrl-CS" sz="1800" b="1" dirty="0" smtClean="0">
                          <a:latin typeface="Arial" pitchFamily="34" charset="0"/>
                          <a:cs typeface="Arial" pitchFamily="34" charset="0"/>
                        </a:rPr>
                        <a:t>Кардиогени  едем плућа</a:t>
                      </a:r>
                    </a:p>
                    <a:p>
                      <a:endParaRPr lang="sr-Latn-CS" sz="1800" b="1" dirty="0">
                        <a:latin typeface="Arial" pitchFamily="34" charset="0"/>
                        <a:cs typeface="Arial" pitchFamily="34" charset="0"/>
                      </a:endParaRPr>
                    </a:p>
                  </a:txBody>
                  <a:tcPr marT="45705" marB="45705"/>
                </a:tc>
              </a:tr>
              <a:tr h="471332">
                <a:tc>
                  <a:txBody>
                    <a:bodyPr/>
                    <a:lstStyle/>
                    <a:p>
                      <a:r>
                        <a:rPr lang="sr-Cyrl-CS" sz="1800" b="1" dirty="0" smtClean="0">
                          <a:latin typeface="Arial" pitchFamily="34" charset="0"/>
                          <a:cs typeface="Arial" pitchFamily="34" charset="0"/>
                        </a:rPr>
                        <a:t>АРДС</a:t>
                      </a:r>
                      <a:endParaRPr lang="sr-Latn-CS" sz="1800" b="1" dirty="0">
                        <a:latin typeface="Arial" pitchFamily="34" charset="0"/>
                        <a:cs typeface="Arial" pitchFamily="34" charset="0"/>
                      </a:endParaRPr>
                    </a:p>
                  </a:txBody>
                  <a:tcPr marT="45705" marB="45705"/>
                </a:tc>
              </a:tr>
              <a:tr h="639996">
                <a:tc>
                  <a:txBody>
                    <a:bodyPr/>
                    <a:lstStyle/>
                    <a:p>
                      <a:r>
                        <a:rPr lang="sr-Cyrl-CS" sz="1800" b="1" dirty="0" smtClean="0">
                          <a:latin typeface="Arial" pitchFamily="34" charset="0"/>
                          <a:cs typeface="Arial" pitchFamily="34" charset="0"/>
                        </a:rPr>
                        <a:t>Алвеоларна</a:t>
                      </a:r>
                      <a:r>
                        <a:rPr lang="sr-Cyrl-CS" sz="1800" b="1" baseline="0" dirty="0" smtClean="0">
                          <a:latin typeface="Arial" pitchFamily="34" charset="0"/>
                          <a:cs typeface="Arial" pitchFamily="34" charset="0"/>
                        </a:rPr>
                        <a:t> хеморагија</a:t>
                      </a:r>
                    </a:p>
                    <a:p>
                      <a:endParaRPr lang="sr-Latn-CS" sz="1800" b="1" dirty="0">
                        <a:latin typeface="Arial" pitchFamily="34" charset="0"/>
                        <a:cs typeface="Arial" pitchFamily="34" charset="0"/>
                      </a:endParaRPr>
                    </a:p>
                  </a:txBody>
                  <a:tcPr marT="45705" marB="45705"/>
                </a:tc>
              </a:tr>
              <a:tr h="471332">
                <a:tc>
                  <a:txBody>
                    <a:bodyPr/>
                    <a:lstStyle/>
                    <a:p>
                      <a:r>
                        <a:rPr lang="sr-Cyrl-CS" sz="1800" b="1" dirty="0" smtClean="0">
                          <a:latin typeface="Arial" pitchFamily="34" charset="0"/>
                          <a:cs typeface="Arial" pitchFamily="34" charset="0"/>
                        </a:rPr>
                        <a:t>Лобарна  пнеумонија</a:t>
                      </a:r>
                      <a:endParaRPr lang="sr-Latn-CS" sz="1800" b="1" dirty="0">
                        <a:latin typeface="Arial" pitchFamily="34" charset="0"/>
                        <a:cs typeface="Arial" pitchFamily="34" charset="0"/>
                      </a:endParaRPr>
                    </a:p>
                  </a:txBody>
                  <a:tcPr marT="45705" marB="45705"/>
                </a:tc>
              </a:tr>
              <a:tr h="471332">
                <a:tc>
                  <a:txBody>
                    <a:bodyPr/>
                    <a:lstStyle/>
                    <a:p>
                      <a:r>
                        <a:rPr lang="sr-Cyrl-CS" sz="1800" b="1" dirty="0" smtClean="0">
                          <a:latin typeface="Arial" pitchFamily="34" charset="0"/>
                          <a:cs typeface="Arial" pitchFamily="34" charset="0"/>
                        </a:rPr>
                        <a:t>Ателектаза</a:t>
                      </a:r>
                      <a:endParaRPr lang="sr-Latn-CS" sz="1800" b="1" dirty="0">
                        <a:latin typeface="Arial" pitchFamily="34" charset="0"/>
                        <a:cs typeface="Arial" pitchFamily="34" charset="0"/>
                      </a:endParaRPr>
                    </a:p>
                  </a:txBody>
                  <a:tcPr marT="45705" marB="45705"/>
                </a:tc>
              </a:tr>
            </a:tbl>
          </a:graphicData>
        </a:graphic>
      </p:graphicFrame>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3"/>
          <p:cNvGrpSpPr>
            <a:grpSpLocks/>
          </p:cNvGrpSpPr>
          <p:nvPr/>
        </p:nvGrpSpPr>
        <p:grpSpPr bwMode="auto">
          <a:xfrm>
            <a:off x="1485900" y="2025650"/>
            <a:ext cx="6919913" cy="4117975"/>
            <a:chOff x="936" y="1248"/>
            <a:chExt cx="4359" cy="2593"/>
          </a:xfrm>
        </p:grpSpPr>
        <p:graphicFrame>
          <p:nvGraphicFramePr>
            <p:cNvPr id="59397" name="Object 4"/>
            <p:cNvGraphicFramePr>
              <a:graphicFrameLocks noChangeAspect="1"/>
            </p:cNvGraphicFramePr>
            <p:nvPr/>
          </p:nvGraphicFramePr>
          <p:xfrm>
            <a:off x="1152" y="1248"/>
            <a:ext cx="3456" cy="2592"/>
          </p:xfrm>
          <a:graphic>
            <a:graphicData uri="http://schemas.openxmlformats.org/presentationml/2006/ole">
              <p:oleObj spid="_x0000_s59397" name="Grafico" r:id="rId4" imgW="6858000" imgH="4572000" progId="MSGraph.Chart.8">
                <p:embed followColorScheme="full"/>
              </p:oleObj>
            </a:graphicData>
          </a:graphic>
        </p:graphicFrame>
        <p:sp>
          <p:nvSpPr>
            <p:cNvPr id="59398" name="Text Box 5"/>
            <p:cNvSpPr txBox="1">
              <a:spLocks noChangeArrowheads="1"/>
            </p:cNvSpPr>
            <p:nvPr/>
          </p:nvSpPr>
          <p:spPr bwMode="auto">
            <a:xfrm>
              <a:off x="3184" y="2429"/>
              <a:ext cx="116" cy="194"/>
            </a:xfrm>
            <a:prstGeom prst="rect">
              <a:avLst/>
            </a:prstGeom>
            <a:noFill/>
            <a:ln w="9525" algn="ctr">
              <a:noFill/>
              <a:miter lim="800000"/>
              <a:headEnd/>
              <a:tailEnd/>
            </a:ln>
          </p:spPr>
          <p:txBody>
            <a:bodyPr wrap="none">
              <a:spAutoFit/>
            </a:bodyPr>
            <a:lstStyle/>
            <a:p>
              <a:pPr algn="ctr" eaLnBrk="0" hangingPunct="0"/>
              <a:endParaRPr lang="en-US" sz="1400" i="1"/>
            </a:p>
          </p:txBody>
        </p:sp>
        <p:sp>
          <p:nvSpPr>
            <p:cNvPr id="2055" name="Text Box 6"/>
            <p:cNvSpPr txBox="1">
              <a:spLocks noChangeArrowheads="1"/>
            </p:cNvSpPr>
            <p:nvPr/>
          </p:nvSpPr>
          <p:spPr bwMode="auto">
            <a:xfrm>
              <a:off x="3571" y="1621"/>
              <a:ext cx="866" cy="330"/>
            </a:xfrm>
            <a:prstGeom prst="rect">
              <a:avLst/>
            </a:prstGeom>
            <a:noFill/>
            <a:ln w="9525" algn="ctr">
              <a:noFill/>
              <a:miter lim="800000"/>
              <a:headEnd/>
              <a:tailEnd/>
            </a:ln>
          </p:spPr>
          <p:txBody>
            <a:bodyPr wrap="none">
              <a:spAutoFit/>
            </a:bodyPr>
            <a:lstStyle/>
            <a:p>
              <a:pPr algn="ctr" eaLnBrk="0" hangingPunct="0">
                <a:defRPr/>
              </a:pPr>
              <a:r>
                <a:rPr lang="sr-Cyrl-CS" sz="2800" dirty="0">
                  <a:effectLst>
                    <a:outerShdw blurRad="38100" dist="38100" dir="2700000" algn="tl">
                      <a:srgbClr val="000000">
                        <a:alpha val="43137"/>
                      </a:srgbClr>
                    </a:outerShdw>
                  </a:effectLst>
                  <a:latin typeface="Arial" charset="0"/>
                </a:rPr>
                <a:t>Вируси</a:t>
              </a:r>
              <a:endParaRPr lang="en-GB" sz="2800" dirty="0">
                <a:effectLst>
                  <a:outerShdw blurRad="38100" dist="38100" dir="2700000" algn="tl">
                    <a:srgbClr val="000000">
                      <a:alpha val="43137"/>
                    </a:srgbClr>
                  </a:outerShdw>
                </a:effectLst>
                <a:latin typeface="Arial" charset="0"/>
              </a:endParaRPr>
            </a:p>
          </p:txBody>
        </p:sp>
        <p:sp>
          <p:nvSpPr>
            <p:cNvPr id="2056" name="Text Box 7"/>
            <p:cNvSpPr txBox="1">
              <a:spLocks noChangeArrowheads="1"/>
            </p:cNvSpPr>
            <p:nvPr/>
          </p:nvSpPr>
          <p:spPr bwMode="auto">
            <a:xfrm>
              <a:off x="3169" y="3511"/>
              <a:ext cx="2126" cy="330"/>
            </a:xfrm>
            <a:prstGeom prst="rect">
              <a:avLst/>
            </a:prstGeom>
            <a:noFill/>
            <a:ln w="9525" algn="ctr">
              <a:noFill/>
              <a:miter lim="800000"/>
              <a:headEnd/>
              <a:tailEnd/>
            </a:ln>
          </p:spPr>
          <p:txBody>
            <a:bodyPr wrap="none">
              <a:spAutoFit/>
            </a:bodyPr>
            <a:lstStyle/>
            <a:p>
              <a:pPr algn="ctr" eaLnBrk="0" hangingPunct="0">
                <a:defRPr/>
              </a:pPr>
              <a:r>
                <a:rPr lang="sr-Cyrl-CS" sz="2800" dirty="0">
                  <a:effectLst>
                    <a:outerShdw blurRad="38100" dist="38100" dir="2700000" algn="tl">
                      <a:srgbClr val="000000">
                        <a:alpha val="43137"/>
                      </a:srgbClr>
                    </a:outerShdw>
                  </a:effectLst>
                  <a:latin typeface="Arial" charset="0"/>
                </a:rPr>
                <a:t>Вируси и бактерије</a:t>
              </a:r>
              <a:endParaRPr lang="en-GB" sz="2800" dirty="0">
                <a:effectLst>
                  <a:outerShdw blurRad="38100" dist="38100" dir="2700000" algn="tl">
                    <a:srgbClr val="000000">
                      <a:alpha val="43137"/>
                    </a:srgbClr>
                  </a:outerShdw>
                </a:effectLst>
                <a:latin typeface="Arial" charset="0"/>
              </a:endParaRPr>
            </a:p>
          </p:txBody>
        </p:sp>
        <p:sp>
          <p:nvSpPr>
            <p:cNvPr id="2057" name="Text Box 8"/>
            <p:cNvSpPr txBox="1">
              <a:spLocks noChangeArrowheads="1"/>
            </p:cNvSpPr>
            <p:nvPr/>
          </p:nvSpPr>
          <p:spPr bwMode="auto">
            <a:xfrm>
              <a:off x="936" y="3093"/>
              <a:ext cx="1149" cy="330"/>
            </a:xfrm>
            <a:prstGeom prst="rect">
              <a:avLst/>
            </a:prstGeom>
            <a:noFill/>
            <a:ln w="9525" algn="ctr">
              <a:noFill/>
              <a:miter lim="800000"/>
              <a:headEnd/>
              <a:tailEnd/>
            </a:ln>
          </p:spPr>
          <p:txBody>
            <a:bodyPr wrap="none">
              <a:spAutoFit/>
            </a:bodyPr>
            <a:lstStyle/>
            <a:p>
              <a:pPr algn="ctr" eaLnBrk="0" hangingPunct="0">
                <a:defRPr/>
              </a:pPr>
              <a:r>
                <a:rPr lang="sr-Cyrl-CS" sz="2800" dirty="0">
                  <a:effectLst>
                    <a:outerShdw blurRad="38100" dist="38100" dir="2700000" algn="tl">
                      <a:srgbClr val="000000">
                        <a:alpha val="43137"/>
                      </a:srgbClr>
                    </a:outerShdw>
                  </a:effectLst>
                  <a:latin typeface="Arial" charset="0"/>
                </a:rPr>
                <a:t>Бактерије</a:t>
              </a:r>
              <a:endParaRPr lang="en-GB" sz="2800" dirty="0">
                <a:effectLst>
                  <a:outerShdw blurRad="38100" dist="38100" dir="2700000" algn="tl">
                    <a:srgbClr val="000000">
                      <a:alpha val="43137"/>
                    </a:srgbClr>
                  </a:outerShdw>
                </a:effectLst>
                <a:latin typeface="Arial" charset="0"/>
              </a:endParaRPr>
            </a:p>
          </p:txBody>
        </p:sp>
        <p:sp>
          <p:nvSpPr>
            <p:cNvPr id="2058" name="Text Box 9"/>
            <p:cNvSpPr txBox="1">
              <a:spLocks noChangeArrowheads="1"/>
            </p:cNvSpPr>
            <p:nvPr/>
          </p:nvSpPr>
          <p:spPr bwMode="auto">
            <a:xfrm>
              <a:off x="1012" y="1387"/>
              <a:ext cx="1333" cy="330"/>
            </a:xfrm>
            <a:prstGeom prst="rect">
              <a:avLst/>
            </a:prstGeom>
            <a:noFill/>
            <a:ln w="9525" algn="ctr">
              <a:noFill/>
              <a:miter lim="800000"/>
              <a:headEnd/>
              <a:tailEnd/>
            </a:ln>
          </p:spPr>
          <p:txBody>
            <a:bodyPr wrap="none">
              <a:spAutoFit/>
            </a:bodyPr>
            <a:lstStyle/>
            <a:p>
              <a:pPr algn="ctr" eaLnBrk="0" hangingPunct="0">
                <a:defRPr/>
              </a:pPr>
              <a:r>
                <a:rPr lang="sr-Cyrl-CS" sz="2800" dirty="0">
                  <a:effectLst>
                    <a:outerShdw blurRad="38100" dist="38100" dir="2700000" algn="tl">
                      <a:srgbClr val="000000">
                        <a:alpha val="43137"/>
                      </a:srgbClr>
                    </a:outerShdw>
                  </a:effectLst>
                  <a:latin typeface="Arial" charset="0"/>
                </a:rPr>
                <a:t>Непатогени</a:t>
              </a:r>
              <a:endParaRPr lang="en-GB" sz="2800" dirty="0">
                <a:effectLst>
                  <a:outerShdw blurRad="38100" dist="38100" dir="2700000" algn="tl">
                    <a:srgbClr val="000000">
                      <a:alpha val="43137"/>
                    </a:srgbClr>
                  </a:outerShdw>
                </a:effectLst>
                <a:latin typeface="Arial" charset="0"/>
              </a:endParaRPr>
            </a:p>
          </p:txBody>
        </p:sp>
        <p:sp>
          <p:nvSpPr>
            <p:cNvPr id="59403" name="Text Box 10"/>
            <p:cNvSpPr txBox="1">
              <a:spLocks noChangeArrowheads="1"/>
            </p:cNvSpPr>
            <p:nvPr/>
          </p:nvSpPr>
          <p:spPr bwMode="auto">
            <a:xfrm>
              <a:off x="2991" y="1885"/>
              <a:ext cx="570" cy="330"/>
            </a:xfrm>
            <a:prstGeom prst="rect">
              <a:avLst/>
            </a:prstGeom>
            <a:noFill/>
            <a:ln w="9525" algn="ctr">
              <a:noFill/>
              <a:miter lim="800000"/>
              <a:headEnd/>
              <a:tailEnd/>
            </a:ln>
          </p:spPr>
          <p:txBody>
            <a:bodyPr wrap="none">
              <a:spAutoFit/>
            </a:bodyPr>
            <a:lstStyle/>
            <a:p>
              <a:pPr algn="ctr" eaLnBrk="0" hangingPunct="0"/>
              <a:r>
                <a:rPr lang="en-GB" sz="2800"/>
                <a:t>24%</a:t>
              </a:r>
            </a:p>
          </p:txBody>
        </p:sp>
        <p:sp>
          <p:nvSpPr>
            <p:cNvPr id="59404" name="Text Box 11"/>
            <p:cNvSpPr txBox="1">
              <a:spLocks noChangeArrowheads="1"/>
            </p:cNvSpPr>
            <p:nvPr/>
          </p:nvSpPr>
          <p:spPr bwMode="auto">
            <a:xfrm>
              <a:off x="3011" y="2837"/>
              <a:ext cx="570" cy="330"/>
            </a:xfrm>
            <a:prstGeom prst="rect">
              <a:avLst/>
            </a:prstGeom>
            <a:noFill/>
            <a:ln w="9525" algn="ctr">
              <a:noFill/>
              <a:miter lim="800000"/>
              <a:headEnd/>
              <a:tailEnd/>
            </a:ln>
          </p:spPr>
          <p:txBody>
            <a:bodyPr wrap="none">
              <a:spAutoFit/>
            </a:bodyPr>
            <a:lstStyle/>
            <a:p>
              <a:pPr algn="ctr" eaLnBrk="0" hangingPunct="0"/>
              <a:r>
                <a:rPr lang="en-GB" sz="2800"/>
                <a:t>25%</a:t>
              </a:r>
            </a:p>
          </p:txBody>
        </p:sp>
        <p:sp>
          <p:nvSpPr>
            <p:cNvPr id="59405" name="Text Box 12"/>
            <p:cNvSpPr txBox="1">
              <a:spLocks noChangeArrowheads="1"/>
            </p:cNvSpPr>
            <p:nvPr/>
          </p:nvSpPr>
          <p:spPr bwMode="auto">
            <a:xfrm>
              <a:off x="2245" y="1885"/>
              <a:ext cx="570" cy="330"/>
            </a:xfrm>
            <a:prstGeom prst="rect">
              <a:avLst/>
            </a:prstGeom>
            <a:noFill/>
            <a:ln w="9525" algn="ctr">
              <a:noFill/>
              <a:miter lim="800000"/>
              <a:headEnd/>
              <a:tailEnd/>
            </a:ln>
          </p:spPr>
          <p:txBody>
            <a:bodyPr wrap="none">
              <a:spAutoFit/>
            </a:bodyPr>
            <a:lstStyle/>
            <a:p>
              <a:pPr algn="ctr" eaLnBrk="0" hangingPunct="0"/>
              <a:r>
                <a:rPr lang="en-GB" sz="2800"/>
                <a:t>21%</a:t>
              </a:r>
            </a:p>
          </p:txBody>
        </p:sp>
        <p:sp>
          <p:nvSpPr>
            <p:cNvPr id="59406" name="Text Box 13"/>
            <p:cNvSpPr txBox="1">
              <a:spLocks noChangeArrowheads="1"/>
            </p:cNvSpPr>
            <p:nvPr/>
          </p:nvSpPr>
          <p:spPr bwMode="auto">
            <a:xfrm>
              <a:off x="2164" y="2737"/>
              <a:ext cx="570" cy="330"/>
            </a:xfrm>
            <a:prstGeom prst="rect">
              <a:avLst/>
            </a:prstGeom>
            <a:noFill/>
            <a:ln w="9525" algn="ctr">
              <a:noFill/>
              <a:miter lim="800000"/>
              <a:headEnd/>
              <a:tailEnd/>
            </a:ln>
          </p:spPr>
          <p:txBody>
            <a:bodyPr wrap="none">
              <a:spAutoFit/>
            </a:bodyPr>
            <a:lstStyle/>
            <a:p>
              <a:pPr algn="ctr" eaLnBrk="0" hangingPunct="0"/>
              <a:r>
                <a:rPr lang="en-GB" sz="2800"/>
                <a:t>30%</a:t>
              </a:r>
            </a:p>
          </p:txBody>
        </p:sp>
      </p:grpSp>
      <p:sp>
        <p:nvSpPr>
          <p:cNvPr id="59395" name="Text Box 14"/>
          <p:cNvSpPr txBox="1">
            <a:spLocks noChangeArrowheads="1"/>
          </p:cNvSpPr>
          <p:nvPr/>
        </p:nvSpPr>
        <p:spPr bwMode="auto">
          <a:xfrm>
            <a:off x="4983163" y="6288088"/>
            <a:ext cx="3822700" cy="523875"/>
          </a:xfrm>
          <a:prstGeom prst="rect">
            <a:avLst/>
          </a:prstGeom>
          <a:noFill/>
          <a:ln w="9525" algn="ctr">
            <a:noFill/>
            <a:miter lim="800000"/>
            <a:headEnd/>
            <a:tailEnd/>
          </a:ln>
        </p:spPr>
        <p:txBody>
          <a:bodyPr wrap="none">
            <a:spAutoFit/>
          </a:bodyPr>
          <a:lstStyle/>
          <a:p>
            <a:pPr eaLnBrk="0" hangingPunct="0"/>
            <a:r>
              <a:rPr lang="en-GB" sz="1400" i="1"/>
              <a:t>Papi, Fabbri  &amp; Johnston et al. AJRCCM 2006</a:t>
            </a:r>
          </a:p>
          <a:p>
            <a:pPr eaLnBrk="0" hangingPunct="0"/>
            <a:endParaRPr lang="en-GB" sz="1400" i="1"/>
          </a:p>
        </p:txBody>
      </p:sp>
      <p:sp>
        <p:nvSpPr>
          <p:cNvPr id="15" name="Text Box 13"/>
          <p:cNvSpPr txBox="1">
            <a:spLocks noChangeArrowheads="1"/>
          </p:cNvSpPr>
          <p:nvPr/>
        </p:nvSpPr>
        <p:spPr bwMode="auto">
          <a:xfrm>
            <a:off x="1006475" y="468313"/>
            <a:ext cx="7331075" cy="522287"/>
          </a:xfrm>
          <a:prstGeom prst="rect">
            <a:avLst/>
          </a:prstGeom>
          <a:gradFill rotWithShape="1">
            <a:gsLst>
              <a:gs pos="0">
                <a:schemeClr val="accent1"/>
              </a:gs>
              <a:gs pos="100000">
                <a:schemeClr val="accent1">
                  <a:gamma/>
                  <a:shade val="46275"/>
                  <a:invGamma/>
                </a:schemeClr>
              </a:gs>
            </a:gsLst>
            <a:lin ang="5400000" scaled="1"/>
          </a:gradFill>
          <a:ln w="9525">
            <a:solidFill>
              <a:schemeClr val="bg1"/>
            </a:solidFill>
            <a:miter lim="800000"/>
            <a:headEnd/>
            <a:tailEnd/>
          </a:ln>
          <a:effectLst/>
        </p:spPr>
        <p:txBody>
          <a:bodyPr wrap="none">
            <a:spAutoFit/>
          </a:bodyPr>
          <a:lstStyle/>
          <a:p>
            <a:pPr eaLnBrk="0" hangingPunct="0">
              <a:defRPr/>
            </a:pPr>
            <a:r>
              <a:rPr lang="sr-Cyrl-CS" sz="2800" dirty="0">
                <a:effectLst>
                  <a:outerShdw blurRad="38100" dist="38100" dir="2700000" algn="tl">
                    <a:srgbClr val="000000"/>
                  </a:outerShdw>
                </a:effectLst>
                <a:latin typeface="Arial" charset="0"/>
              </a:rPr>
              <a:t> </a:t>
            </a:r>
            <a:r>
              <a:rPr lang="sr-Cyrl-CS" sz="2800" dirty="0">
                <a:solidFill>
                  <a:schemeClr val="bg1"/>
                </a:solidFill>
                <a:effectLst>
                  <a:outerShdw blurRad="38100" dist="38100" dir="2700000" algn="tl">
                    <a:srgbClr val="000000"/>
                  </a:outerShdw>
                </a:effectLst>
                <a:latin typeface="Arial" charset="0"/>
              </a:rPr>
              <a:t>Вируси и бактерије у егзацербацији ХОБП</a:t>
            </a:r>
            <a:endParaRPr lang="en-US" sz="2800" dirty="0">
              <a:solidFill>
                <a:schemeClr val="bg1"/>
              </a:solidFill>
              <a:effectLst>
                <a:outerShdw blurRad="38100" dist="38100" dir="2700000" algn="tl">
                  <a:srgbClr val="000000"/>
                </a:outerShdw>
              </a:effectLst>
              <a:latin typeface="Arial" charset="0"/>
            </a:endParaRPr>
          </a:p>
        </p:txBody>
      </p:sp>
    </p:spTree>
  </p:cSld>
  <p:clrMapOvr>
    <a:masterClrMapping/>
  </p:clrMapOvr>
  <p:transition>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500063" y="214313"/>
            <a:ext cx="8229600" cy="1143000"/>
          </a:xfrm>
        </p:spPr>
        <p:txBody>
          <a:bodyPr/>
          <a:lstStyle/>
          <a:p>
            <a:r>
              <a:rPr lang="sr-Cyrl-CS" smtClean="0">
                <a:solidFill>
                  <a:schemeClr val="tx1"/>
                </a:solidFill>
              </a:rPr>
              <a:t>Емболија плућа - приказ</a:t>
            </a:r>
            <a:endParaRPr lang="sr-Latn-CS" smtClean="0">
              <a:solidFill>
                <a:schemeClr val="tx1"/>
              </a:solidFill>
            </a:endParaRPr>
          </a:p>
        </p:txBody>
      </p:sp>
      <p:sp>
        <p:nvSpPr>
          <p:cNvPr id="60419" name="Content Placeholder 2"/>
          <p:cNvSpPr>
            <a:spLocks noGrp="1"/>
          </p:cNvSpPr>
          <p:nvPr>
            <p:ph idx="1"/>
          </p:nvPr>
        </p:nvSpPr>
        <p:spPr/>
        <p:txBody>
          <a:bodyPr/>
          <a:lstStyle/>
          <a:p>
            <a:endParaRPr lang="sr-Latn-CS" smtClean="0"/>
          </a:p>
        </p:txBody>
      </p:sp>
    </p:spTree>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38" y="174625"/>
            <a:ext cx="8501062" cy="762000"/>
          </a:xfrm>
        </p:spPr>
        <p:txBody>
          <a:bodyPr/>
          <a:lstStyle/>
          <a:p>
            <a:pPr marL="54864" eaLnBrk="1" fontAlgn="auto" hangingPunct="1">
              <a:spcAft>
                <a:spcPts val="0"/>
              </a:spcAft>
              <a:defRPr/>
            </a:pPr>
            <a:r>
              <a:rPr lang="sr-Cyrl-CS" sz="3200" i="1" dirty="0" smtClean="0">
                <a:solidFill>
                  <a:schemeClr val="tx2">
                    <a:tint val="100000"/>
                    <a:shade val="90000"/>
                    <a:satMod val="250000"/>
                    <a:alpha val="100000"/>
                  </a:schemeClr>
                </a:solidFill>
              </a:rPr>
              <a:t> </a:t>
            </a:r>
            <a:endParaRPr lang="en-US" sz="3600" i="1" dirty="0">
              <a:solidFill>
                <a:schemeClr val="tx2">
                  <a:tint val="100000"/>
                  <a:shade val="90000"/>
                  <a:satMod val="250000"/>
                  <a:alpha val="100000"/>
                </a:schemeClr>
              </a:solidFill>
            </a:endParaRPr>
          </a:p>
        </p:txBody>
      </p:sp>
      <p:sp>
        <p:nvSpPr>
          <p:cNvPr id="61443" name="Content Placeholder 2"/>
          <p:cNvSpPr>
            <a:spLocks noGrp="1"/>
          </p:cNvSpPr>
          <p:nvPr>
            <p:ph idx="1"/>
          </p:nvPr>
        </p:nvSpPr>
        <p:spPr>
          <a:xfrm>
            <a:off x="287338" y="1408113"/>
            <a:ext cx="8624887" cy="4953000"/>
          </a:xfrm>
        </p:spPr>
        <p:txBody>
          <a:bodyPr/>
          <a:lstStyle/>
          <a:p>
            <a:pPr eaLnBrk="1" hangingPunct="1"/>
            <a:r>
              <a:rPr lang="sr-Cyrl-CS" smtClean="0"/>
              <a:t> </a:t>
            </a:r>
            <a:r>
              <a:rPr lang="sr-Cyrl-CS" sz="2400" smtClean="0">
                <a:latin typeface="Arial" pitchFamily="34" charset="0"/>
                <a:cs typeface="Arial" pitchFamily="34" charset="0"/>
              </a:rPr>
              <a:t>П</a:t>
            </a:r>
            <a:r>
              <a:rPr lang="en-US" sz="2400" smtClean="0">
                <a:latin typeface="Arial" pitchFamily="34" charset="0"/>
                <a:cs typeface="Arial" pitchFamily="34" charset="0"/>
              </a:rPr>
              <a:t>оремећај релаксације ЛК код око 90% болесника са ХОБП</a:t>
            </a:r>
            <a:r>
              <a:rPr lang="sr-Cyrl-CS" sz="2400" smtClean="0">
                <a:latin typeface="Arial" pitchFamily="34" charset="0"/>
                <a:cs typeface="Arial" pitchFamily="34" charset="0"/>
              </a:rPr>
              <a:t>.</a:t>
            </a:r>
          </a:p>
          <a:p>
            <a:pPr eaLnBrk="1" hangingPunct="1">
              <a:buFont typeface="Wingdings" pitchFamily="2" charset="2"/>
              <a:buNone/>
            </a:pPr>
            <a:endParaRPr lang="sr-Cyrl-CS" sz="2400" smtClean="0">
              <a:latin typeface="Arial" pitchFamily="34" charset="0"/>
              <a:cs typeface="Arial" pitchFamily="34" charset="0"/>
            </a:endParaRPr>
          </a:p>
          <a:p>
            <a:pPr algn="just" eaLnBrk="1" hangingPunct="1"/>
            <a:r>
              <a:rPr lang="sr-Cyrl-CS" sz="2400" smtClean="0">
                <a:latin typeface="Arial" pitchFamily="34" charset="0"/>
                <a:cs typeface="Arial" pitchFamily="34" charset="0"/>
              </a:rPr>
              <a:t>П</a:t>
            </a:r>
            <a:r>
              <a:rPr lang="en-US" sz="2400" smtClean="0">
                <a:latin typeface="Arial" pitchFamily="34" charset="0"/>
                <a:cs typeface="Arial" pitchFamily="34" charset="0"/>
              </a:rPr>
              <a:t>овећан допринос контракције преткоморе у пуњењу Л</a:t>
            </a:r>
            <a:r>
              <a:rPr lang="sr-Cyrl-CS" sz="2400" smtClean="0">
                <a:latin typeface="Arial" pitchFamily="34" charset="0"/>
                <a:cs typeface="Arial" pitchFamily="34" charset="0"/>
              </a:rPr>
              <a:t>К</a:t>
            </a:r>
            <a:r>
              <a:rPr lang="en-US" sz="2400" smtClean="0">
                <a:latin typeface="Arial" pitchFamily="34" charset="0"/>
                <a:cs typeface="Arial" pitchFamily="34" charset="0"/>
              </a:rPr>
              <a:t> код оболелих од ХОБП </a:t>
            </a:r>
            <a:r>
              <a:rPr lang="sr-Cyrl-CS" sz="2400" smtClean="0">
                <a:latin typeface="Arial" pitchFamily="34" charset="0"/>
                <a:cs typeface="Arial" pitchFamily="34" charset="0"/>
              </a:rPr>
              <a:t>      важно  </a:t>
            </a:r>
            <a:r>
              <a:rPr lang="en-US" sz="2400" smtClean="0">
                <a:latin typeface="Arial" pitchFamily="34" charset="0"/>
                <a:cs typeface="Arial" pitchFamily="34" charset="0"/>
              </a:rPr>
              <a:t>одржавања синусног ритма</a:t>
            </a:r>
            <a:r>
              <a:rPr lang="sr-Cyrl-CS" sz="2400" smtClean="0">
                <a:latin typeface="Arial" pitchFamily="34" charset="0"/>
                <a:cs typeface="Arial" pitchFamily="34" charset="0"/>
              </a:rPr>
              <a:t>.</a:t>
            </a:r>
          </a:p>
        </p:txBody>
      </p:sp>
      <p:sp>
        <p:nvSpPr>
          <p:cNvPr id="9" name="TextBox 8"/>
          <p:cNvSpPr txBox="1"/>
          <p:nvPr/>
        </p:nvSpPr>
        <p:spPr>
          <a:xfrm>
            <a:off x="3683920" y="3637253"/>
            <a:ext cx="2750104" cy="1754326"/>
          </a:xfrm>
          <a:prstGeom prst="rect">
            <a:avLst/>
          </a:prstGeom>
          <a:solidFill>
            <a:srgbClr val="BB2C05"/>
          </a:solidFill>
          <a:scene3d>
            <a:camera prst="orthographicFront"/>
            <a:lightRig rig="threePt" dir="t"/>
          </a:scene3d>
          <a:sp3d>
            <a:bevelT w="114300" prst="artDeco"/>
            <a:bevelB/>
          </a:sp3d>
        </p:spPr>
        <p:txBody>
          <a:bodyPr>
            <a:spAutoFit/>
          </a:bodyPr>
          <a:lstStyle/>
          <a:p>
            <a:pPr marL="457200" indent="-457200">
              <a:defRPr/>
            </a:pPr>
            <a:r>
              <a:rPr lang="sr-Cyrl-CS" sz="1400" b="1" dirty="0">
                <a:solidFill>
                  <a:srgbClr val="FFC000"/>
                </a:solidFill>
                <a:effectLst>
                  <a:outerShdw blurRad="38100" dist="38100" dir="2700000" algn="tl">
                    <a:srgbClr val="000000">
                      <a:alpha val="43137"/>
                    </a:srgbClr>
                  </a:outerShdw>
                </a:effectLst>
                <a:cs typeface="Arial" pitchFamily="34" charset="0"/>
              </a:rPr>
              <a:t>Коморска међузависност</a:t>
            </a:r>
            <a:endParaRPr lang="en-US" sz="1400" b="1" dirty="0">
              <a:solidFill>
                <a:srgbClr val="FFC000"/>
              </a:solidFill>
              <a:effectLst>
                <a:outerShdw blurRad="38100" dist="38100" dir="2700000" algn="tl">
                  <a:srgbClr val="000000">
                    <a:alpha val="43137"/>
                  </a:srgbClr>
                </a:outerShdw>
              </a:effectLst>
              <a:cs typeface="Arial" pitchFamily="34" charset="0"/>
            </a:endParaRPr>
          </a:p>
          <a:p>
            <a:pPr marL="457200" indent="-457200">
              <a:defRPr/>
            </a:pPr>
            <a:r>
              <a:rPr lang="sr-Cyrl-CS" sz="1400" b="1" dirty="0">
                <a:solidFill>
                  <a:srgbClr val="FFC000"/>
                </a:solidFill>
                <a:effectLst>
                  <a:outerShdw blurRad="38100" dist="38100" dir="2700000" algn="tl">
                    <a:srgbClr val="000000">
                      <a:alpha val="43137"/>
                    </a:srgbClr>
                  </a:outerShdw>
                </a:effectLst>
                <a:cs typeface="Arial" pitchFamily="34" charset="0"/>
              </a:rPr>
              <a:t>Хипоксемија</a:t>
            </a:r>
          </a:p>
          <a:p>
            <a:pPr marL="457200" indent="-457200">
              <a:defRPr/>
            </a:pPr>
            <a:r>
              <a:rPr lang="sr-Cyrl-CS" sz="1400" b="1" dirty="0">
                <a:solidFill>
                  <a:srgbClr val="FFC000"/>
                </a:solidFill>
                <a:effectLst>
                  <a:outerShdw blurRad="38100" dist="38100" dir="2700000" algn="tl">
                    <a:srgbClr val="000000">
                      <a:alpha val="43137"/>
                    </a:srgbClr>
                  </a:outerShdw>
                </a:effectLst>
                <a:cs typeface="Arial" pitchFamily="34" charset="0"/>
              </a:rPr>
              <a:t>Тахикардија</a:t>
            </a:r>
          </a:p>
          <a:p>
            <a:pPr marL="457200" indent="-457200">
              <a:defRPr/>
            </a:pPr>
            <a:r>
              <a:rPr lang="sr-Cyrl-CS" sz="1400" dirty="0">
                <a:effectLst>
                  <a:outerShdw blurRad="38100" dist="38100" dir="2700000" algn="tl">
                    <a:srgbClr val="000000">
                      <a:alpha val="43137"/>
                    </a:srgbClr>
                  </a:outerShdw>
                </a:effectLst>
                <a:cs typeface="Arial" pitchFamily="34" charset="0"/>
              </a:rPr>
              <a:t>лекови</a:t>
            </a:r>
          </a:p>
          <a:p>
            <a:pPr marL="457200" indent="-457200">
              <a:defRPr/>
            </a:pPr>
            <a:r>
              <a:rPr lang="sr-Cyrl-CS" sz="1400" dirty="0">
                <a:effectLst>
                  <a:outerShdw blurRad="38100" dist="38100" dir="2700000" algn="tl">
                    <a:srgbClr val="000000">
                      <a:alpha val="43137"/>
                    </a:srgbClr>
                  </a:outerShdw>
                </a:effectLst>
                <a:cs typeface="Arial" pitchFamily="34" charset="0"/>
              </a:rPr>
              <a:t>               смањено претходно </a:t>
            </a:r>
          </a:p>
          <a:p>
            <a:pPr marL="457200" indent="-457200">
              <a:defRPr/>
            </a:pPr>
            <a:r>
              <a:rPr lang="en-US" sz="1400" dirty="0">
                <a:effectLst>
                  <a:outerShdw blurRad="38100" dist="38100" dir="2700000" algn="tl">
                    <a:srgbClr val="000000">
                      <a:alpha val="43137"/>
                    </a:srgbClr>
                  </a:outerShdw>
                </a:effectLst>
                <a:cs typeface="Arial" pitchFamily="34" charset="0"/>
              </a:rPr>
              <a:t>             o</a:t>
            </a:r>
            <a:r>
              <a:rPr lang="sr-Cyrl-CS" sz="1400" dirty="0">
                <a:effectLst>
                  <a:outerShdw blurRad="38100" dist="38100" dir="2700000" algn="tl">
                    <a:srgbClr val="000000">
                      <a:alpha val="43137"/>
                    </a:srgbClr>
                  </a:outerShdw>
                </a:effectLst>
                <a:cs typeface="Arial" pitchFamily="34" charset="0"/>
              </a:rPr>
              <a:t>птерећење ЛК</a:t>
            </a:r>
          </a:p>
          <a:p>
            <a:pPr marL="457200" indent="-457200">
              <a:buFontTx/>
              <a:buAutoNum type="arabicPeriod"/>
              <a:defRPr/>
            </a:pPr>
            <a:endParaRPr lang="en-US" dirty="0">
              <a:latin typeface="Arial" charset="0"/>
            </a:endParaRPr>
          </a:p>
        </p:txBody>
      </p:sp>
      <p:sp>
        <p:nvSpPr>
          <p:cNvPr id="7" name="Right Brace 6"/>
          <p:cNvSpPr>
            <a:spLocks/>
          </p:cNvSpPr>
          <p:nvPr/>
        </p:nvSpPr>
        <p:spPr bwMode="auto">
          <a:xfrm>
            <a:off x="6408738" y="3687763"/>
            <a:ext cx="657225" cy="1611312"/>
          </a:xfrm>
          <a:prstGeom prst="rightBrace">
            <a:avLst>
              <a:gd name="adj1" fmla="val 8331"/>
              <a:gd name="adj2" fmla="val 50000"/>
            </a:avLst>
          </a:prstGeom>
          <a:noFill/>
          <a:ln w="38100" algn="ctr">
            <a:solidFill>
              <a:srgbClr val="FF0000"/>
            </a:solidFill>
            <a:round/>
            <a:headEnd/>
            <a:tailEnd/>
          </a:ln>
        </p:spPr>
        <p:txBody>
          <a:bodyPr wrap="none"/>
          <a:lstStyle/>
          <a:p>
            <a:endParaRPr lang="en-US"/>
          </a:p>
        </p:txBody>
      </p:sp>
      <p:sp>
        <p:nvSpPr>
          <p:cNvPr id="8" name="TextBox 7"/>
          <p:cNvSpPr txBox="1">
            <a:spLocks noChangeArrowheads="1"/>
          </p:cNvSpPr>
          <p:nvPr/>
        </p:nvSpPr>
        <p:spPr bwMode="auto">
          <a:xfrm>
            <a:off x="6650038" y="3683000"/>
            <a:ext cx="2654300" cy="1323975"/>
          </a:xfrm>
          <a:prstGeom prst="rect">
            <a:avLst/>
          </a:prstGeom>
          <a:noFill/>
          <a:ln w="9525">
            <a:noFill/>
            <a:miter lim="800000"/>
            <a:headEnd/>
            <a:tailEnd/>
          </a:ln>
        </p:spPr>
        <p:txBody>
          <a:bodyPr>
            <a:spAutoFit/>
          </a:bodyPr>
          <a:lstStyle/>
          <a:p>
            <a:r>
              <a:rPr lang="sr-Cyrl-CS" sz="2000" b="1">
                <a:cs typeface="Arial" pitchFamily="34" charset="0"/>
              </a:rPr>
              <a:t>Дијастолна</a:t>
            </a:r>
          </a:p>
          <a:p>
            <a:r>
              <a:rPr lang="sr-Cyrl-CS" sz="2000" b="1">
                <a:cs typeface="Arial" pitchFamily="34" charset="0"/>
              </a:rPr>
              <a:t> дисфункција  ЛК </a:t>
            </a:r>
          </a:p>
          <a:p>
            <a:r>
              <a:rPr lang="sr-Cyrl-CS" sz="2000" b="1">
                <a:cs typeface="Arial" pitchFamily="34" charset="0"/>
              </a:rPr>
              <a:t>у </a:t>
            </a:r>
          </a:p>
          <a:p>
            <a:r>
              <a:rPr lang="sr-Cyrl-CS" sz="2000" b="1">
                <a:cs typeface="Arial" pitchFamily="34" charset="0"/>
              </a:rPr>
              <a:t>ХОБП</a:t>
            </a:r>
            <a:endParaRPr lang="en-US" sz="2000" b="1">
              <a:cs typeface="Arial" pitchFamily="34" charset="0"/>
            </a:endParaRPr>
          </a:p>
        </p:txBody>
      </p:sp>
      <p:cxnSp>
        <p:nvCxnSpPr>
          <p:cNvPr id="61449" name="Straight Arrow Connector 11"/>
          <p:cNvCxnSpPr>
            <a:cxnSpLocks noChangeShapeType="1"/>
          </p:cNvCxnSpPr>
          <p:nvPr/>
        </p:nvCxnSpPr>
        <p:spPr bwMode="auto">
          <a:xfrm flipV="1">
            <a:off x="4143375" y="3286125"/>
            <a:ext cx="476250" cy="12700"/>
          </a:xfrm>
          <a:prstGeom prst="straightConnector1">
            <a:avLst/>
          </a:prstGeom>
          <a:noFill/>
          <a:ln w="25400" algn="ctr">
            <a:solidFill>
              <a:schemeClr val="tx1"/>
            </a:solidFill>
            <a:round/>
            <a:headEnd/>
            <a:tailEnd type="arrow" w="med" len="med"/>
          </a:ln>
        </p:spPr>
      </p:cxnSp>
      <p:sp>
        <p:nvSpPr>
          <p:cNvPr id="10" name="Rectangle 2"/>
          <p:cNvSpPr txBox="1">
            <a:spLocks noChangeArrowheads="1"/>
          </p:cNvSpPr>
          <p:nvPr/>
        </p:nvSpPr>
        <p:spPr bwMode="auto">
          <a:xfrm>
            <a:off x="642938" y="357188"/>
            <a:ext cx="8216900" cy="703262"/>
          </a:xfrm>
          <a:prstGeom prst="rect">
            <a:avLst/>
          </a:prstGeom>
          <a:solidFill>
            <a:srgbClr val="00001E">
              <a:alpha val="50195"/>
            </a:srgbClr>
          </a:solidFill>
          <a:ln w="9525" algn="ctr">
            <a:noFill/>
            <a:miter lim="800000"/>
            <a:headEnd/>
            <a:tailEnd/>
          </a:ln>
          <a:effectLst/>
        </p:spPr>
        <p:txBody>
          <a:bodyPr wrap="none" lIns="92075" tIns="46038" rIns="92075" bIns="46038" anchor="ctr"/>
          <a:lstStyle/>
          <a:p>
            <a:pPr eaLnBrk="0" hangingPunct="0">
              <a:defRPr/>
            </a:pPr>
            <a:r>
              <a:rPr lang="sr-Cyrl-CS" sz="3600" kern="0" dirty="0">
                <a:solidFill>
                  <a:schemeClr val="bg1"/>
                </a:solidFill>
                <a:ea typeface="+mj-ea"/>
                <a:cs typeface="Arial" pitchFamily="34" charset="0"/>
              </a:rPr>
              <a:t>ХОБП и дијастолна инсуфицијенција</a:t>
            </a:r>
            <a:endParaRPr lang="en-US" sz="4000" kern="0" dirty="0">
              <a:solidFill>
                <a:schemeClr val="bg1"/>
              </a:solidFill>
              <a:ea typeface="+mj-ea"/>
              <a:cs typeface="Arial" pitchFamily="34" charset="0"/>
            </a:endParaRPr>
          </a:p>
        </p:txBody>
      </p:sp>
      <p:pic>
        <p:nvPicPr>
          <p:cNvPr id="11" name="Radivojevic.4S.2.avi">
            <a:hlinkClick r:id="" action="ppaction://media"/>
          </p:cNvPr>
          <p:cNvPicPr>
            <a:picLocks noRot="1" noChangeAspect="1" noChangeArrowheads="1"/>
          </p:cNvPicPr>
          <p:nvPr>
            <a:videoFile r:link="rId1"/>
          </p:nvPr>
        </p:nvPicPr>
        <p:blipFill>
          <a:blip r:embed="rId4"/>
          <a:srcRect/>
          <a:stretch>
            <a:fillRect/>
          </a:stretch>
        </p:blipFill>
        <p:spPr bwMode="auto">
          <a:xfrm>
            <a:off x="0" y="4025900"/>
            <a:ext cx="3554413" cy="28321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nodeType="clickEffect">
                                  <p:stCondLst>
                                    <p:cond delay="0"/>
                                  </p:stCondLst>
                                  <p:childTnLst>
                                    <p:set>
                                      <p:cBhvr>
                                        <p:cTn id="23" dur="1" fill="hold">
                                          <p:stCondLst>
                                            <p:cond delay="0"/>
                                          </p:stCondLst>
                                        </p:cTn>
                                        <p:tgtEl>
                                          <p:spTgt spid="8">
                                            <p:txEl>
                                              <p:pRg st="0" end="0"/>
                                            </p:txEl>
                                          </p:spTgt>
                                        </p:tgtEl>
                                        <p:attrNameLst>
                                          <p:attrName>style.visibility</p:attrName>
                                        </p:attrNameLst>
                                      </p:cBhvr>
                                      <p:to>
                                        <p:strVal val="visible"/>
                                      </p:to>
                                    </p:set>
                                    <p:anim calcmode="lin" valueType="num">
                                      <p:cBhvr>
                                        <p:cTn id="24" dur="1000" fill="hold"/>
                                        <p:tgtEl>
                                          <p:spTgt spid="8">
                                            <p:txEl>
                                              <p:pRg st="0" end="0"/>
                                            </p:txEl>
                                          </p:spTgt>
                                        </p:tgtEl>
                                        <p:attrNameLst>
                                          <p:attrName>ppt_w</p:attrName>
                                        </p:attrNameLst>
                                      </p:cBhvr>
                                      <p:tavLst>
                                        <p:tav tm="0">
                                          <p:val>
                                            <p:strVal val="#ppt_w*0.70"/>
                                          </p:val>
                                        </p:tav>
                                        <p:tav tm="100000">
                                          <p:val>
                                            <p:strVal val="#ppt_w"/>
                                          </p:val>
                                        </p:tav>
                                      </p:tavLst>
                                    </p:anim>
                                    <p:anim calcmode="lin" valueType="num">
                                      <p:cBhvr>
                                        <p:cTn id="25"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8">
                                            <p:txEl>
                                              <p:pRg st="0" end="0"/>
                                            </p:txEl>
                                          </p:spTgt>
                                        </p:tgtEl>
                                      </p:cBhvr>
                                    </p:animEffect>
                                  </p:childTnLst>
                                </p:cTn>
                              </p:par>
                              <p:par>
                                <p:cTn id="27" presetID="55" presetClass="entr" presetSubtype="0" fill="hold"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 calcmode="lin" valueType="num">
                                      <p:cBhvr>
                                        <p:cTn id="29" dur="1000" fill="hold"/>
                                        <p:tgtEl>
                                          <p:spTgt spid="8">
                                            <p:txEl>
                                              <p:pRg st="1" end="1"/>
                                            </p:txEl>
                                          </p:spTgt>
                                        </p:tgtEl>
                                        <p:attrNameLst>
                                          <p:attrName>ppt_w</p:attrName>
                                        </p:attrNameLst>
                                      </p:cBhvr>
                                      <p:tavLst>
                                        <p:tav tm="0">
                                          <p:val>
                                            <p:strVal val="#ppt_w*0.70"/>
                                          </p:val>
                                        </p:tav>
                                        <p:tav tm="100000">
                                          <p:val>
                                            <p:strVal val="#ppt_w"/>
                                          </p:val>
                                        </p:tav>
                                      </p:tavLst>
                                    </p:anim>
                                    <p:anim calcmode="lin" valueType="num">
                                      <p:cBhvr>
                                        <p:cTn id="30"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31" dur="1000"/>
                                        <p:tgtEl>
                                          <p:spTgt spid="8">
                                            <p:txEl>
                                              <p:pRg st="1" end="1"/>
                                            </p:txEl>
                                          </p:spTgt>
                                        </p:tgtEl>
                                      </p:cBhvr>
                                    </p:animEffect>
                                  </p:childTnLst>
                                </p:cTn>
                              </p:par>
                              <p:par>
                                <p:cTn id="32" presetID="55" presetClass="entr" presetSubtype="0" fill="hold" nodeType="with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 calcmode="lin" valueType="num">
                                      <p:cBhvr>
                                        <p:cTn id="34" dur="1000" fill="hold"/>
                                        <p:tgtEl>
                                          <p:spTgt spid="8">
                                            <p:txEl>
                                              <p:pRg st="2" end="2"/>
                                            </p:txEl>
                                          </p:spTgt>
                                        </p:tgtEl>
                                        <p:attrNameLst>
                                          <p:attrName>ppt_w</p:attrName>
                                        </p:attrNameLst>
                                      </p:cBhvr>
                                      <p:tavLst>
                                        <p:tav tm="0">
                                          <p:val>
                                            <p:strVal val="#ppt_w*0.70"/>
                                          </p:val>
                                        </p:tav>
                                        <p:tav tm="100000">
                                          <p:val>
                                            <p:strVal val="#ppt_w"/>
                                          </p:val>
                                        </p:tav>
                                      </p:tavLst>
                                    </p:anim>
                                    <p:anim calcmode="lin" valueType="num">
                                      <p:cBhvr>
                                        <p:cTn id="35" dur="1000" fill="hold"/>
                                        <p:tgtEl>
                                          <p:spTgt spid="8">
                                            <p:txEl>
                                              <p:pRg st="2" end="2"/>
                                            </p:txEl>
                                          </p:spTgt>
                                        </p:tgtEl>
                                        <p:attrNameLst>
                                          <p:attrName>ppt_h</p:attrName>
                                        </p:attrNameLst>
                                      </p:cBhvr>
                                      <p:tavLst>
                                        <p:tav tm="0">
                                          <p:val>
                                            <p:strVal val="#ppt_h"/>
                                          </p:val>
                                        </p:tav>
                                        <p:tav tm="100000">
                                          <p:val>
                                            <p:strVal val="#ppt_h"/>
                                          </p:val>
                                        </p:tav>
                                      </p:tavLst>
                                    </p:anim>
                                    <p:animEffect transition="in" filter="fade">
                                      <p:cBhvr>
                                        <p:cTn id="36" dur="1000"/>
                                        <p:tgtEl>
                                          <p:spTgt spid="8">
                                            <p:txEl>
                                              <p:pRg st="2" end="2"/>
                                            </p:txEl>
                                          </p:spTgt>
                                        </p:tgtEl>
                                      </p:cBhvr>
                                    </p:animEffect>
                                  </p:childTnLst>
                                </p:cTn>
                              </p:par>
                              <p:par>
                                <p:cTn id="37" presetID="55" presetClass="entr" presetSubtype="0" fill="hold" nodeType="withEffect">
                                  <p:stCondLst>
                                    <p:cond delay="0"/>
                                  </p:stCondLst>
                                  <p:childTnLst>
                                    <p:set>
                                      <p:cBhvr>
                                        <p:cTn id="38" dur="1" fill="hold">
                                          <p:stCondLst>
                                            <p:cond delay="0"/>
                                          </p:stCondLst>
                                        </p:cTn>
                                        <p:tgtEl>
                                          <p:spTgt spid="8">
                                            <p:txEl>
                                              <p:pRg st="3" end="3"/>
                                            </p:txEl>
                                          </p:spTgt>
                                        </p:tgtEl>
                                        <p:attrNameLst>
                                          <p:attrName>style.visibility</p:attrName>
                                        </p:attrNameLst>
                                      </p:cBhvr>
                                      <p:to>
                                        <p:strVal val="visible"/>
                                      </p:to>
                                    </p:set>
                                    <p:anim calcmode="lin" valueType="num">
                                      <p:cBhvr>
                                        <p:cTn id="39" dur="1000" fill="hold"/>
                                        <p:tgtEl>
                                          <p:spTgt spid="8">
                                            <p:txEl>
                                              <p:pRg st="3" end="3"/>
                                            </p:txEl>
                                          </p:spTgt>
                                        </p:tgtEl>
                                        <p:attrNameLst>
                                          <p:attrName>ppt_w</p:attrName>
                                        </p:attrNameLst>
                                      </p:cBhvr>
                                      <p:tavLst>
                                        <p:tav tm="0">
                                          <p:val>
                                            <p:strVal val="#ppt_w*0.70"/>
                                          </p:val>
                                        </p:tav>
                                        <p:tav tm="100000">
                                          <p:val>
                                            <p:strVal val="#ppt_w"/>
                                          </p:val>
                                        </p:tav>
                                      </p:tavLst>
                                    </p:anim>
                                    <p:anim calcmode="lin" valueType="num">
                                      <p:cBhvr>
                                        <p:cTn id="40" dur="1000" fill="hold"/>
                                        <p:tgtEl>
                                          <p:spTgt spid="8">
                                            <p:txEl>
                                              <p:pRg st="3" end="3"/>
                                            </p:txEl>
                                          </p:spTgt>
                                        </p:tgtEl>
                                        <p:attrNameLst>
                                          <p:attrName>ppt_h</p:attrName>
                                        </p:attrNameLst>
                                      </p:cBhvr>
                                      <p:tavLst>
                                        <p:tav tm="0">
                                          <p:val>
                                            <p:strVal val="#ppt_h"/>
                                          </p:val>
                                        </p:tav>
                                        <p:tav tm="100000">
                                          <p:val>
                                            <p:strVal val="#ppt_h"/>
                                          </p:val>
                                        </p:tav>
                                      </p:tavLst>
                                    </p:anim>
                                    <p:animEffect transition="in" filter="fade">
                                      <p:cBhvr>
                                        <p:cTn id="41" dur="10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11"/>
                    </p:tgtEl>
                  </p:cond>
                </p:stCondLst>
                <p:endSync evt="end" delay="0">
                  <p:rtn val="all"/>
                </p:endSync>
                <p:childTnLst>
                  <p:par>
                    <p:cTn id="43" fill="hold" nodeType="clickPar">
                      <p:stCondLst>
                        <p:cond delay="0"/>
                      </p:stCondLst>
                      <p:childTnLst>
                        <p:par>
                          <p:cTn id="44" fill="hold" nodeType="withGroup">
                            <p:stCondLst>
                              <p:cond delay="0"/>
                            </p:stCondLst>
                            <p:childTnLst>
                              <p:par>
                                <p:cTn id="45" presetID="2" presetClass="mediacall" presetSubtype="0" fill="hold" nodeType="clickEffect">
                                  <p:stCondLst>
                                    <p:cond delay="0"/>
                                  </p:stCondLst>
                                  <p:childTnLst>
                                    <p:cmd type="call" cmd="togglePause">
                                      <p:cBhvr>
                                        <p:cTn id="46" dur="1" fill="hold"/>
                                        <p:tgtEl>
                                          <p:spTgt spid="11"/>
                                        </p:tgtEl>
                                      </p:cBhvr>
                                    </p:cmd>
                                  </p:childTnLst>
                                </p:cTn>
                              </p:par>
                            </p:childTnLst>
                          </p:cTn>
                        </p:par>
                      </p:childTnLst>
                    </p:cTn>
                  </p:par>
                </p:childTnLst>
              </p:cTn>
              <p:nextCondLst>
                <p:cond evt="onClick" delay="0">
                  <p:tgtEl>
                    <p:spTgt spid="11"/>
                  </p:tgtEl>
                </p:cond>
              </p:nextCondLst>
            </p:seq>
            <p:video>
              <p:cMediaNode>
                <p:cTn id="47" fill="hold" display="0">
                  <p:stCondLst>
                    <p:cond delay="indefinite"/>
                  </p:stCondLst>
                  <p:endCondLst>
                    <p:cond evt="onNext" delay="0">
                      <p:tgtEl>
                        <p:sldTgt/>
                      </p:tgtEl>
                    </p:cond>
                    <p:cond evt="onPrev" delay="0">
                      <p:tgtEl>
                        <p:sldTgt/>
                      </p:tgtEl>
                    </p:cond>
                  </p:endCondLst>
                </p:cTn>
                <p:tgtEl>
                  <p:spTgt spid="11"/>
                </p:tgtEl>
              </p:cMediaNode>
            </p:video>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8" y="161925"/>
            <a:ext cx="8548687" cy="762000"/>
          </a:xfrm>
        </p:spPr>
        <p:txBody>
          <a:bodyPr>
            <a:normAutofit fontScale="90000"/>
          </a:bodyPr>
          <a:lstStyle/>
          <a:p>
            <a:pPr marL="54864" eaLnBrk="1" fontAlgn="auto" hangingPunct="1">
              <a:spcAft>
                <a:spcPts val="0"/>
              </a:spcAft>
              <a:defRPr/>
            </a:pPr>
            <a:r>
              <a:rPr lang="sr-Cyrl-CS" i="1" dirty="0" smtClean="0">
                <a:solidFill>
                  <a:schemeClr val="tx2">
                    <a:tint val="100000"/>
                    <a:shade val="90000"/>
                    <a:satMod val="250000"/>
                    <a:alpha val="100000"/>
                  </a:schemeClr>
                </a:solidFill>
              </a:rPr>
              <a:t> </a:t>
            </a:r>
            <a:br>
              <a:rPr lang="sr-Cyrl-CS" i="1" dirty="0" smtClean="0">
                <a:solidFill>
                  <a:schemeClr val="tx2">
                    <a:tint val="100000"/>
                    <a:shade val="90000"/>
                    <a:satMod val="250000"/>
                    <a:alpha val="100000"/>
                  </a:schemeClr>
                </a:solidFill>
              </a:rPr>
            </a:br>
            <a:r>
              <a:rPr lang="sr-Cyrl-CS" i="1" dirty="0" smtClean="0">
                <a:solidFill>
                  <a:schemeClr val="tx2">
                    <a:tint val="100000"/>
                    <a:shade val="90000"/>
                    <a:satMod val="250000"/>
                    <a:alpha val="100000"/>
                  </a:schemeClr>
                </a:solidFill>
              </a:rPr>
              <a:t/>
            </a:r>
            <a:br>
              <a:rPr lang="sr-Cyrl-CS" i="1" dirty="0" smtClean="0">
                <a:solidFill>
                  <a:schemeClr val="tx2">
                    <a:tint val="100000"/>
                    <a:shade val="90000"/>
                    <a:satMod val="250000"/>
                    <a:alpha val="100000"/>
                  </a:schemeClr>
                </a:solidFill>
              </a:rPr>
            </a:br>
            <a:r>
              <a:rPr lang="sr-Cyrl-CS" i="1" dirty="0" smtClean="0">
                <a:solidFill>
                  <a:schemeClr val="tx2">
                    <a:tint val="100000"/>
                    <a:shade val="90000"/>
                    <a:satMod val="250000"/>
                    <a:alpha val="100000"/>
                  </a:schemeClr>
                </a:solidFill>
              </a:rPr>
              <a:t/>
            </a:r>
            <a:br>
              <a:rPr lang="sr-Cyrl-CS" i="1" dirty="0" smtClean="0">
                <a:solidFill>
                  <a:schemeClr val="tx2">
                    <a:tint val="100000"/>
                    <a:shade val="90000"/>
                    <a:satMod val="250000"/>
                    <a:alpha val="100000"/>
                  </a:schemeClr>
                </a:solidFill>
              </a:rPr>
            </a:br>
            <a:endParaRPr lang="en-US" i="1" dirty="0">
              <a:solidFill>
                <a:schemeClr val="tx2">
                  <a:tint val="100000"/>
                  <a:shade val="90000"/>
                  <a:satMod val="250000"/>
                  <a:alpha val="100000"/>
                </a:schemeClr>
              </a:solidFill>
            </a:endParaRPr>
          </a:p>
        </p:txBody>
      </p:sp>
      <p:sp>
        <p:nvSpPr>
          <p:cNvPr id="62467" name="Content Placeholder 2"/>
          <p:cNvSpPr>
            <a:spLocks noGrp="1"/>
          </p:cNvSpPr>
          <p:nvPr>
            <p:ph idx="1"/>
          </p:nvPr>
        </p:nvSpPr>
        <p:spPr>
          <a:xfrm>
            <a:off x="166688" y="1098550"/>
            <a:ext cx="9156700" cy="4953000"/>
          </a:xfrm>
        </p:spPr>
        <p:txBody>
          <a:bodyPr/>
          <a:lstStyle/>
          <a:p>
            <a:pPr eaLnBrk="1" hangingPunct="1"/>
            <a:endParaRPr lang="sr-Cyrl-CS" b="1" smtClean="0"/>
          </a:p>
          <a:p>
            <a:pPr eaLnBrk="1" hangingPunct="1">
              <a:buFont typeface="Wingdings" pitchFamily="2" charset="2"/>
              <a:buNone/>
            </a:pPr>
            <a:endParaRPr lang="sr-Cyrl-CS" sz="2400" b="1" smtClean="0"/>
          </a:p>
        </p:txBody>
      </p:sp>
      <p:sp>
        <p:nvSpPr>
          <p:cNvPr id="9" name="Rectangle 2"/>
          <p:cNvSpPr txBox="1">
            <a:spLocks noChangeArrowheads="1"/>
          </p:cNvSpPr>
          <p:nvPr/>
        </p:nvSpPr>
        <p:spPr bwMode="auto">
          <a:xfrm>
            <a:off x="811213" y="174625"/>
            <a:ext cx="7926387" cy="762000"/>
          </a:xfrm>
          <a:prstGeom prst="rect">
            <a:avLst/>
          </a:prstGeom>
          <a:solidFill>
            <a:srgbClr val="00001E">
              <a:alpha val="50195"/>
            </a:srgbClr>
          </a:solidFill>
          <a:ln w="9525" algn="ctr">
            <a:noFill/>
            <a:miter lim="800000"/>
            <a:headEnd/>
            <a:tailEnd/>
          </a:ln>
          <a:effectLst/>
        </p:spPr>
        <p:txBody>
          <a:bodyPr wrap="none" lIns="92075" tIns="46038" rIns="92075" bIns="46038" anchor="ctr"/>
          <a:lstStyle/>
          <a:p>
            <a:pPr eaLnBrk="0" hangingPunct="0">
              <a:defRPr/>
            </a:pPr>
            <a:r>
              <a:rPr lang="sr-Cyrl-CS" sz="3600" dirty="0">
                <a:solidFill>
                  <a:schemeClr val="bg1"/>
                </a:solidFill>
                <a:effectLst>
                  <a:outerShdw blurRad="38100" dist="38100" dir="2700000" algn="tl">
                    <a:srgbClr val="000000">
                      <a:alpha val="43137"/>
                    </a:srgbClr>
                  </a:outerShdw>
                </a:effectLst>
                <a:cs typeface="Arial" pitchFamily="34" charset="0"/>
              </a:rPr>
              <a:t>ХОБП и срчана инсуфицијенција</a:t>
            </a:r>
            <a:endParaRPr lang="en-US" sz="3600" kern="0" dirty="0">
              <a:solidFill>
                <a:schemeClr val="bg1"/>
              </a:solidFill>
              <a:effectLst>
                <a:outerShdw blurRad="38100" dist="38100" dir="2700000" algn="tl">
                  <a:srgbClr val="000000">
                    <a:alpha val="43137"/>
                  </a:srgbClr>
                </a:outerShdw>
              </a:effectLst>
              <a:ea typeface="+mj-ea"/>
              <a:cs typeface="Arial" pitchFamily="34" charset="0"/>
            </a:endParaRPr>
          </a:p>
        </p:txBody>
      </p:sp>
      <p:pic>
        <p:nvPicPr>
          <p:cNvPr id="62469" name="Picture 9" descr="Djokic rtg pulmo zastoj.jpg"/>
          <p:cNvPicPr>
            <a:picLocks noChangeAspect="1"/>
          </p:cNvPicPr>
          <p:nvPr/>
        </p:nvPicPr>
        <p:blipFill>
          <a:blip r:embed="rId3"/>
          <a:srcRect/>
          <a:stretch>
            <a:fillRect/>
          </a:stretch>
        </p:blipFill>
        <p:spPr bwMode="auto">
          <a:xfrm>
            <a:off x="450850" y="1558925"/>
            <a:ext cx="4391025" cy="3644900"/>
          </a:xfrm>
          <a:prstGeom prst="rect">
            <a:avLst/>
          </a:prstGeom>
          <a:noFill/>
          <a:ln w="9525">
            <a:noFill/>
            <a:miter lim="800000"/>
            <a:headEnd/>
            <a:tailEnd/>
          </a:ln>
        </p:spPr>
      </p:pic>
      <p:pic>
        <p:nvPicPr>
          <p:cNvPr id="62470" name="Picture 12" descr="EHO srca Vasiljevic.jpg"/>
          <p:cNvPicPr>
            <a:picLocks noChangeAspect="1"/>
          </p:cNvPicPr>
          <p:nvPr/>
        </p:nvPicPr>
        <p:blipFill>
          <a:blip r:embed="rId4"/>
          <a:srcRect/>
          <a:stretch>
            <a:fillRect/>
          </a:stretch>
        </p:blipFill>
        <p:spPr bwMode="auto">
          <a:xfrm>
            <a:off x="5783263" y="2317750"/>
            <a:ext cx="2600325" cy="3040063"/>
          </a:xfrm>
          <a:prstGeom prst="rect">
            <a:avLst/>
          </a:prstGeom>
          <a:noFill/>
          <a:ln w="9525">
            <a:noFill/>
            <a:miter lim="800000"/>
            <a:headEnd/>
            <a:tailEnd/>
          </a:ln>
        </p:spPr>
      </p:pic>
      <p:pic>
        <p:nvPicPr>
          <p:cNvPr id="62471" name="Picture 13" descr="djokic eho srca.jpg 2.jpg"/>
          <p:cNvPicPr>
            <a:picLocks noChangeAspect="1"/>
          </p:cNvPicPr>
          <p:nvPr/>
        </p:nvPicPr>
        <p:blipFill>
          <a:blip r:embed="rId5"/>
          <a:srcRect/>
          <a:stretch>
            <a:fillRect/>
          </a:stretch>
        </p:blipFill>
        <p:spPr bwMode="auto">
          <a:xfrm>
            <a:off x="5783263" y="1854200"/>
            <a:ext cx="2600325" cy="463550"/>
          </a:xfrm>
          <a:prstGeom prst="rect">
            <a:avLst/>
          </a:prstGeom>
          <a:noFill/>
          <a:ln w="9525">
            <a:noFill/>
            <a:miter lim="800000"/>
            <a:headEnd/>
            <a:tailEnd/>
          </a:ln>
        </p:spPr>
      </p:pic>
      <p:pic>
        <p:nvPicPr>
          <p:cNvPr id="62472" name="Picture 5" descr="EKG LJUBISA  OTPUST 2"/>
          <p:cNvPicPr>
            <a:picLocks noChangeAspect="1" noChangeArrowheads="1"/>
          </p:cNvPicPr>
          <p:nvPr/>
        </p:nvPicPr>
        <p:blipFill>
          <a:blip r:embed="rId6"/>
          <a:srcRect/>
          <a:stretch>
            <a:fillRect/>
          </a:stretch>
        </p:blipFill>
        <p:spPr bwMode="auto">
          <a:xfrm>
            <a:off x="180975" y="5392738"/>
            <a:ext cx="5616575" cy="1298575"/>
          </a:xfrm>
          <a:prstGeom prst="rect">
            <a:avLst/>
          </a:prstGeom>
          <a:noFill/>
          <a:ln w="9525">
            <a:noFill/>
            <a:miter lim="800000"/>
            <a:headEnd/>
            <a:tailEnd/>
          </a:ln>
        </p:spPr>
      </p:pic>
      <p:sp>
        <p:nvSpPr>
          <p:cNvPr id="16" name="Oval 15"/>
          <p:cNvSpPr/>
          <p:nvPr/>
        </p:nvSpPr>
        <p:spPr>
          <a:xfrm>
            <a:off x="5962650" y="2524125"/>
            <a:ext cx="1185863" cy="850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sr-Latn-CS"/>
          </a:p>
        </p:txBody>
      </p:sp>
      <p:sp>
        <p:nvSpPr>
          <p:cNvPr id="17" name="Oval 16"/>
          <p:cNvSpPr/>
          <p:nvPr/>
        </p:nvSpPr>
        <p:spPr>
          <a:xfrm>
            <a:off x="7261225" y="2908300"/>
            <a:ext cx="1185863" cy="2603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sr-Latn-CS"/>
          </a:p>
        </p:txBody>
      </p:sp>
      <p:sp>
        <p:nvSpPr>
          <p:cNvPr id="18" name="Oval 17"/>
          <p:cNvSpPr/>
          <p:nvPr/>
        </p:nvSpPr>
        <p:spPr>
          <a:xfrm>
            <a:off x="7310438" y="3811588"/>
            <a:ext cx="687387" cy="3222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sr-Latn-CS"/>
          </a:p>
        </p:txBody>
      </p:sp>
      <p:cxnSp>
        <p:nvCxnSpPr>
          <p:cNvPr id="20" name="Straight Connector 19"/>
          <p:cNvCxnSpPr/>
          <p:nvPr/>
        </p:nvCxnSpPr>
        <p:spPr>
          <a:xfrm>
            <a:off x="7199313" y="4738688"/>
            <a:ext cx="1158875" cy="142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883275" y="4789488"/>
            <a:ext cx="1158875" cy="127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8" presetClass="entr" presetSubtype="16"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amond(in)">
                                      <p:cBhvr>
                                        <p:cTn id="28" dur="2000"/>
                                        <p:tgtEl>
                                          <p:spTgt spid="2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diamond(in)">
                                      <p:cBhvr>
                                        <p:cTn id="3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914400" y="2286000"/>
            <a:ext cx="8229600" cy="1143000"/>
          </a:xfrm>
        </p:spPr>
        <p:txBody>
          <a:bodyPr/>
          <a:lstStyle/>
          <a:p>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a:r>
            <a:br>
              <a:rPr lang="sr-Cyrl-CS" b="1" smtClean="0">
                <a:solidFill>
                  <a:schemeClr val="tx1"/>
                </a:solidFill>
                <a:latin typeface="Arial" pitchFamily="34" charset="0"/>
                <a:cs typeface="Arial" pitchFamily="34" charset="0"/>
              </a:rPr>
            </a:br>
            <a:r>
              <a:rPr lang="sr-Cyrl-CS" b="1" smtClean="0">
                <a:solidFill>
                  <a:schemeClr val="tx1"/>
                </a:solidFill>
                <a:latin typeface="Arial" pitchFamily="34" charset="0"/>
                <a:cs typeface="Arial" pitchFamily="34" charset="0"/>
              </a:rPr>
              <a:t>   Клиничка слика</a:t>
            </a:r>
            <a:br>
              <a:rPr lang="sr-Cyrl-CS" b="1" smtClean="0">
                <a:solidFill>
                  <a:schemeClr val="tx1"/>
                </a:solidFill>
                <a:latin typeface="Arial" pitchFamily="34" charset="0"/>
                <a:cs typeface="Arial" pitchFamily="34" charset="0"/>
              </a:rPr>
            </a:br>
            <a:endParaRPr lang="sr-Latn-CS" b="1" smtClean="0">
              <a:solidFill>
                <a:schemeClr val="tx1"/>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0"/>
            <a:ext cx="8858250" cy="1003300"/>
          </a:xfrm>
        </p:spPr>
        <p:txBody>
          <a:bodyPr/>
          <a:lstStyle/>
          <a:p>
            <a:pPr algn="ctr" eaLnBrk="1" hangingPunct="1"/>
            <a:r>
              <a:rPr lang="sr-Latn-CS" smtClean="0"/>
              <a:t> </a:t>
            </a:r>
            <a:r>
              <a:rPr lang="sr-Cyrl-CS" sz="2800" smtClean="0">
                <a:solidFill>
                  <a:schemeClr val="tx1"/>
                </a:solidFill>
                <a:latin typeface="Arial" pitchFamily="34" charset="0"/>
                <a:cs typeface="Arial" pitchFamily="34" charset="0"/>
              </a:rPr>
              <a:t>Симптоми и знаци респирацијске инсуфицијенције</a:t>
            </a:r>
            <a:endParaRPr lang="sr-Latn-CS" sz="2800" smtClean="0">
              <a:solidFill>
                <a:schemeClr val="tx1"/>
              </a:solidFill>
              <a:latin typeface="Arial" pitchFamily="34" charset="0"/>
              <a:cs typeface="Arial" pitchFamily="34" charset="0"/>
            </a:endParaRPr>
          </a:p>
        </p:txBody>
      </p:sp>
      <p:sp>
        <p:nvSpPr>
          <p:cNvPr id="64515" name="Rectangle 3"/>
          <p:cNvSpPr>
            <a:spLocks noGrp="1" noChangeArrowheads="1"/>
          </p:cNvSpPr>
          <p:nvPr>
            <p:ph type="body" idx="1"/>
          </p:nvPr>
        </p:nvSpPr>
        <p:spPr>
          <a:xfrm>
            <a:off x="457200" y="1447800"/>
            <a:ext cx="8229600" cy="4953000"/>
          </a:xfrm>
        </p:spPr>
        <p:txBody>
          <a:bodyPr/>
          <a:lstStyle/>
          <a:p>
            <a:pPr eaLnBrk="1" hangingPunct="1">
              <a:lnSpc>
                <a:spcPct val="80000"/>
              </a:lnSpc>
              <a:buFontTx/>
              <a:buNone/>
            </a:pPr>
            <a:r>
              <a:rPr lang="sr-Latn-CS" sz="1600" smtClean="0"/>
              <a:t> </a:t>
            </a:r>
            <a:r>
              <a:rPr lang="sr-Cyrl-CS" sz="2400" b="1" smtClean="0">
                <a:latin typeface="Arial" pitchFamily="34" charset="0"/>
                <a:cs typeface="Arial" pitchFamily="34" charset="0"/>
              </a:rPr>
              <a:t>Хипоксемија</a:t>
            </a:r>
            <a:r>
              <a:rPr lang="sr-Cyrl-CS" sz="2400" b="1" u="sng" smtClean="0">
                <a:latin typeface="Arial" pitchFamily="34" charset="0"/>
                <a:cs typeface="Arial" pitchFamily="34" charset="0"/>
              </a:rPr>
              <a:t> </a:t>
            </a:r>
            <a:r>
              <a:rPr lang="sr-Latn-CS" sz="2400" b="1" smtClean="0">
                <a:latin typeface="Arial" pitchFamily="34" charset="0"/>
                <a:cs typeface="Arial" pitchFamily="34" charset="0"/>
              </a:rPr>
              <a:t>               </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a:t>
            </a:r>
            <a:r>
              <a:rPr lang="sr-Cyrl-CS" sz="2400" b="1" smtClean="0">
                <a:latin typeface="Arial" pitchFamily="34" charset="0"/>
                <a:cs typeface="Arial" pitchFamily="34" charset="0"/>
              </a:rPr>
              <a:t>Хиперкапнија</a:t>
            </a:r>
            <a:endParaRPr lang="sr-Latn-CS" sz="24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solidFill>
                  <a:srgbClr val="FF0000"/>
                </a:solidFill>
                <a:latin typeface="Arial" pitchFamily="34" charset="0"/>
                <a:cs typeface="Arial" pitchFamily="34" charset="0"/>
              </a:rPr>
              <a:t>Централна цијаноза</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главобоље </a:t>
            </a:r>
          </a:p>
          <a:p>
            <a:pPr eaLnBrk="1" hangingPunct="1">
              <a:lnSpc>
                <a:spcPct val="80000"/>
              </a:lnSpc>
              <a:buFontTx/>
              <a:buNone/>
            </a:pPr>
            <a:r>
              <a:rPr lang="sr-Cyrl-CS" sz="1600" b="1" smtClean="0">
                <a:latin typeface="Arial" pitchFamily="34" charset="0"/>
                <a:cs typeface="Arial" pitchFamily="34" charset="0"/>
              </a:rPr>
              <a:t> </a:t>
            </a:r>
            <a:r>
              <a:rPr lang="sr-Latn-CS" sz="1600" b="1" smtClean="0">
                <a:latin typeface="Arial" pitchFamily="34" charset="0"/>
                <a:cs typeface="Arial" pitchFamily="34" charset="0"/>
              </a:rPr>
              <a:t>   </a:t>
            </a:r>
            <a:r>
              <a:rPr lang="sr-Cyrl-CS" sz="1600" b="1" smtClean="0">
                <a:latin typeface="Arial" pitchFamily="34" charset="0"/>
                <a:cs typeface="Arial" pitchFamily="34" charset="0"/>
              </a:rPr>
              <a:t>Неуропсихички</a:t>
            </a:r>
            <a:r>
              <a:rPr lang="sr-Latn-CS" sz="1600" b="1" smtClean="0">
                <a:latin typeface="Arial" pitchFamily="34" charset="0"/>
                <a:cs typeface="Arial" pitchFamily="34" charset="0"/>
              </a:rPr>
              <a:t>                                                     </a:t>
            </a:r>
            <a:r>
              <a:rPr lang="sr-Cyrl-CS" sz="1600" b="1" smtClean="0">
                <a:latin typeface="Arial" pitchFamily="34" charset="0"/>
                <a:cs typeface="Arial" pitchFamily="34" charset="0"/>
              </a:rPr>
              <a:t>конфузност</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узнемиреност</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заборавност</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помућење свести</a:t>
            </a:r>
            <a:r>
              <a:rPr lang="sr-Latn-CS" sz="1600" b="1" smtClean="0">
                <a:latin typeface="Arial" pitchFamily="34" charset="0"/>
                <a:cs typeface="Arial" pitchFamily="34" charset="0"/>
              </a:rPr>
              <a:t>                                         </a:t>
            </a:r>
            <a:r>
              <a:rPr lang="sr-Cyrl-CS" sz="1600" b="1" smtClean="0">
                <a:latin typeface="Arial" pitchFamily="34" charset="0"/>
                <a:cs typeface="Arial" pitchFamily="34" charset="0"/>
              </a:rPr>
              <a:t>инверзија сна </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широке зенице</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знојење</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ступор, кома</a:t>
            </a:r>
            <a:r>
              <a:rPr lang="sr-Latn-CS" sz="1600" b="1" smtClean="0">
                <a:latin typeface="Arial" pitchFamily="34" charset="0"/>
                <a:cs typeface="Arial" pitchFamily="34" charset="0"/>
              </a:rPr>
              <a:t>                                                  </a:t>
            </a:r>
            <a:r>
              <a:rPr lang="sr-Cyrl-CS" sz="1600" b="1" smtClean="0">
                <a:latin typeface="Arial" pitchFamily="34" charset="0"/>
                <a:cs typeface="Arial" pitchFamily="34" charset="0"/>
              </a:rPr>
              <a:t>тремор (</a:t>
            </a:r>
            <a:r>
              <a:rPr lang="sr-Latn-CS" sz="1600" b="1" smtClean="0">
                <a:latin typeface="Arial" pitchFamily="34" charset="0"/>
                <a:cs typeface="Arial" pitchFamily="34" charset="0"/>
              </a:rPr>
              <a:t>flaping)</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Респираторни</a:t>
            </a:r>
            <a:r>
              <a:rPr lang="sr-Latn-CS" sz="1600" b="1" smtClean="0">
                <a:latin typeface="Arial" pitchFamily="34" charset="0"/>
                <a:cs typeface="Arial" pitchFamily="34" charset="0"/>
              </a:rPr>
              <a:t>                                                          </a:t>
            </a:r>
            <a:r>
              <a:rPr lang="sr-Cyrl-CS" sz="1600" b="1" smtClean="0">
                <a:latin typeface="Arial" pitchFamily="34" charset="0"/>
                <a:cs typeface="Arial" pitchFamily="34" charset="0"/>
              </a:rPr>
              <a:t>периферна вазодилатација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Убрзано дисање</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подбулост, отеченост</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a:t>
            </a:r>
            <a:r>
              <a:rPr lang="sr-Latn-CS" sz="1600" b="1" smtClean="0">
                <a:latin typeface="Arial" pitchFamily="34" charset="0"/>
                <a:cs typeface="Arial" pitchFamily="34" charset="0"/>
              </a:rPr>
              <a:t>Cheyne-Stockes                                             </a:t>
            </a:r>
            <a:r>
              <a:rPr lang="sr-Cyrl-CS" sz="1600" b="1" smtClean="0">
                <a:latin typeface="Arial" pitchFamily="34" charset="0"/>
                <a:cs typeface="Arial" pitchFamily="34" charset="0"/>
              </a:rPr>
              <a:t> стаза папиле</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апнеја</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смирење диспнеје</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Циркулацијски</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престанак кашља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тахикардија</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a:t>
            </a:r>
            <a:r>
              <a:rPr lang="sr-Latn-CS" sz="1600" b="1" smtClean="0">
                <a:latin typeface="Arial" pitchFamily="34" charset="0"/>
                <a:cs typeface="Arial" pitchFamily="34" charset="0"/>
              </a:rPr>
              <a:t> </a:t>
            </a:r>
            <a:r>
              <a:rPr lang="sr-Cyrl-CS" sz="1600" b="1" smtClean="0">
                <a:latin typeface="Arial" pitchFamily="34" charset="0"/>
                <a:cs typeface="Arial" pitchFamily="34" charset="0"/>
              </a:rPr>
              <a:t>сомноленција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аритмија</a:t>
            </a:r>
            <a:r>
              <a:rPr lang="sr-Latn-CS" sz="1600" b="1" smtClean="0">
                <a:latin typeface="Arial" pitchFamily="34" charset="0"/>
                <a:cs typeface="Arial" pitchFamily="34" charset="0"/>
              </a:rPr>
              <a:t>                                                       </a:t>
            </a:r>
            <a:r>
              <a:rPr lang="sr-Cyrl-CS" sz="1600" b="1" smtClean="0">
                <a:latin typeface="Arial" pitchFamily="34" charset="0"/>
                <a:cs typeface="Arial" pitchFamily="34" charset="0"/>
              </a:rPr>
              <a:t>  кома</a:t>
            </a:r>
            <a:r>
              <a:rPr lang="sr-Latn-CS" sz="1600" b="1" smtClean="0">
                <a:latin typeface="Arial" pitchFamily="34" charset="0"/>
                <a:cs typeface="Arial" pitchFamily="34" charset="0"/>
              </a:rPr>
              <a:t> </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хипертензија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оптерећење десног срца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хипотензија, брадикардија</a:t>
            </a:r>
            <a:endParaRPr lang="sr-Latn-CS" sz="1600" b="1" smtClean="0">
              <a:latin typeface="Arial" pitchFamily="34" charset="0"/>
              <a:cs typeface="Arial" pitchFamily="34" charset="0"/>
            </a:endParaRP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Метаболички</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ретенција</a:t>
            </a:r>
            <a:r>
              <a:rPr lang="sr-Latn-CS" sz="1600" b="1" smtClean="0">
                <a:latin typeface="Arial" pitchFamily="34" charset="0"/>
                <a:cs typeface="Arial" pitchFamily="34" charset="0"/>
              </a:rPr>
              <a:t> H2O </a:t>
            </a:r>
            <a:r>
              <a:rPr lang="sr-Cyrl-CS" sz="1600" b="1" smtClean="0">
                <a:latin typeface="Arial" pitchFamily="34" charset="0"/>
                <a:cs typeface="Arial" pitchFamily="34" charset="0"/>
              </a:rPr>
              <a:t>и</a:t>
            </a:r>
            <a:r>
              <a:rPr lang="sr-Latn-CS" sz="1600" b="1" smtClean="0">
                <a:latin typeface="Arial" pitchFamily="34" charset="0"/>
                <a:cs typeface="Arial" pitchFamily="34" charset="0"/>
              </a:rPr>
              <a:t> Na</a:t>
            </a:r>
          </a:p>
          <a:p>
            <a:pPr eaLnBrk="1" hangingPunct="1">
              <a:lnSpc>
                <a:spcPct val="80000"/>
              </a:lnSpc>
              <a:buFontTx/>
              <a:buNone/>
            </a:pPr>
            <a:r>
              <a:rPr lang="sr-Latn-CS" sz="1600" b="1" smtClean="0">
                <a:latin typeface="Arial" pitchFamily="34" charset="0"/>
                <a:cs typeface="Arial" pitchFamily="34" charset="0"/>
              </a:rPr>
              <a:t>          </a:t>
            </a:r>
            <a:r>
              <a:rPr lang="sr-Cyrl-CS" sz="1600" b="1" smtClean="0">
                <a:latin typeface="Arial" pitchFamily="34" charset="0"/>
                <a:cs typeface="Arial" pitchFamily="34" charset="0"/>
              </a:rPr>
              <a:t>- лактична ацидоза</a:t>
            </a:r>
            <a:endParaRPr lang="sr-Latn-CS" sz="1600" b="1"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1714500" y="500063"/>
            <a:ext cx="8229600" cy="1143000"/>
          </a:xfrm>
        </p:spPr>
        <p:txBody>
          <a:bodyPr/>
          <a:lstStyle/>
          <a:p>
            <a:r>
              <a:rPr lang="sr-Cyrl-CS" smtClean="0">
                <a:solidFill>
                  <a:schemeClr val="tx1"/>
                </a:solidFill>
                <a:latin typeface="Arial" pitchFamily="34" charset="0"/>
                <a:cs typeface="Arial" pitchFamily="34" charset="0"/>
              </a:rPr>
              <a:t>Централна цијаноза</a:t>
            </a:r>
            <a:endParaRPr lang="sr-Latn-CS" smtClean="0">
              <a:solidFill>
                <a:schemeClr val="tx1"/>
              </a:solidFill>
              <a:latin typeface="Arial" pitchFamily="34" charset="0"/>
              <a:cs typeface="Arial" pitchFamily="34" charset="0"/>
            </a:endParaRPr>
          </a:p>
        </p:txBody>
      </p:sp>
      <p:pic>
        <p:nvPicPr>
          <p:cNvPr id="65539" name="Content Placeholder 5" descr="scan8.jpg"/>
          <p:cNvPicPr>
            <a:picLocks noGrp="1" noChangeAspect="1"/>
          </p:cNvPicPr>
          <p:nvPr>
            <p:ph idx="1"/>
          </p:nvPr>
        </p:nvPicPr>
        <p:blipFill>
          <a:blip r:embed="rId3"/>
          <a:srcRect/>
          <a:stretch>
            <a:fillRect/>
          </a:stretch>
        </p:blipFill>
        <p:spPr>
          <a:xfrm>
            <a:off x="500063" y="2071688"/>
            <a:ext cx="4240212" cy="4525962"/>
          </a:xfrm>
        </p:spPr>
      </p:pic>
      <p:pic>
        <p:nvPicPr>
          <p:cNvPr id="65540" name="Picture 6" descr="central_cyanosis_Fallot's_tetralogy.jpg"/>
          <p:cNvPicPr>
            <a:picLocks noChangeAspect="1"/>
          </p:cNvPicPr>
          <p:nvPr/>
        </p:nvPicPr>
        <p:blipFill>
          <a:blip r:embed="rId4"/>
          <a:srcRect/>
          <a:stretch>
            <a:fillRect/>
          </a:stretch>
        </p:blipFill>
        <p:spPr bwMode="auto">
          <a:xfrm>
            <a:off x="5072063" y="2428875"/>
            <a:ext cx="3857625" cy="40005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00063" y="285750"/>
            <a:ext cx="8229600" cy="1143000"/>
          </a:xfrm>
        </p:spPr>
        <p:txBody>
          <a:bodyPr/>
          <a:lstStyle/>
          <a:p>
            <a:r>
              <a:rPr lang="sr-Cyrl-CS" sz="3600" b="1" smtClean="0">
                <a:solidFill>
                  <a:schemeClr val="tx1"/>
                </a:solidFill>
                <a:latin typeface="Arial" pitchFamily="34" charset="0"/>
                <a:cs typeface="Arial" pitchFamily="34" charset="0"/>
              </a:rPr>
              <a:t>Ефекти хипоксемије и ацидозе на функцију  других органа</a:t>
            </a:r>
            <a:endParaRPr lang="en-US" sz="3600" b="1" smtClean="0">
              <a:solidFill>
                <a:schemeClr val="tx1"/>
              </a:solidFill>
              <a:latin typeface="Arial" pitchFamily="34" charset="0"/>
              <a:cs typeface="Arial" pitchFamily="34" charset="0"/>
            </a:endParaRPr>
          </a:p>
        </p:txBody>
      </p:sp>
      <p:sp>
        <p:nvSpPr>
          <p:cNvPr id="66563" name="Rectangle 3"/>
          <p:cNvSpPr>
            <a:spLocks noGrp="1" noChangeArrowheads="1"/>
          </p:cNvSpPr>
          <p:nvPr>
            <p:ph type="body" idx="1"/>
          </p:nvPr>
        </p:nvSpPr>
        <p:spPr>
          <a:xfrm>
            <a:off x="457200" y="1851025"/>
            <a:ext cx="8435975" cy="4530725"/>
          </a:xfrm>
        </p:spPr>
        <p:txBody>
          <a:bodyPr/>
          <a:lstStyle/>
          <a:p>
            <a:r>
              <a:rPr lang="sr-Cyrl-CS" sz="3200" b="1" smtClean="0">
                <a:latin typeface="Arial" pitchFamily="34" charset="0"/>
                <a:cs typeface="Arial" pitchFamily="34" charset="0"/>
              </a:rPr>
              <a:t>Јетра</a:t>
            </a:r>
            <a:r>
              <a:rPr lang="sr-Cyrl-CS" sz="3200" smtClean="0">
                <a:latin typeface="Arial" pitchFamily="34" charset="0"/>
                <a:cs typeface="Arial" pitchFamily="34" charset="0"/>
              </a:rPr>
              <a:t> – </a:t>
            </a:r>
            <a:r>
              <a:rPr lang="sr-Cyrl-CS" sz="2800" smtClean="0">
                <a:latin typeface="Arial" pitchFamily="34" charset="0"/>
                <a:cs typeface="Arial" pitchFamily="34" charset="0"/>
              </a:rPr>
              <a:t>повишене вредности трансаминаза</a:t>
            </a:r>
            <a:endParaRPr lang="sr-Latn-CS" sz="2800" smtClean="0">
              <a:latin typeface="Arial" pitchFamily="34" charset="0"/>
              <a:cs typeface="Arial" pitchFamily="34" charset="0"/>
            </a:endParaRPr>
          </a:p>
          <a:p>
            <a:r>
              <a:rPr lang="sr-Cyrl-CS" sz="3200" b="1" smtClean="0">
                <a:latin typeface="Arial" pitchFamily="34" charset="0"/>
                <a:cs typeface="Arial" pitchFamily="34" charset="0"/>
              </a:rPr>
              <a:t>Бубрег</a:t>
            </a:r>
            <a:r>
              <a:rPr lang="sr-Cyrl-CS" sz="3200" smtClean="0">
                <a:latin typeface="Arial" pitchFamily="34" charset="0"/>
                <a:cs typeface="Arial" pitchFamily="34" charset="0"/>
              </a:rPr>
              <a:t> – </a:t>
            </a:r>
            <a:r>
              <a:rPr lang="sr-Cyrl-CS" sz="2800" smtClean="0">
                <a:latin typeface="Arial" pitchFamily="34" charset="0"/>
                <a:cs typeface="Arial" pitchFamily="34" charset="0"/>
              </a:rPr>
              <a:t>олигурија, протеинурија, азотемија</a:t>
            </a:r>
            <a:endParaRPr lang="sr-Latn-CS" sz="2800" smtClean="0">
              <a:latin typeface="Arial" pitchFamily="34" charset="0"/>
              <a:cs typeface="Arial" pitchFamily="34" charset="0"/>
            </a:endParaRPr>
          </a:p>
          <a:p>
            <a:r>
              <a:rPr lang="sr-Cyrl-CS" sz="3200" b="1" smtClean="0">
                <a:latin typeface="Arial" pitchFamily="34" charset="0"/>
                <a:cs typeface="Arial" pitchFamily="34" charset="0"/>
              </a:rPr>
              <a:t>Дигестивни тракт </a:t>
            </a:r>
            <a:r>
              <a:rPr lang="sr-Cyrl-CS" sz="3200" smtClean="0">
                <a:latin typeface="Arial" pitchFamily="34" charset="0"/>
                <a:cs typeface="Arial" pitchFamily="34" charset="0"/>
              </a:rPr>
              <a:t>– </a:t>
            </a:r>
            <a:r>
              <a:rPr lang="sr-Cyrl-CS" sz="2800" smtClean="0">
                <a:latin typeface="Arial" pitchFamily="34" charset="0"/>
                <a:cs typeface="Arial" pitchFamily="34" charset="0"/>
              </a:rPr>
              <a:t>знаци крварења из улцерација дигестивног тракта (хиперкапнија – вазодилатација крвних судова у мукози , појачана секреција желудачног сока</a:t>
            </a:r>
            <a:r>
              <a:rPr lang="sr-Latn-CS" sz="2800" smtClean="0">
                <a:latin typeface="Arial" pitchFamily="34" charset="0"/>
                <a:cs typeface="Arial" pitchFamily="34" charset="0"/>
              </a:rPr>
              <a:t>)</a:t>
            </a:r>
            <a:endParaRPr lang="en-US" sz="28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304800"/>
            <a:ext cx="8229600" cy="1295400"/>
          </a:xfrm>
        </p:spPr>
        <p:txBody>
          <a:bodyPr/>
          <a:lstStyle/>
          <a:p>
            <a:pPr algn="ctr" eaLnBrk="1" hangingPunct="1"/>
            <a:r>
              <a:rPr lang="sr-Cyrl-CS" sz="3200" smtClean="0">
                <a:solidFill>
                  <a:schemeClr val="tx1"/>
                </a:solidFill>
                <a:latin typeface="Arial" pitchFamily="34" charset="0"/>
                <a:cs typeface="Arial" pitchFamily="34" charset="0"/>
              </a:rPr>
              <a:t>Дијагностички поступци код хроничне респирацијске инсуфицијенције</a:t>
            </a:r>
            <a:endParaRPr lang="sr-Latn-CS" sz="3200" smtClean="0">
              <a:solidFill>
                <a:schemeClr val="tx1"/>
              </a:solidFill>
              <a:latin typeface="Arial" pitchFamily="34" charset="0"/>
              <a:cs typeface="Arial" pitchFamily="34" charset="0"/>
            </a:endParaRPr>
          </a:p>
        </p:txBody>
      </p:sp>
      <p:sp>
        <p:nvSpPr>
          <p:cNvPr id="67587" name="Rectangle 3"/>
          <p:cNvSpPr>
            <a:spLocks noGrp="1" noChangeArrowheads="1"/>
          </p:cNvSpPr>
          <p:nvPr>
            <p:ph type="body" idx="1"/>
          </p:nvPr>
        </p:nvSpPr>
        <p:spPr>
          <a:xfrm>
            <a:off x="285750" y="1676400"/>
            <a:ext cx="8572500" cy="4648200"/>
          </a:xfrm>
        </p:spPr>
        <p:txBody>
          <a:bodyPr/>
          <a:lstStyle/>
          <a:p>
            <a:pPr eaLnBrk="1" hangingPunct="1">
              <a:lnSpc>
                <a:spcPct val="80000"/>
              </a:lnSpc>
            </a:pPr>
            <a:r>
              <a:rPr lang="sr-Cyrl-CS" sz="2400" b="1" u="sng" smtClean="0">
                <a:latin typeface="Arial" pitchFamily="34" charset="0"/>
                <a:cs typeface="Arial" pitchFamily="34" charset="0"/>
              </a:rPr>
              <a:t>Рутински</a:t>
            </a:r>
            <a:r>
              <a:rPr lang="sr-Latn-CS" sz="2400" b="1" u="sng" smtClean="0">
                <a:latin typeface="Arial" pitchFamily="34" charset="0"/>
                <a:cs typeface="Arial" pitchFamily="34" charset="0"/>
              </a:rPr>
              <a:t>:</a:t>
            </a: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анамнеза и физикални налаз</a:t>
            </a:r>
            <a:endParaRPr lang="sr-Latn-CS" sz="2400" smtClean="0">
              <a:latin typeface="Arial" pitchFamily="34" charset="0"/>
              <a:cs typeface="Arial" pitchFamily="34" charset="0"/>
            </a:endParaRP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анализа респирацијских гасова у артеријској крви</a:t>
            </a:r>
            <a:endParaRPr lang="sr-Latn-CS" sz="2400" smtClean="0">
              <a:latin typeface="Arial" pitchFamily="34" charset="0"/>
              <a:cs typeface="Arial" pitchFamily="34" charset="0"/>
            </a:endParaRP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лабораторијска испитивања</a:t>
            </a:r>
            <a:r>
              <a:rPr lang="sr-Latn-CS" sz="2400" smtClean="0">
                <a:latin typeface="Arial" pitchFamily="34" charset="0"/>
                <a:cs typeface="Arial" pitchFamily="34" charset="0"/>
              </a:rPr>
              <a:t> (</a:t>
            </a:r>
            <a:r>
              <a:rPr lang="sr-Cyrl-CS" sz="2400" smtClean="0">
                <a:latin typeface="Arial" pitchFamily="34" charset="0"/>
                <a:cs typeface="Arial" pitchFamily="34" charset="0"/>
              </a:rPr>
              <a:t>ККС, серумски </a:t>
            </a:r>
          </a:p>
          <a:p>
            <a:pPr eaLnBrk="1" hangingPunct="1">
              <a:lnSpc>
                <a:spcPct val="80000"/>
              </a:lnSpc>
              <a:buFontTx/>
              <a:buNone/>
            </a:pPr>
            <a:r>
              <a:rPr lang="sr-Cyrl-CS" sz="2400" smtClean="0">
                <a:latin typeface="Arial" pitchFamily="34" charset="0"/>
                <a:cs typeface="Arial" pitchFamily="34" charset="0"/>
              </a:rPr>
              <a:t>            електролити, тестови функције тиреоидне жлезде</a:t>
            </a:r>
            <a:r>
              <a:rPr lang="sr-Latn-CS" sz="2400" smtClean="0">
                <a:latin typeface="Arial" pitchFamily="34" charset="0"/>
                <a:cs typeface="Arial" pitchFamily="34" charset="0"/>
              </a:rPr>
              <a:t>)</a:t>
            </a: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тестови плућне функције </a:t>
            </a:r>
            <a:r>
              <a:rPr lang="sr-Latn-CS" sz="2400" smtClean="0">
                <a:latin typeface="Arial" pitchFamily="34" charset="0"/>
                <a:cs typeface="Arial" pitchFamily="34" charset="0"/>
              </a:rPr>
              <a:t>(</a:t>
            </a:r>
            <a:r>
              <a:rPr lang="sr-Cyrl-CS" sz="2400" smtClean="0">
                <a:latin typeface="Arial" pitchFamily="34" charset="0"/>
                <a:cs typeface="Arial" pitchFamily="34" charset="0"/>
              </a:rPr>
              <a:t>спирометрија, плућни </a:t>
            </a:r>
          </a:p>
          <a:p>
            <a:pPr eaLnBrk="1" hangingPunct="1">
              <a:lnSpc>
                <a:spcPct val="80000"/>
              </a:lnSpc>
              <a:buFontTx/>
              <a:buNone/>
            </a:pPr>
            <a:r>
              <a:rPr lang="sr-Cyrl-CS" sz="2400" smtClean="0">
                <a:latin typeface="Arial" pitchFamily="34" charset="0"/>
                <a:cs typeface="Arial" pitchFamily="34" charset="0"/>
              </a:rPr>
              <a:t>            волумени</a:t>
            </a:r>
            <a:r>
              <a:rPr lang="sr-Latn-CS" sz="2400" smtClean="0">
                <a:latin typeface="Arial" pitchFamily="34" charset="0"/>
                <a:cs typeface="Arial" pitchFamily="34" charset="0"/>
              </a:rPr>
              <a:t>)</a:t>
            </a:r>
          </a:p>
          <a:p>
            <a:pPr eaLnBrk="1" hangingPunct="1">
              <a:lnSpc>
                <a:spcPct val="80000"/>
              </a:lnSpc>
              <a:buFontTx/>
              <a:buNone/>
            </a:pPr>
            <a:endParaRPr lang="sr-Latn-CS" sz="2400" smtClean="0">
              <a:latin typeface="Arial" pitchFamily="34" charset="0"/>
              <a:cs typeface="Arial" pitchFamily="34" charset="0"/>
            </a:endParaRPr>
          </a:p>
          <a:p>
            <a:pPr eaLnBrk="1" hangingPunct="1">
              <a:lnSpc>
                <a:spcPct val="80000"/>
              </a:lnSpc>
            </a:pPr>
            <a:r>
              <a:rPr lang="sr-Cyrl-CS" sz="2400" b="1" u="sng" smtClean="0">
                <a:latin typeface="Arial" pitchFamily="34" charset="0"/>
                <a:cs typeface="Arial" pitchFamily="34" charset="0"/>
              </a:rPr>
              <a:t>Дијагностички  поступци  код  одабраних  болесника</a:t>
            </a:r>
            <a:r>
              <a:rPr lang="sr-Latn-CS" sz="2400" b="1" u="sng" smtClean="0">
                <a:latin typeface="Arial" pitchFamily="34" charset="0"/>
                <a:cs typeface="Arial" pitchFamily="34" charset="0"/>
              </a:rPr>
              <a:t>:</a:t>
            </a: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ноћна полисомнографија</a:t>
            </a:r>
            <a:endParaRPr lang="sr-Latn-CS" sz="2400" smtClean="0">
              <a:latin typeface="Arial" pitchFamily="34" charset="0"/>
              <a:cs typeface="Arial" pitchFamily="34" charset="0"/>
            </a:endParaRPr>
          </a:p>
          <a:p>
            <a:pPr eaLnBrk="1" hangingPunct="1">
              <a:lnSpc>
                <a:spcPct val="8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снага дисајних мишића</a:t>
            </a:r>
            <a:endParaRPr lang="sr-Latn-CS" sz="2400" smtClean="0">
              <a:latin typeface="Arial" pitchFamily="34" charset="0"/>
              <a:cs typeface="Arial" pitchFamily="34" charset="0"/>
            </a:endParaRPr>
          </a:p>
          <a:p>
            <a:pPr eaLnBrk="1" hangingPunct="1">
              <a:lnSpc>
                <a:spcPct val="80000"/>
              </a:lnSpc>
              <a:buFontTx/>
              <a:buNone/>
            </a:pPr>
            <a:endParaRPr lang="sr-Latn-CS" sz="2400" smtClean="0"/>
          </a:p>
          <a:p>
            <a:pPr eaLnBrk="1" hangingPunct="1">
              <a:lnSpc>
                <a:spcPct val="80000"/>
              </a:lnSpc>
              <a:buFontTx/>
              <a:buNone/>
            </a:pPr>
            <a:r>
              <a:rPr lang="sr-Latn-CS" sz="2400" smtClean="0"/>
              <a:t>          </a:t>
            </a:r>
          </a:p>
        </p:txBody>
      </p:sp>
    </p:spTree>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28625" y="0"/>
            <a:ext cx="8229600" cy="1143000"/>
          </a:xfrm>
        </p:spPr>
        <p:txBody>
          <a:bodyPr/>
          <a:lstStyle/>
          <a:p>
            <a:pPr algn="ctr" eaLnBrk="1" hangingPunct="1"/>
            <a:r>
              <a:rPr lang="sr-Cyrl-CS" sz="4000" smtClean="0">
                <a:solidFill>
                  <a:schemeClr val="tx1"/>
                </a:solidFill>
                <a:latin typeface="Arial" pitchFamily="34" charset="0"/>
                <a:cs typeface="Arial" pitchFamily="34" charset="0"/>
              </a:rPr>
              <a:t>Диференцијална дијагноза  ХРИ</a:t>
            </a:r>
            <a:r>
              <a:rPr lang="sr-Latn-CS" sz="4000" smtClean="0">
                <a:solidFill>
                  <a:schemeClr val="tx1"/>
                </a:solidFill>
                <a:latin typeface="Arial" pitchFamily="34" charset="0"/>
                <a:cs typeface="Arial" pitchFamily="34" charset="0"/>
              </a:rPr>
              <a:t> </a:t>
            </a:r>
          </a:p>
        </p:txBody>
      </p:sp>
      <p:sp>
        <p:nvSpPr>
          <p:cNvPr id="68611" name="Rectangle 3"/>
          <p:cNvSpPr>
            <a:spLocks noGrp="1" noChangeArrowheads="1"/>
          </p:cNvSpPr>
          <p:nvPr>
            <p:ph type="body" idx="1"/>
          </p:nvPr>
        </p:nvSpPr>
        <p:spPr/>
        <p:txBody>
          <a:bodyPr/>
          <a:lstStyle/>
          <a:p>
            <a:pPr eaLnBrk="1" hangingPunct="1"/>
            <a:r>
              <a:rPr lang="sr-Cyrl-CS" smtClean="0">
                <a:latin typeface="Arial" pitchFamily="34" charset="0"/>
                <a:cs typeface="Arial" pitchFamily="34" charset="0"/>
              </a:rPr>
              <a:t>У акутном погоршању хроничне респирацијске инсуфицијенције :</a:t>
            </a:r>
          </a:p>
          <a:p>
            <a:pPr eaLnBrk="1" hangingPunct="1"/>
            <a:r>
              <a:rPr lang="sr-Cyrl-CS" smtClean="0">
                <a:latin typeface="Arial" pitchFamily="34" charset="0"/>
                <a:cs typeface="Arial" pitchFamily="34" charset="0"/>
              </a:rPr>
              <a:t> неуролошка, </a:t>
            </a:r>
          </a:p>
          <a:p>
            <a:pPr eaLnBrk="1" hangingPunct="1"/>
            <a:r>
              <a:rPr lang="sr-Cyrl-CS" smtClean="0">
                <a:latin typeface="Arial" pitchFamily="34" charset="0"/>
                <a:cs typeface="Arial" pitchFamily="34" charset="0"/>
              </a:rPr>
              <a:t>психијатријска, </a:t>
            </a:r>
          </a:p>
          <a:p>
            <a:pPr eaLnBrk="1" hangingPunct="1"/>
            <a:r>
              <a:rPr lang="sr-Cyrl-CS" smtClean="0">
                <a:latin typeface="Arial" pitchFamily="34" charset="0"/>
                <a:cs typeface="Arial" pitchFamily="34" charset="0"/>
              </a:rPr>
              <a:t>кардиоваскуларна обољења, </a:t>
            </a:r>
          </a:p>
          <a:p>
            <a:pPr eaLnBrk="1" hangingPunct="1"/>
            <a:r>
              <a:rPr lang="sr-Cyrl-CS" smtClean="0">
                <a:latin typeface="Arial" pitchFamily="34" charset="0"/>
                <a:cs typeface="Arial" pitchFamily="34" charset="0"/>
              </a:rPr>
              <a:t>код коматозних болесника и сви други узроци коме. </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571500" y="1000125"/>
            <a:ext cx="8229600" cy="4389438"/>
          </a:xfrm>
        </p:spPr>
        <p:txBody>
          <a:bodyPr/>
          <a:lstStyle/>
          <a:p>
            <a:r>
              <a:rPr lang="sr-Cyrl-CS" sz="2800" b="1" smtClean="0">
                <a:latin typeface="Arial" pitchFamily="34" charset="0"/>
                <a:cs typeface="Arial" pitchFamily="34" charset="0"/>
              </a:rPr>
              <a:t>Хронична респирацијска инсуфицијенција </a:t>
            </a:r>
            <a:r>
              <a:rPr lang="sr-Cyrl-CS" sz="2800" smtClean="0">
                <a:latin typeface="Arial" pitchFamily="34" charset="0"/>
                <a:cs typeface="Arial" pitchFamily="34" charset="0"/>
              </a:rPr>
              <a:t>карактерише се </a:t>
            </a:r>
            <a:r>
              <a:rPr lang="sr-Cyrl-CS" sz="2800" b="1" smtClean="0">
                <a:latin typeface="Arial" pitchFamily="34" charset="0"/>
                <a:cs typeface="Arial" pitchFamily="34" charset="0"/>
              </a:rPr>
              <a:t>трајним поремећајем </a:t>
            </a:r>
            <a:r>
              <a:rPr lang="sr-Cyrl-CS" sz="2800" smtClean="0">
                <a:latin typeface="Arial" pitchFamily="34" charset="0"/>
                <a:cs typeface="Arial" pitchFamily="34" charset="0"/>
              </a:rPr>
              <a:t>респирацијских гасова у артеријској крви, јер постоји хипоксемија или је она удружена са хиперкапнијом. </a:t>
            </a:r>
            <a:endParaRPr lang="en-US" sz="2800" smtClean="0">
              <a:latin typeface="Arial" pitchFamily="34" charset="0"/>
              <a:cs typeface="Arial" pitchFamily="34" charset="0"/>
            </a:endParaRPr>
          </a:p>
          <a:p>
            <a:endParaRPr lang="sr-Latn-CS" sz="2800" smtClean="0"/>
          </a:p>
        </p:txBody>
      </p:sp>
    </p:spTree>
  </p:cSld>
  <p:clrMapOvr>
    <a:masterClrMapping/>
  </p:clrMapOvr>
  <p:transition spd="med">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lgn="ctr" eaLnBrk="1" hangingPunct="1"/>
            <a:r>
              <a:rPr lang="sr-Cyrl-CS" sz="3600" smtClean="0">
                <a:solidFill>
                  <a:schemeClr val="tx1"/>
                </a:solidFill>
                <a:latin typeface="Arial" pitchFamily="34" charset="0"/>
                <a:cs typeface="Arial" pitchFamily="34" charset="0"/>
              </a:rPr>
              <a:t>План лечења хроничне респирацијске инсуфицијенције</a:t>
            </a:r>
            <a:endParaRPr lang="sr-Latn-CS" sz="3600" smtClean="0">
              <a:solidFill>
                <a:schemeClr val="tx1"/>
              </a:solidFill>
              <a:latin typeface="Arial" pitchFamily="34" charset="0"/>
              <a:cs typeface="Arial" pitchFamily="34" charset="0"/>
            </a:endParaRPr>
          </a:p>
        </p:txBody>
      </p:sp>
      <p:sp>
        <p:nvSpPr>
          <p:cNvPr id="69635" name="Rectangle 3"/>
          <p:cNvSpPr>
            <a:spLocks noGrp="1" noChangeArrowheads="1"/>
          </p:cNvSpPr>
          <p:nvPr>
            <p:ph type="body" idx="1"/>
          </p:nvPr>
        </p:nvSpPr>
        <p:spPr/>
        <p:txBody>
          <a:bodyPr/>
          <a:lstStyle/>
          <a:p>
            <a:pPr eaLnBrk="1" hangingPunct="1"/>
            <a:r>
              <a:rPr lang="sr-Cyrl-CS" smtClean="0">
                <a:latin typeface="Arial" pitchFamily="34" charset="0"/>
                <a:cs typeface="Arial" pitchFamily="34" charset="0"/>
              </a:rPr>
              <a:t>Зависи од</a:t>
            </a:r>
            <a:r>
              <a:rPr lang="sr-Latn-CS" smtClean="0">
                <a:latin typeface="Arial" pitchFamily="34" charset="0"/>
                <a:cs typeface="Arial" pitchFamily="34" charset="0"/>
              </a:rPr>
              <a:t>: </a:t>
            </a:r>
          </a:p>
          <a:p>
            <a:pPr eaLnBrk="1" hangingPunct="1">
              <a:buFontTx/>
              <a:buNone/>
            </a:pPr>
            <a:r>
              <a:rPr lang="sr-Latn-CS" smtClean="0">
                <a:latin typeface="Arial" pitchFamily="34" charset="0"/>
                <a:cs typeface="Arial" pitchFamily="34" charset="0"/>
              </a:rPr>
              <a:t>      1. </a:t>
            </a:r>
            <a:r>
              <a:rPr lang="sr-Cyrl-CS" smtClean="0">
                <a:latin typeface="Arial" pitchFamily="34" charset="0"/>
                <a:cs typeface="Arial" pitchFamily="34" charset="0"/>
              </a:rPr>
              <a:t> Врсте основног обољења</a:t>
            </a:r>
            <a:endParaRPr lang="sr-Latn-CS" smtClean="0">
              <a:latin typeface="Arial" pitchFamily="34" charset="0"/>
              <a:cs typeface="Arial" pitchFamily="34" charset="0"/>
            </a:endParaRPr>
          </a:p>
          <a:p>
            <a:pPr eaLnBrk="1" hangingPunct="1">
              <a:buFontTx/>
              <a:buNone/>
            </a:pPr>
            <a:r>
              <a:rPr lang="sr-Latn-CS" smtClean="0">
                <a:latin typeface="Arial" pitchFamily="34" charset="0"/>
                <a:cs typeface="Arial" pitchFamily="34" charset="0"/>
              </a:rPr>
              <a:t>      2. </a:t>
            </a:r>
            <a:r>
              <a:rPr lang="sr-Cyrl-CS" smtClean="0">
                <a:latin typeface="Arial" pitchFamily="34" charset="0"/>
                <a:cs typeface="Arial" pitchFamily="34" charset="0"/>
              </a:rPr>
              <a:t> Еволутивности стања</a:t>
            </a:r>
            <a:r>
              <a:rPr lang="sr-Latn-CS" smtClean="0">
                <a:latin typeface="Arial" pitchFamily="34" charset="0"/>
                <a:cs typeface="Arial" pitchFamily="34" charset="0"/>
              </a:rPr>
              <a:t> (</a:t>
            </a:r>
            <a:r>
              <a:rPr lang="sr-Cyrl-CS" smtClean="0">
                <a:latin typeface="Arial" pitchFamily="34" charset="0"/>
                <a:cs typeface="Arial" pitchFamily="34" charset="0"/>
              </a:rPr>
              <a:t>стабилно стање или </a:t>
            </a:r>
          </a:p>
          <a:p>
            <a:pPr eaLnBrk="1" hangingPunct="1">
              <a:buFontTx/>
              <a:buNone/>
            </a:pPr>
            <a:r>
              <a:rPr lang="sr-Cyrl-CS" smtClean="0">
                <a:latin typeface="Arial" pitchFamily="34" charset="0"/>
                <a:cs typeface="Arial" pitchFamily="34" charset="0"/>
              </a:rPr>
              <a:t>           акутно погоршање</a:t>
            </a:r>
            <a:r>
              <a:rPr lang="sr-Latn-CS" smtClean="0">
                <a:latin typeface="Arial" pitchFamily="34" charset="0"/>
                <a:cs typeface="Arial" pitchFamily="34" charset="0"/>
              </a:rPr>
              <a:t>)</a:t>
            </a:r>
          </a:p>
          <a:p>
            <a:pPr eaLnBrk="1" hangingPunct="1">
              <a:buFontTx/>
              <a:buNone/>
            </a:pPr>
            <a:r>
              <a:rPr lang="sr-Latn-CS" smtClean="0">
                <a:latin typeface="Arial" pitchFamily="34" charset="0"/>
                <a:cs typeface="Arial" pitchFamily="34" charset="0"/>
              </a:rPr>
              <a:t>      3. </a:t>
            </a:r>
            <a:r>
              <a:rPr lang="sr-Cyrl-CS" smtClean="0">
                <a:latin typeface="Arial" pitchFamily="34" charset="0"/>
                <a:cs typeface="Arial" pitchFamily="34" charset="0"/>
              </a:rPr>
              <a:t> Тежина  респирацијске  инсуфицијенције</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85750" y="285750"/>
            <a:ext cx="8229600" cy="1143000"/>
          </a:xfrm>
        </p:spPr>
        <p:txBody>
          <a:bodyPr/>
          <a:lstStyle/>
          <a:p>
            <a:pPr algn="ctr" eaLnBrk="1" hangingPunct="1"/>
            <a:r>
              <a:rPr lang="sr-Cyrl-CS" sz="2800" b="1" smtClean="0">
                <a:solidFill>
                  <a:schemeClr val="tx1"/>
                </a:solidFill>
                <a:latin typeface="Arial" pitchFamily="34" charset="0"/>
                <a:cs typeface="Arial" pitchFamily="34" charset="0"/>
              </a:rPr>
              <a:t>Лечење  хроничне  респирацијске инсуфицијенције у стабилном стању болести</a:t>
            </a:r>
            <a:endParaRPr lang="sr-Latn-CS" sz="2800" b="1" smtClean="0">
              <a:solidFill>
                <a:schemeClr val="tx1"/>
              </a:solidFill>
              <a:latin typeface="Arial" pitchFamily="34" charset="0"/>
              <a:cs typeface="Arial" pitchFamily="34" charset="0"/>
            </a:endParaRPr>
          </a:p>
        </p:txBody>
      </p:sp>
      <p:sp>
        <p:nvSpPr>
          <p:cNvPr id="70659" name="Rectangle 3"/>
          <p:cNvSpPr>
            <a:spLocks noGrp="1" noChangeArrowheads="1"/>
          </p:cNvSpPr>
          <p:nvPr>
            <p:ph type="body" idx="1"/>
          </p:nvPr>
        </p:nvSpPr>
        <p:spPr/>
        <p:txBody>
          <a:bodyPr/>
          <a:lstStyle/>
          <a:p>
            <a:pPr eaLnBrk="1" hangingPunct="1"/>
            <a:r>
              <a:rPr lang="sr-Cyrl-CS" b="1" smtClean="0">
                <a:latin typeface="Arial" pitchFamily="34" charset="0"/>
                <a:cs typeface="Arial" pitchFamily="34" charset="0"/>
              </a:rPr>
              <a:t>Опште мере</a:t>
            </a:r>
            <a:r>
              <a:rPr lang="sr-Latn-CS" b="1" smtClean="0">
                <a:latin typeface="Arial" pitchFamily="34" charset="0"/>
                <a:cs typeface="Arial" pitchFamily="34" charset="0"/>
              </a:rPr>
              <a:t>: </a:t>
            </a:r>
          </a:p>
          <a:p>
            <a:pPr eaLnBrk="1" hangingPunct="1">
              <a:buFontTx/>
              <a:buNone/>
            </a:pPr>
            <a:r>
              <a:rPr lang="sr-Latn-CS" smtClean="0">
                <a:latin typeface="Arial" pitchFamily="34" charset="0"/>
                <a:cs typeface="Arial" pitchFamily="34" charset="0"/>
              </a:rPr>
              <a:t>           - </a:t>
            </a:r>
            <a:r>
              <a:rPr lang="sr-Cyrl-CS" smtClean="0">
                <a:latin typeface="Arial" pitchFamily="34" charset="0"/>
                <a:cs typeface="Arial" pitchFamily="34" charset="0"/>
              </a:rPr>
              <a:t>ограничење физичког напора</a:t>
            </a:r>
            <a:endParaRPr lang="sr-Latn-CS" smtClean="0">
              <a:latin typeface="Arial" pitchFamily="34" charset="0"/>
              <a:cs typeface="Arial" pitchFamily="34" charset="0"/>
            </a:endParaRPr>
          </a:p>
          <a:p>
            <a:pPr eaLnBrk="1" hangingPunct="1">
              <a:buFontTx/>
              <a:buNone/>
            </a:pPr>
            <a:r>
              <a:rPr lang="sr-Latn-CS" smtClean="0">
                <a:latin typeface="Arial" pitchFamily="34" charset="0"/>
                <a:cs typeface="Arial" pitchFamily="34" charset="0"/>
              </a:rPr>
              <a:t>           - </a:t>
            </a:r>
            <a:r>
              <a:rPr lang="sr-Cyrl-CS" smtClean="0">
                <a:latin typeface="Arial" pitchFamily="34" charset="0"/>
                <a:cs typeface="Arial" pitchFamily="34" charset="0"/>
              </a:rPr>
              <a:t>смањен унос соли</a:t>
            </a:r>
            <a:endParaRPr lang="sr-Latn-CS" smtClean="0">
              <a:latin typeface="Arial" pitchFamily="34" charset="0"/>
              <a:cs typeface="Arial" pitchFamily="34" charset="0"/>
            </a:endParaRPr>
          </a:p>
          <a:p>
            <a:pPr eaLnBrk="1" hangingPunct="1">
              <a:buFontTx/>
              <a:buNone/>
            </a:pPr>
            <a:r>
              <a:rPr lang="sr-Latn-CS" smtClean="0">
                <a:latin typeface="Arial" pitchFamily="34" charset="0"/>
                <a:cs typeface="Arial" pitchFamily="34" charset="0"/>
              </a:rPr>
              <a:t>           - </a:t>
            </a:r>
            <a:r>
              <a:rPr lang="sr-Cyrl-CS" smtClean="0">
                <a:latin typeface="Arial" pitchFamily="34" charset="0"/>
                <a:cs typeface="Arial" pitchFamily="34" charset="0"/>
              </a:rPr>
              <a:t>смањење телесне масе код гојазних </a:t>
            </a:r>
            <a:endParaRPr lang="sr-Latn-CS" smtClean="0">
              <a:latin typeface="Arial" pitchFamily="34" charset="0"/>
              <a:cs typeface="Arial" pitchFamily="34" charset="0"/>
            </a:endParaRPr>
          </a:p>
          <a:p>
            <a:pPr eaLnBrk="1" hangingPunct="1">
              <a:buFontTx/>
              <a:buNone/>
            </a:pPr>
            <a:r>
              <a:rPr lang="sr-Latn-CS" smtClean="0">
                <a:latin typeface="Arial" pitchFamily="34" charset="0"/>
                <a:cs typeface="Arial" pitchFamily="34" charset="0"/>
              </a:rPr>
              <a:t>           - </a:t>
            </a:r>
            <a:r>
              <a:rPr lang="sr-Cyrl-CS" smtClean="0">
                <a:latin typeface="Arial" pitchFamily="34" charset="0"/>
                <a:cs typeface="Arial" pitchFamily="34" charset="0"/>
              </a:rPr>
              <a:t>редовне лекарске контроле</a:t>
            </a:r>
            <a:endParaRPr lang="sr-Latn-CS" smtClean="0">
              <a:latin typeface="Arial" pitchFamily="34" charset="0"/>
              <a:cs typeface="Arial" pitchFamily="34" charset="0"/>
            </a:endParaRPr>
          </a:p>
          <a:p>
            <a:pPr eaLnBrk="1" hangingPunct="1">
              <a:buFontTx/>
              <a:buNone/>
            </a:pPr>
            <a:r>
              <a:rPr lang="sr-Latn-CS" smtClean="0">
                <a:latin typeface="Arial" pitchFamily="34" charset="0"/>
                <a:cs typeface="Arial" pitchFamily="34" charset="0"/>
              </a:rPr>
              <a:t>           - </a:t>
            </a:r>
            <a:r>
              <a:rPr lang="sr-Cyrl-CS" smtClean="0">
                <a:latin typeface="Arial" pitchFamily="34" charset="0"/>
                <a:cs typeface="Arial" pitchFamily="34" charset="0"/>
              </a:rPr>
              <a:t>едукација</a:t>
            </a:r>
            <a:endParaRPr lang="sr-Latn-CS" smtClean="0">
              <a:latin typeface="Arial" pitchFamily="34" charset="0"/>
              <a:cs typeface="Arial" pitchFamily="34" charset="0"/>
            </a:endParaRPr>
          </a:p>
          <a:p>
            <a:pPr eaLnBrk="1" hangingPunct="1">
              <a:buFontTx/>
              <a:buNone/>
            </a:pP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3"/>
          <p:cNvSpPr>
            <a:spLocks noGrp="1" noChangeArrowheads="1"/>
          </p:cNvSpPr>
          <p:nvPr>
            <p:ph type="body" idx="1"/>
          </p:nvPr>
        </p:nvSpPr>
        <p:spPr>
          <a:xfrm>
            <a:off x="457200" y="533400"/>
            <a:ext cx="8229600" cy="5486400"/>
          </a:xfrm>
        </p:spPr>
        <p:txBody>
          <a:bodyPr/>
          <a:lstStyle/>
          <a:p>
            <a:pPr eaLnBrk="1" hangingPunct="1">
              <a:lnSpc>
                <a:spcPct val="90000"/>
              </a:lnSpc>
            </a:pPr>
            <a:r>
              <a:rPr lang="sr-Cyrl-CS" sz="2400" b="1" smtClean="0">
                <a:latin typeface="Arial" pitchFamily="34" charset="0"/>
                <a:cs typeface="Arial" pitchFamily="34" charset="0"/>
              </a:rPr>
              <a:t>Одржавање оптималне функције плућа</a:t>
            </a:r>
            <a:endParaRPr lang="sr-Latn-CS" sz="2400" b="1"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Деопструкција бронхија</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теофилин, </a:t>
            </a:r>
            <a:r>
              <a:rPr lang="el-GR" sz="2400" smtClean="0">
                <a:latin typeface="Arial" pitchFamily="34" charset="0"/>
                <a:cs typeface="Arial" pitchFamily="34" charset="0"/>
              </a:rPr>
              <a:t>β</a:t>
            </a:r>
            <a:r>
              <a:rPr lang="sr-Latn-CS" sz="2400" smtClean="0">
                <a:latin typeface="Arial" pitchFamily="34" charset="0"/>
                <a:cs typeface="Arial" pitchFamily="34" charset="0"/>
              </a:rPr>
              <a:t>2 </a:t>
            </a:r>
            <a:r>
              <a:rPr lang="sr-Cyrl-CS" sz="2400" smtClean="0">
                <a:latin typeface="Arial" pitchFamily="34" charset="0"/>
                <a:cs typeface="Arial" pitchFamily="34" charset="0"/>
              </a:rPr>
              <a:t>агонисти, антихолинергици</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муколитици</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физиотерапија</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Респирацијски аналептици</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 </a:t>
            </a:r>
            <a:r>
              <a:rPr lang="sr-Cyrl-CS" sz="2400" b="1" smtClean="0">
                <a:latin typeface="Arial" pitchFamily="34" charset="0"/>
                <a:cs typeface="Arial" pitchFamily="34" charset="0"/>
              </a:rPr>
              <a:t>Корекција хипоксемије</a:t>
            </a:r>
            <a:endParaRPr lang="sr-Latn-CS" sz="2400" b="1" smtClean="0">
              <a:latin typeface="Arial" pitchFamily="34" charset="0"/>
              <a:cs typeface="Arial" pitchFamily="34" charset="0"/>
            </a:endParaRPr>
          </a:p>
          <a:p>
            <a:pPr eaLnBrk="1" hangingPunct="1">
              <a:lnSpc>
                <a:spcPct val="90000"/>
              </a:lnSpc>
              <a:buFontTx/>
              <a:buNone/>
            </a:pPr>
            <a:r>
              <a:rPr lang="sr-Latn-CS" sz="2400" b="1" smtClean="0">
                <a:latin typeface="Arial" pitchFamily="34" charset="0"/>
                <a:cs typeface="Arial" pitchFamily="34" charset="0"/>
              </a:rPr>
              <a:t>                  </a:t>
            </a:r>
            <a:r>
              <a:rPr lang="sr-Cyrl-CS" sz="2400" b="1" smtClean="0">
                <a:latin typeface="Arial" pitchFamily="34" charset="0"/>
                <a:cs typeface="Arial" pitchFamily="34" charset="0"/>
              </a:rPr>
              <a:t>хронична оксигенотерапија</a:t>
            </a:r>
            <a:endParaRPr lang="sr-Latn-CS" sz="2400" b="1" smtClean="0">
              <a:latin typeface="Arial" pitchFamily="34" charset="0"/>
              <a:cs typeface="Arial" pitchFamily="34" charset="0"/>
            </a:endParaRPr>
          </a:p>
          <a:p>
            <a:pPr eaLnBrk="1" hangingPunct="1">
              <a:lnSpc>
                <a:spcPct val="90000"/>
              </a:lnSpc>
              <a:buFontTx/>
              <a:buNone/>
            </a:pPr>
            <a:r>
              <a:rPr lang="sr-Latn-CS" sz="2400" b="1" smtClean="0">
                <a:latin typeface="Arial" pitchFamily="34" charset="0"/>
                <a:cs typeface="Arial" pitchFamily="34" charset="0"/>
              </a:rPr>
              <a:t>                  </a:t>
            </a:r>
            <a:r>
              <a:rPr lang="sr-Cyrl-CS" sz="2400" b="1" smtClean="0">
                <a:latin typeface="Arial" pitchFamily="34" charset="0"/>
                <a:cs typeface="Arial" pitchFamily="34" charset="0"/>
              </a:rPr>
              <a:t>механичка вентилација</a:t>
            </a:r>
          </a:p>
          <a:p>
            <a:pPr eaLnBrk="1" hangingPunct="1">
              <a:lnSpc>
                <a:spcPct val="90000"/>
              </a:lnSpc>
              <a:buFontTx/>
              <a:buNone/>
            </a:pPr>
            <a:endParaRPr lang="sr-Latn-CS" sz="2400" b="1" smtClean="0">
              <a:latin typeface="Arial" pitchFamily="34" charset="0"/>
              <a:cs typeface="Arial" pitchFamily="34" charset="0"/>
            </a:endParaRPr>
          </a:p>
          <a:p>
            <a:pPr eaLnBrk="1" hangingPunct="1">
              <a:lnSpc>
                <a:spcPct val="90000"/>
              </a:lnSpc>
            </a:pPr>
            <a:r>
              <a:rPr lang="sr-Cyrl-CS" sz="2400" b="1" smtClean="0">
                <a:latin typeface="Arial" pitchFamily="34" charset="0"/>
                <a:cs typeface="Arial" pitchFamily="34" charset="0"/>
              </a:rPr>
              <a:t>Одржавање компензованог стања срца</a:t>
            </a:r>
            <a:endParaRPr lang="sr-Latn-CS" sz="2400" b="1"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Диуретици</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 </a:t>
            </a:r>
            <a:r>
              <a:rPr lang="sr-Cyrl-CS" sz="2400" smtClean="0">
                <a:latin typeface="Arial" pitchFamily="34" charset="0"/>
                <a:cs typeface="Arial" pitchFamily="34" charset="0"/>
              </a:rPr>
              <a:t>Вазодилататори</a:t>
            </a:r>
          </a:p>
          <a:p>
            <a:pPr eaLnBrk="1" hangingPunct="1">
              <a:lnSpc>
                <a:spcPct val="90000"/>
              </a:lnSpc>
              <a:buFontTx/>
              <a:buNone/>
            </a:pPr>
            <a:r>
              <a:rPr lang="sr-Cyrl-CS" sz="2400" smtClean="0">
                <a:latin typeface="Arial" pitchFamily="34" charset="0"/>
                <a:cs typeface="Arial" pitchFamily="34" charset="0"/>
              </a:rPr>
              <a:t>        - Кардиотоници</a:t>
            </a:r>
            <a:endParaRPr lang="el-GR" sz="24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57188" y="0"/>
            <a:ext cx="8229600" cy="1143000"/>
          </a:xfrm>
        </p:spPr>
        <p:txBody>
          <a:bodyPr/>
          <a:lstStyle/>
          <a:p>
            <a:pPr algn="ctr" eaLnBrk="1" hangingPunct="1"/>
            <a:r>
              <a:rPr lang="sr-Cyrl-CS" sz="4400" b="1" smtClean="0">
                <a:solidFill>
                  <a:schemeClr val="tx1"/>
                </a:solidFill>
                <a:latin typeface="Arial" pitchFamily="34" charset="0"/>
                <a:cs typeface="Arial" pitchFamily="34" charset="0"/>
              </a:rPr>
              <a:t>Индикације за ДОТ</a:t>
            </a:r>
            <a:endParaRPr lang="sr-Latn-CS" sz="4400" b="1" smtClean="0">
              <a:solidFill>
                <a:schemeClr val="tx1"/>
              </a:solidFill>
              <a:latin typeface="Arial" pitchFamily="34" charset="0"/>
              <a:cs typeface="Arial" pitchFamily="34" charset="0"/>
            </a:endParaRPr>
          </a:p>
        </p:txBody>
      </p:sp>
      <p:sp>
        <p:nvSpPr>
          <p:cNvPr id="72707" name="Rectangle 3"/>
          <p:cNvSpPr>
            <a:spLocks noGrp="1" noChangeArrowheads="1"/>
          </p:cNvSpPr>
          <p:nvPr>
            <p:ph type="body" idx="1"/>
          </p:nvPr>
        </p:nvSpPr>
        <p:spPr>
          <a:xfrm>
            <a:off x="357188" y="1643063"/>
            <a:ext cx="8786812" cy="4389437"/>
          </a:xfrm>
        </p:spPr>
        <p:txBody>
          <a:bodyPr/>
          <a:lstStyle/>
          <a:p>
            <a:pPr eaLnBrk="1" hangingPunct="1">
              <a:lnSpc>
                <a:spcPct val="90000"/>
              </a:lnSpc>
            </a:pPr>
            <a:r>
              <a:rPr lang="sr-Cyrl-CS" smtClean="0">
                <a:latin typeface="Arial" pitchFamily="34" charset="0"/>
                <a:cs typeface="Arial" pitchFamily="34" charset="0"/>
              </a:rPr>
              <a:t>Постављају се у стабилном стању болести у периоду </a:t>
            </a:r>
          </a:p>
          <a:p>
            <a:pPr eaLnBrk="1" hangingPunct="1">
              <a:lnSpc>
                <a:spcPct val="90000"/>
              </a:lnSpc>
              <a:buFont typeface="Wingdings 2" pitchFamily="18" charset="2"/>
              <a:buNone/>
            </a:pPr>
            <a:r>
              <a:rPr lang="sr-Cyrl-CS" smtClean="0">
                <a:latin typeface="Arial" pitchFamily="34" charset="0"/>
                <a:cs typeface="Arial" pitchFamily="34" charset="0"/>
              </a:rPr>
              <a:t>   од три до четири недеље:</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buFontTx/>
              <a:buNone/>
            </a:pPr>
            <a:r>
              <a:rPr lang="sr-Latn-CS" smtClean="0">
                <a:latin typeface="Arial" pitchFamily="34" charset="0"/>
                <a:cs typeface="Arial" pitchFamily="34" charset="0"/>
              </a:rPr>
              <a:t>       1. PaO2&lt;7.3 kPa (55mmHg) </a:t>
            </a:r>
            <a:r>
              <a:rPr lang="sr-Cyrl-CS" smtClean="0">
                <a:latin typeface="Arial" pitchFamily="34" charset="0"/>
                <a:cs typeface="Arial" pitchFamily="34" charset="0"/>
              </a:rPr>
              <a:t>са или без </a:t>
            </a:r>
          </a:p>
          <a:p>
            <a:pPr eaLnBrk="1" hangingPunct="1">
              <a:lnSpc>
                <a:spcPct val="90000"/>
              </a:lnSpc>
              <a:buFontTx/>
              <a:buNone/>
            </a:pPr>
            <a:r>
              <a:rPr lang="sr-Cyrl-CS" smtClean="0">
                <a:latin typeface="Arial" pitchFamily="34" charset="0"/>
                <a:cs typeface="Arial" pitchFamily="34" charset="0"/>
              </a:rPr>
              <a:t>           хиперкапније</a:t>
            </a:r>
            <a:endParaRPr lang="sr-Latn-CS" smtClean="0">
              <a:latin typeface="Arial" pitchFamily="34" charset="0"/>
              <a:cs typeface="Arial" pitchFamily="34" charset="0"/>
            </a:endParaRPr>
          </a:p>
          <a:p>
            <a:pPr eaLnBrk="1" hangingPunct="1">
              <a:lnSpc>
                <a:spcPct val="90000"/>
              </a:lnSpc>
              <a:buFontTx/>
              <a:buNone/>
            </a:pPr>
            <a:r>
              <a:rPr lang="sr-Latn-CS" smtClean="0">
                <a:latin typeface="Arial" pitchFamily="34" charset="0"/>
                <a:cs typeface="Arial" pitchFamily="34" charset="0"/>
              </a:rPr>
              <a:t>       2. PaO2=7.3-7.9kPa (55-59mmHg) </a:t>
            </a:r>
            <a:r>
              <a:rPr lang="sr-Cyrl-CS" smtClean="0">
                <a:latin typeface="Arial" pitchFamily="34" charset="0"/>
                <a:cs typeface="Arial" pitchFamily="34" charset="0"/>
              </a:rPr>
              <a:t>у присуству  </a:t>
            </a:r>
          </a:p>
          <a:p>
            <a:pPr eaLnBrk="1" hangingPunct="1">
              <a:lnSpc>
                <a:spcPct val="90000"/>
              </a:lnSpc>
              <a:buFontTx/>
              <a:buNone/>
            </a:pPr>
            <a:r>
              <a:rPr lang="sr-Cyrl-CS" smtClean="0">
                <a:latin typeface="Arial" pitchFamily="34" charset="0"/>
                <a:cs typeface="Arial" pitchFamily="34" charset="0"/>
              </a:rPr>
              <a:t>           знакова плућне хипертензије, плућног срца, </a:t>
            </a:r>
          </a:p>
          <a:p>
            <a:pPr eaLnBrk="1" hangingPunct="1">
              <a:lnSpc>
                <a:spcPct val="90000"/>
              </a:lnSpc>
              <a:buFontTx/>
              <a:buNone/>
            </a:pPr>
            <a:r>
              <a:rPr lang="sr-Cyrl-CS" smtClean="0">
                <a:latin typeface="Arial" pitchFamily="34" charset="0"/>
                <a:cs typeface="Arial" pitchFamily="34" charset="0"/>
              </a:rPr>
              <a:t>           еритроцитозе </a:t>
            </a:r>
            <a:r>
              <a:rPr lang="sr-Latn-CS" smtClean="0">
                <a:latin typeface="Arial" pitchFamily="34" charset="0"/>
                <a:cs typeface="Arial" pitchFamily="34" charset="0"/>
              </a:rPr>
              <a:t>(Ht&gt;55%) </a:t>
            </a:r>
            <a:r>
              <a:rPr lang="sr-Cyrl-CS" smtClean="0">
                <a:latin typeface="Arial" pitchFamily="34" charset="0"/>
                <a:cs typeface="Arial" pitchFamily="34" charset="0"/>
              </a:rPr>
              <a:t>или тешке ноћне </a:t>
            </a:r>
          </a:p>
          <a:p>
            <a:pPr eaLnBrk="1" hangingPunct="1">
              <a:lnSpc>
                <a:spcPct val="90000"/>
              </a:lnSpc>
              <a:buFontTx/>
              <a:buNone/>
            </a:pPr>
            <a:r>
              <a:rPr lang="sr-Cyrl-CS" smtClean="0">
                <a:latin typeface="Arial" pitchFamily="34" charset="0"/>
                <a:cs typeface="Arial" pitchFamily="34" charset="0"/>
              </a:rPr>
              <a:t>           хипосатурације</a:t>
            </a:r>
            <a:endParaRPr lang="sr-Latn-CS" smtClean="0">
              <a:latin typeface="Arial" pitchFamily="34" charset="0"/>
              <a:cs typeface="Arial" pitchFamily="34" charset="0"/>
            </a:endParaRPr>
          </a:p>
          <a:p>
            <a:pPr eaLnBrk="1" hangingPunct="1">
              <a:lnSpc>
                <a:spcPct val="90000"/>
              </a:lnSpc>
              <a:buFontTx/>
              <a:buNone/>
            </a:pPr>
            <a:endParaRPr lang="sr-Latn-CS" smtClean="0"/>
          </a:p>
          <a:p>
            <a:pPr eaLnBrk="1" hangingPunct="1">
              <a:lnSpc>
                <a:spcPct val="90000"/>
              </a:lnSpc>
              <a:buFontTx/>
              <a:buNone/>
            </a:pPr>
            <a:endParaRPr lang="sr-Latn-CS" smtClean="0"/>
          </a:p>
        </p:txBody>
      </p:sp>
    </p:spTree>
  </p:cSld>
  <p:clrMapOvr>
    <a:masterClrMapping/>
  </p:clrMapOvr>
  <p:transition spd="med">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914400" y="0"/>
            <a:ext cx="8229600" cy="1143000"/>
          </a:xfrm>
        </p:spPr>
        <p:txBody>
          <a:bodyPr/>
          <a:lstStyle/>
          <a:p>
            <a:r>
              <a:rPr lang="sr-Cyrl-CS" sz="4000" smtClean="0">
                <a:solidFill>
                  <a:schemeClr val="tx1"/>
                </a:solidFill>
                <a:latin typeface="Arial" pitchFamily="34" charset="0"/>
                <a:cs typeface="Arial" pitchFamily="34" charset="0"/>
              </a:rPr>
              <a:t>Услови за прописивање ДОТ</a:t>
            </a:r>
            <a:endParaRPr lang="sr-Latn-CS" sz="4000" smtClean="0">
              <a:solidFill>
                <a:schemeClr val="tx1"/>
              </a:solidFill>
              <a:latin typeface="Arial" pitchFamily="34" charset="0"/>
              <a:cs typeface="Arial" pitchFamily="34" charset="0"/>
            </a:endParaRPr>
          </a:p>
        </p:txBody>
      </p:sp>
      <p:sp>
        <p:nvSpPr>
          <p:cNvPr id="73731" name="Rectangle 3"/>
          <p:cNvSpPr>
            <a:spLocks noGrp="1" noChangeArrowheads="1"/>
          </p:cNvSpPr>
          <p:nvPr>
            <p:ph type="body" idx="1"/>
          </p:nvPr>
        </p:nvSpPr>
        <p:spPr>
          <a:xfrm>
            <a:off x="609600" y="2027238"/>
            <a:ext cx="8229600" cy="4525962"/>
          </a:xfrm>
        </p:spPr>
        <p:txBody>
          <a:bodyPr/>
          <a:lstStyle/>
          <a:p>
            <a:pPr>
              <a:lnSpc>
                <a:spcPct val="90000"/>
              </a:lnSpc>
              <a:spcBef>
                <a:spcPct val="30000"/>
              </a:spcBef>
            </a:pPr>
            <a:r>
              <a:rPr lang="sr-Cyrl-CS" sz="2400" b="1" smtClean="0">
                <a:latin typeface="Arial" pitchFamily="34" charset="0"/>
                <a:cs typeface="Arial" pitchFamily="34" charset="0"/>
              </a:rPr>
              <a:t>Сарадња болесника и његове околине</a:t>
            </a:r>
            <a:endParaRPr lang="en-US" sz="2400" b="1" smtClean="0">
              <a:latin typeface="Arial" pitchFamily="34" charset="0"/>
              <a:cs typeface="Arial" pitchFamily="34" charset="0"/>
            </a:endParaRPr>
          </a:p>
          <a:p>
            <a:pPr>
              <a:lnSpc>
                <a:spcPct val="90000"/>
              </a:lnSpc>
              <a:spcBef>
                <a:spcPct val="30000"/>
              </a:spcBef>
            </a:pPr>
            <a:r>
              <a:rPr lang="sr-Cyrl-CS" sz="2400" b="1" smtClean="0">
                <a:latin typeface="Arial" pitchFamily="34" charset="0"/>
                <a:cs typeface="Arial" pitchFamily="34" charset="0"/>
              </a:rPr>
              <a:t>Спровођење медикаментозне и друге терапије</a:t>
            </a:r>
          </a:p>
          <a:p>
            <a:pPr>
              <a:lnSpc>
                <a:spcPct val="90000"/>
              </a:lnSpc>
              <a:spcBef>
                <a:spcPct val="30000"/>
              </a:spcBef>
            </a:pPr>
            <a:r>
              <a:rPr lang="sr-Cyrl-CS" sz="2400" b="1" smtClean="0">
                <a:latin typeface="Arial" pitchFamily="34" charset="0"/>
                <a:cs typeface="Arial" pitchFamily="34" charset="0"/>
              </a:rPr>
              <a:t>Едукација болесника</a:t>
            </a:r>
            <a:endParaRPr lang="en-US" sz="2400" b="1" smtClean="0">
              <a:latin typeface="Arial" pitchFamily="34" charset="0"/>
              <a:cs typeface="Arial" pitchFamily="34" charset="0"/>
            </a:endParaRPr>
          </a:p>
          <a:p>
            <a:pPr>
              <a:lnSpc>
                <a:spcPct val="90000"/>
              </a:lnSpc>
              <a:spcBef>
                <a:spcPct val="30000"/>
              </a:spcBef>
            </a:pPr>
            <a:r>
              <a:rPr lang="sr-Cyrl-CS" sz="2400" b="1" smtClean="0">
                <a:latin typeface="Arial" pitchFamily="34" charset="0"/>
                <a:cs typeface="Arial" pitchFamily="34" charset="0"/>
              </a:rPr>
              <a:t>Редовне контроле одстране стручног тима</a:t>
            </a:r>
            <a:endParaRPr lang="en-US" sz="2400" b="1" smtClean="0">
              <a:latin typeface="Arial" pitchFamily="34" charset="0"/>
              <a:cs typeface="Arial" pitchFamily="34" charset="0"/>
            </a:endParaRPr>
          </a:p>
          <a:p>
            <a:pPr>
              <a:lnSpc>
                <a:spcPct val="90000"/>
              </a:lnSpc>
              <a:spcBef>
                <a:spcPct val="30000"/>
              </a:spcBef>
            </a:pPr>
            <a:r>
              <a:rPr lang="sr-Cyrl-CS" sz="2400" b="1" smtClean="0">
                <a:latin typeface="Arial" pitchFamily="34" charset="0"/>
                <a:cs typeface="Arial" pitchFamily="34" charset="0"/>
              </a:rPr>
              <a:t>Престанак пушења</a:t>
            </a:r>
            <a:endParaRPr lang="en-US" sz="2400" b="1" smtClean="0">
              <a:latin typeface="Arial" pitchFamily="34" charset="0"/>
              <a:cs typeface="Arial" pitchFamily="34" charset="0"/>
            </a:endParaRPr>
          </a:p>
          <a:p>
            <a:pPr>
              <a:lnSpc>
                <a:spcPct val="90000"/>
              </a:lnSpc>
              <a:spcBef>
                <a:spcPct val="30000"/>
              </a:spcBef>
            </a:pPr>
            <a:r>
              <a:rPr lang="sr-Cyrl-CS" sz="2400" b="1" smtClean="0">
                <a:latin typeface="Arial" pitchFamily="34" charset="0"/>
                <a:cs typeface="Arial" pitchFamily="34" charset="0"/>
              </a:rPr>
              <a:t>Стамбени и социјални услови</a:t>
            </a:r>
            <a:endParaRPr lang="sr-Latn-CS" sz="2400" b="1"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body" idx="1"/>
          </p:nvPr>
        </p:nvSpPr>
        <p:spPr>
          <a:xfrm>
            <a:off x="428625" y="1295400"/>
            <a:ext cx="8429625" cy="5562600"/>
          </a:xfrm>
        </p:spPr>
        <p:txBody>
          <a:bodyPr/>
          <a:lstStyle/>
          <a:p>
            <a:pPr eaLnBrk="1" hangingPunct="1">
              <a:lnSpc>
                <a:spcPct val="90000"/>
              </a:lnSpc>
            </a:pPr>
            <a:r>
              <a:rPr lang="sr-Cyrl-CS" smtClean="0">
                <a:latin typeface="Arial" pitchFamily="34" charset="0"/>
                <a:cs typeface="Arial" pitchFamily="34" charset="0"/>
              </a:rPr>
              <a:t>Оксигенотерапија се примењује са протоком кисеоника најчешће до 2 л/мин</a:t>
            </a:r>
            <a:r>
              <a:rPr lang="sr-Latn-CS" smtClean="0">
                <a:latin typeface="Arial" pitchFamily="34" charset="0"/>
                <a:cs typeface="Arial" pitchFamily="34" charset="0"/>
              </a:rPr>
              <a:t>, </a:t>
            </a:r>
            <a:r>
              <a:rPr lang="sr-Cyrl-CS" smtClean="0">
                <a:latin typeface="Arial" pitchFamily="34" charset="0"/>
                <a:cs typeface="Arial" pitchFamily="34" charset="0"/>
              </a:rPr>
              <a:t>континуирано </a:t>
            </a:r>
            <a:r>
              <a:rPr lang="sr-Latn-CS" smtClean="0">
                <a:latin typeface="Arial" pitchFamily="34" charset="0"/>
                <a:cs typeface="Arial" pitchFamily="34" charset="0"/>
              </a:rPr>
              <a:t> 24h (</a:t>
            </a:r>
            <a:r>
              <a:rPr lang="sr-Cyrl-CS" smtClean="0">
                <a:latin typeface="Arial" pitchFamily="34" charset="0"/>
                <a:cs typeface="Arial" pitchFamily="34" charset="0"/>
              </a:rPr>
              <a:t>мин</a:t>
            </a:r>
            <a:r>
              <a:rPr lang="sr-Latn-CS" smtClean="0">
                <a:latin typeface="Arial" pitchFamily="34" charset="0"/>
                <a:cs typeface="Arial" pitchFamily="34" charset="0"/>
              </a:rPr>
              <a:t> 1</a:t>
            </a:r>
            <a:r>
              <a:rPr lang="sr-Cyrl-CS" smtClean="0">
                <a:latin typeface="Arial" pitchFamily="34" charset="0"/>
                <a:cs typeface="Arial" pitchFamily="34" charset="0"/>
              </a:rPr>
              <a:t>5</a:t>
            </a:r>
            <a:r>
              <a:rPr lang="sr-Latn-CS" smtClean="0">
                <a:latin typeface="Arial" pitchFamily="34" charset="0"/>
                <a:cs typeface="Arial" pitchFamily="34" charset="0"/>
              </a:rPr>
              <a:t>h </a:t>
            </a:r>
            <a:r>
              <a:rPr lang="sr-Cyrl-CS" smtClean="0">
                <a:latin typeface="Arial" pitchFamily="34" charset="0"/>
                <a:cs typeface="Arial" pitchFamily="34" charset="0"/>
              </a:rPr>
              <a:t>дневно укључујући и спавање</a:t>
            </a:r>
            <a:r>
              <a:rPr lang="sr-Latn-CS" smtClean="0">
                <a:latin typeface="Arial" pitchFamily="34" charset="0"/>
                <a:cs typeface="Arial" pitchFamily="34" charset="0"/>
              </a:rPr>
              <a:t>) </a:t>
            </a:r>
            <a:r>
              <a:rPr lang="sr-Cyrl-CS" smtClean="0">
                <a:latin typeface="Arial" pitchFamily="34" charset="0"/>
                <a:cs typeface="Arial" pitchFamily="34" charset="0"/>
              </a:rPr>
              <a:t>помоћу концентратора кисеоника.</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Проток  </a:t>
            </a:r>
            <a:r>
              <a:rPr lang="sr-Latn-CS" smtClean="0">
                <a:latin typeface="Arial" pitchFamily="34" charset="0"/>
                <a:cs typeface="Arial" pitchFamily="34" charset="0"/>
              </a:rPr>
              <a:t>O2 </a:t>
            </a:r>
            <a:r>
              <a:rPr lang="sr-Cyrl-CS" smtClean="0">
                <a:latin typeface="Arial" pitchFamily="34" charset="0"/>
                <a:cs typeface="Arial" pitchFamily="34" charset="0"/>
              </a:rPr>
              <a:t>се коригује у зависности од парцијалних притисака респирацијских гасова у артеријској крви  и клиничког стања болесника. </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Циљ терапије је да се постигне </a:t>
            </a:r>
            <a:r>
              <a:rPr lang="sr-Latn-CS" smtClean="0">
                <a:latin typeface="Arial" pitchFamily="34" charset="0"/>
                <a:cs typeface="Arial" pitchFamily="34" charset="0"/>
              </a:rPr>
              <a:t>PaO2 </a:t>
            </a:r>
            <a:r>
              <a:rPr lang="sr-Cyrl-CS" smtClean="0">
                <a:latin typeface="Arial" pitchFamily="34" charset="0"/>
                <a:cs typeface="Arial" pitchFamily="34" charset="0"/>
              </a:rPr>
              <a:t>преко </a:t>
            </a:r>
            <a:r>
              <a:rPr lang="sr-Latn-CS" smtClean="0">
                <a:latin typeface="Arial" pitchFamily="34" charset="0"/>
                <a:cs typeface="Arial" pitchFamily="34" charset="0"/>
              </a:rPr>
              <a:t> 60mmHg </a:t>
            </a:r>
            <a:r>
              <a:rPr lang="sr-Cyrl-CS" smtClean="0">
                <a:latin typeface="Arial" pitchFamily="34" charset="0"/>
                <a:cs typeface="Arial" pitchFamily="34" charset="0"/>
              </a:rPr>
              <a:t> (8К</a:t>
            </a:r>
            <a:r>
              <a:rPr lang="sr-Latn-CS" smtClean="0">
                <a:latin typeface="Arial" pitchFamily="34" charset="0"/>
                <a:cs typeface="Arial" pitchFamily="34" charset="0"/>
              </a:rPr>
              <a:t>Pa) </a:t>
            </a:r>
            <a:r>
              <a:rPr lang="sr-Cyrl-CS" smtClean="0">
                <a:latin typeface="Arial" pitchFamily="34" charset="0"/>
                <a:cs typeface="Arial" pitchFamily="34" charset="0"/>
              </a:rPr>
              <a:t>у миру, односно </a:t>
            </a:r>
            <a:r>
              <a:rPr lang="sr-Latn-CS" smtClean="0">
                <a:latin typeface="Arial" pitchFamily="34" charset="0"/>
                <a:cs typeface="Arial" pitchFamily="34" charset="0"/>
              </a:rPr>
              <a:t>SaO2&gt;90%</a:t>
            </a:r>
          </a:p>
        </p:txBody>
      </p:sp>
      <p:sp>
        <p:nvSpPr>
          <p:cNvPr id="74755" name="TextBox 2"/>
          <p:cNvSpPr txBox="1">
            <a:spLocks noChangeArrowheads="1"/>
          </p:cNvSpPr>
          <p:nvPr/>
        </p:nvSpPr>
        <p:spPr bwMode="auto">
          <a:xfrm>
            <a:off x="1214438" y="428625"/>
            <a:ext cx="6321425" cy="646113"/>
          </a:xfrm>
          <a:prstGeom prst="rect">
            <a:avLst/>
          </a:prstGeom>
          <a:noFill/>
          <a:ln w="9525">
            <a:noFill/>
            <a:miter lim="800000"/>
            <a:headEnd/>
            <a:tailEnd/>
          </a:ln>
        </p:spPr>
        <p:txBody>
          <a:bodyPr wrap="none">
            <a:spAutoFit/>
          </a:bodyPr>
          <a:lstStyle/>
          <a:p>
            <a:r>
              <a:rPr lang="sr-Cyrl-CS" sz="3600"/>
              <a:t>Дуготрајна оксигенотерапија</a:t>
            </a:r>
            <a:endParaRPr lang="sr-Latn-CS" sz="3600"/>
          </a:p>
        </p:txBody>
      </p:sp>
    </p:spTree>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sl3a"/>
          <p:cNvPicPr>
            <a:picLocks noChangeAspect="1" noChangeArrowheads="1"/>
          </p:cNvPicPr>
          <p:nvPr/>
        </p:nvPicPr>
        <p:blipFill>
          <a:blip r:embed="rId2"/>
          <a:srcRect/>
          <a:stretch>
            <a:fillRect/>
          </a:stretch>
        </p:blipFill>
        <p:spPr bwMode="auto">
          <a:xfrm>
            <a:off x="5519738" y="560388"/>
            <a:ext cx="3395662" cy="5654675"/>
          </a:xfrm>
          <a:prstGeom prst="rect">
            <a:avLst/>
          </a:prstGeom>
          <a:noFill/>
          <a:ln w="9525">
            <a:noFill/>
            <a:miter lim="800000"/>
            <a:headEnd/>
            <a:tailEnd/>
          </a:ln>
        </p:spPr>
      </p:pic>
      <p:pic>
        <p:nvPicPr>
          <p:cNvPr id="75779" name="Picture 3" descr="sl1"/>
          <p:cNvPicPr>
            <a:picLocks noChangeAspect="1" noChangeArrowheads="1"/>
          </p:cNvPicPr>
          <p:nvPr/>
        </p:nvPicPr>
        <p:blipFill>
          <a:blip r:embed="rId3"/>
          <a:srcRect l="19794" r="17856"/>
          <a:stretch>
            <a:fillRect/>
          </a:stretch>
        </p:blipFill>
        <p:spPr bwMode="auto">
          <a:xfrm>
            <a:off x="533400" y="1828800"/>
            <a:ext cx="4800600" cy="314483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1143000" y="142875"/>
            <a:ext cx="8229600" cy="1143000"/>
          </a:xfrm>
        </p:spPr>
        <p:txBody>
          <a:bodyPr/>
          <a:lstStyle/>
          <a:p>
            <a:r>
              <a:rPr lang="sr-Cyrl-CS" sz="3600" b="1" smtClean="0">
                <a:solidFill>
                  <a:schemeClr val="tx1"/>
                </a:solidFill>
                <a:latin typeface="Arial" pitchFamily="34" charset="0"/>
                <a:cs typeface="Arial" pitchFamily="34" charset="0"/>
              </a:rPr>
              <a:t>Уређаји за примену кисеоника</a:t>
            </a:r>
            <a:endParaRPr lang="sr-Latn-CS" sz="3600" b="1" smtClean="0">
              <a:solidFill>
                <a:schemeClr val="tx1"/>
              </a:solidFill>
              <a:latin typeface="Arial" pitchFamily="34" charset="0"/>
              <a:cs typeface="Arial" pitchFamily="34" charset="0"/>
            </a:endParaRPr>
          </a:p>
        </p:txBody>
      </p:sp>
      <p:sp>
        <p:nvSpPr>
          <p:cNvPr id="76803" name="Rectangle 3"/>
          <p:cNvSpPr>
            <a:spLocks noGrp="1" noChangeArrowheads="1"/>
          </p:cNvSpPr>
          <p:nvPr>
            <p:ph type="body" idx="1"/>
          </p:nvPr>
        </p:nvSpPr>
        <p:spPr>
          <a:xfrm>
            <a:off x="990600" y="2439988"/>
            <a:ext cx="6858000" cy="3155950"/>
          </a:xfrm>
          <a:effectLst>
            <a:outerShdw dist="35921" dir="2700000" algn="ctr" rotWithShape="0">
              <a:schemeClr val="bg2"/>
            </a:outerShdw>
          </a:effectLst>
        </p:spPr>
        <p:txBody>
          <a:bodyPr/>
          <a:lstStyle/>
          <a:p>
            <a:r>
              <a:rPr lang="sr-Cyrl-CS" b="1" smtClean="0">
                <a:latin typeface="Arial" pitchFamily="34" charset="0"/>
                <a:cs typeface="Arial" pitchFamily="34" charset="0"/>
              </a:rPr>
              <a:t>Боца са кисеоником </a:t>
            </a:r>
            <a:r>
              <a:rPr lang="en-US" b="1" smtClean="0">
                <a:latin typeface="Arial" pitchFamily="34" charset="0"/>
                <a:cs typeface="Arial" pitchFamily="34" charset="0"/>
              </a:rPr>
              <a:t>(</a:t>
            </a:r>
            <a:r>
              <a:rPr lang="sr-Cyrl-CS" b="1" smtClean="0">
                <a:latin typeface="Arial" pitchFamily="34" charset="0"/>
                <a:cs typeface="Arial" pitchFamily="34" charset="0"/>
              </a:rPr>
              <a:t>гасом</a:t>
            </a:r>
            <a:r>
              <a:rPr lang="en-US" b="1" smtClean="0">
                <a:latin typeface="Arial" pitchFamily="34" charset="0"/>
                <a:cs typeface="Arial" pitchFamily="34" charset="0"/>
              </a:rPr>
              <a:t>)</a:t>
            </a:r>
          </a:p>
          <a:p>
            <a:pPr>
              <a:buFont typeface="Wingdings" pitchFamily="2" charset="2"/>
              <a:buNone/>
            </a:pPr>
            <a:endParaRPr lang="en-US" b="1" smtClean="0">
              <a:latin typeface="Arial" pitchFamily="34" charset="0"/>
              <a:cs typeface="Arial" pitchFamily="34" charset="0"/>
            </a:endParaRPr>
          </a:p>
          <a:p>
            <a:r>
              <a:rPr lang="sr-Cyrl-CS" b="1" smtClean="0">
                <a:latin typeface="Arial" pitchFamily="34" charset="0"/>
                <a:cs typeface="Arial" pitchFamily="34" charset="0"/>
              </a:rPr>
              <a:t>Боца са течним кисеоником</a:t>
            </a:r>
            <a:endParaRPr lang="en-US" b="1" smtClean="0">
              <a:latin typeface="Arial" pitchFamily="34" charset="0"/>
              <a:cs typeface="Arial" pitchFamily="34" charset="0"/>
            </a:endParaRPr>
          </a:p>
          <a:p>
            <a:pPr>
              <a:buFont typeface="Wingdings" pitchFamily="2" charset="2"/>
              <a:buNone/>
            </a:pPr>
            <a:endParaRPr lang="en-US" b="1" smtClean="0">
              <a:latin typeface="Arial" pitchFamily="34" charset="0"/>
              <a:cs typeface="Arial" pitchFamily="34" charset="0"/>
            </a:endParaRPr>
          </a:p>
          <a:p>
            <a:r>
              <a:rPr lang="sr-Cyrl-CS" b="1" smtClean="0">
                <a:latin typeface="Arial" pitchFamily="34" charset="0"/>
                <a:cs typeface="Arial" pitchFamily="34" charset="0"/>
              </a:rPr>
              <a:t>Концентратор кисеоника</a:t>
            </a:r>
            <a:endParaRPr lang="sr-Latn-CS" b="1"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2286000" y="0"/>
            <a:ext cx="8229600" cy="1143000"/>
          </a:xfrm>
        </p:spPr>
        <p:txBody>
          <a:bodyPr/>
          <a:lstStyle/>
          <a:p>
            <a:r>
              <a:rPr lang="sr-Cyrl-CS" sz="3600" b="1" smtClean="0">
                <a:solidFill>
                  <a:schemeClr val="tx1"/>
                </a:solidFill>
                <a:latin typeface="Arial" pitchFamily="34" charset="0"/>
                <a:cs typeface="Arial" pitchFamily="34" charset="0"/>
              </a:rPr>
              <a:t>Течни кисеоник</a:t>
            </a:r>
            <a:endParaRPr lang="sr-Latn-CS" sz="3600" b="1" smtClean="0">
              <a:solidFill>
                <a:schemeClr val="tx1"/>
              </a:solidFill>
              <a:latin typeface="Arial" pitchFamily="34" charset="0"/>
              <a:cs typeface="Arial" pitchFamily="34" charset="0"/>
            </a:endParaRPr>
          </a:p>
        </p:txBody>
      </p:sp>
      <p:sp>
        <p:nvSpPr>
          <p:cNvPr id="77827" name="Rectangle 3"/>
          <p:cNvSpPr>
            <a:spLocks noGrp="1" noChangeArrowheads="1"/>
          </p:cNvSpPr>
          <p:nvPr>
            <p:ph type="body" idx="1"/>
          </p:nvPr>
        </p:nvSpPr>
        <p:spPr>
          <a:xfrm>
            <a:off x="990600" y="1600200"/>
            <a:ext cx="7224713" cy="1460500"/>
          </a:xfrm>
        </p:spPr>
        <p:txBody>
          <a:bodyPr/>
          <a:lstStyle/>
          <a:p>
            <a:r>
              <a:rPr lang="sr-Cyrl-CS" smtClean="0">
                <a:latin typeface="Arial" pitchFamily="34" charset="0"/>
                <a:cs typeface="Arial" pitchFamily="34" charset="0"/>
              </a:rPr>
              <a:t>Резервоар од </a:t>
            </a:r>
            <a:r>
              <a:rPr lang="en-US" smtClean="0">
                <a:latin typeface="Arial" pitchFamily="34" charset="0"/>
                <a:cs typeface="Arial" pitchFamily="34" charset="0"/>
              </a:rPr>
              <a:t> 24.000l </a:t>
            </a:r>
            <a:r>
              <a:rPr lang="sr-Cyrl-CS" smtClean="0">
                <a:latin typeface="Arial" pitchFamily="34" charset="0"/>
                <a:cs typeface="Arial" pitchFamily="34" charset="0"/>
              </a:rPr>
              <a:t> траје </a:t>
            </a:r>
            <a:r>
              <a:rPr lang="en-US" smtClean="0">
                <a:latin typeface="Arial" pitchFamily="34" charset="0"/>
                <a:cs typeface="Arial" pitchFamily="34" charset="0"/>
              </a:rPr>
              <a:t>16 </a:t>
            </a:r>
            <a:r>
              <a:rPr lang="sr-Cyrl-CS" smtClean="0">
                <a:latin typeface="Arial" pitchFamily="34" charset="0"/>
                <a:cs typeface="Arial" pitchFamily="34" charset="0"/>
              </a:rPr>
              <a:t>дана</a:t>
            </a:r>
            <a:endParaRPr lang="en-US" smtClean="0">
              <a:latin typeface="Arial" pitchFamily="34" charset="0"/>
              <a:cs typeface="Arial" pitchFamily="34" charset="0"/>
            </a:endParaRPr>
          </a:p>
        </p:txBody>
      </p:sp>
      <p:pic>
        <p:nvPicPr>
          <p:cNvPr id="77828" name="Picture 4" descr="sl3c"/>
          <p:cNvPicPr>
            <a:picLocks noChangeAspect="1" noChangeArrowheads="1"/>
          </p:cNvPicPr>
          <p:nvPr/>
        </p:nvPicPr>
        <p:blipFill>
          <a:blip r:embed="rId3"/>
          <a:srcRect/>
          <a:stretch>
            <a:fillRect/>
          </a:stretch>
        </p:blipFill>
        <p:spPr bwMode="auto">
          <a:xfrm>
            <a:off x="990600" y="2381250"/>
            <a:ext cx="7391400" cy="4308475"/>
          </a:xfrm>
          <a:prstGeom prst="rect">
            <a:avLst/>
          </a:prstGeom>
          <a:noFill/>
          <a:ln w="9525">
            <a:noFill/>
            <a:miter lim="800000"/>
            <a:headEnd/>
            <a:tailEnd/>
          </a:ln>
        </p:spPr>
      </p:pic>
      <p:pic>
        <p:nvPicPr>
          <p:cNvPr id="77829" name="Picture 5" descr="sl4"/>
          <p:cNvPicPr>
            <a:picLocks noChangeAspect="1" noChangeArrowheads="1"/>
          </p:cNvPicPr>
          <p:nvPr/>
        </p:nvPicPr>
        <p:blipFill>
          <a:blip r:embed="rId4"/>
          <a:srcRect/>
          <a:stretch>
            <a:fillRect/>
          </a:stretch>
        </p:blipFill>
        <p:spPr bwMode="auto">
          <a:xfrm>
            <a:off x="6096000" y="3200400"/>
            <a:ext cx="2162175" cy="28321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500063" y="214313"/>
            <a:ext cx="8229600" cy="1143000"/>
          </a:xfrm>
          <a:prstGeom prst="rect">
            <a:avLst/>
          </a:prstGeom>
          <a:noFill/>
          <a:ln w="9525">
            <a:noFill/>
            <a:miter lim="800000"/>
            <a:headEnd/>
            <a:tailEnd/>
          </a:ln>
        </p:spPr>
        <p:txBody>
          <a:bodyPr anchor="ctr"/>
          <a:lstStyle/>
          <a:p>
            <a:pPr algn="ctr"/>
            <a:r>
              <a:rPr lang="en-US" sz="3600" b="1">
                <a:latin typeface="Tahoma" pitchFamily="34" charset="0"/>
              </a:rPr>
              <a:t>T</a:t>
            </a:r>
            <a:r>
              <a:rPr lang="sr-Cyrl-CS" sz="3600" b="1">
                <a:latin typeface="Tahoma" pitchFamily="34" charset="0"/>
              </a:rPr>
              <a:t>ечни кисеоник</a:t>
            </a:r>
            <a:endParaRPr lang="sr-Latn-CS" sz="3600" b="1">
              <a:latin typeface="Tahoma" pitchFamily="34" charset="0"/>
            </a:endParaRPr>
          </a:p>
        </p:txBody>
      </p:sp>
      <p:sp>
        <p:nvSpPr>
          <p:cNvPr id="78851" name="Rectangle 3"/>
          <p:cNvSpPr>
            <a:spLocks noChangeArrowheads="1"/>
          </p:cNvSpPr>
          <p:nvPr/>
        </p:nvSpPr>
        <p:spPr bwMode="auto">
          <a:xfrm>
            <a:off x="285750" y="1143000"/>
            <a:ext cx="7224713" cy="838200"/>
          </a:xfrm>
          <a:prstGeom prst="rect">
            <a:avLst/>
          </a:prstGeom>
          <a:noFill/>
          <a:ln w="9525">
            <a:noFill/>
            <a:miter lim="800000"/>
            <a:headEnd/>
            <a:tailEnd/>
          </a:ln>
        </p:spPr>
        <p:txBody>
          <a:bodyPr/>
          <a:lstStyle/>
          <a:p>
            <a:pPr marL="342900" indent="-342900">
              <a:spcBef>
                <a:spcPct val="20000"/>
              </a:spcBef>
              <a:buClr>
                <a:schemeClr val="hlink"/>
              </a:buClr>
              <a:buSzPct val="80000"/>
              <a:buFont typeface="Wingdings" pitchFamily="2" charset="2"/>
              <a:buChar char="n"/>
            </a:pPr>
            <a:r>
              <a:rPr lang="sr-Cyrl-CS" sz="3200">
                <a:cs typeface="Arial" pitchFamily="34" charset="0"/>
              </a:rPr>
              <a:t>Покретни резервоар за ван куће</a:t>
            </a:r>
            <a:endParaRPr lang="en-US" sz="3200">
              <a:cs typeface="Arial" pitchFamily="34" charset="0"/>
            </a:endParaRPr>
          </a:p>
        </p:txBody>
      </p:sp>
      <p:pic>
        <p:nvPicPr>
          <p:cNvPr id="78852" name="Picture 4" descr="sl3b"/>
          <p:cNvPicPr>
            <a:picLocks noChangeAspect="1" noChangeArrowheads="1"/>
          </p:cNvPicPr>
          <p:nvPr/>
        </p:nvPicPr>
        <p:blipFill>
          <a:blip r:embed="rId3"/>
          <a:srcRect/>
          <a:stretch>
            <a:fillRect/>
          </a:stretch>
        </p:blipFill>
        <p:spPr bwMode="auto">
          <a:xfrm>
            <a:off x="720725" y="2514600"/>
            <a:ext cx="2632075" cy="3657600"/>
          </a:xfrm>
          <a:prstGeom prst="rect">
            <a:avLst/>
          </a:prstGeom>
          <a:noFill/>
          <a:ln w="9525">
            <a:noFill/>
            <a:miter lim="800000"/>
            <a:headEnd/>
            <a:tailEnd/>
          </a:ln>
          <a:effectLst>
            <a:outerShdw dist="35921" dir="2700000" algn="ctr" rotWithShape="0">
              <a:schemeClr val="bg2"/>
            </a:outerShdw>
          </a:effectLst>
        </p:spPr>
      </p:pic>
      <p:pic>
        <p:nvPicPr>
          <p:cNvPr id="78853" name="Picture 2" descr="sl6"/>
          <p:cNvPicPr>
            <a:picLocks noChangeAspect="1" noChangeArrowheads="1"/>
          </p:cNvPicPr>
          <p:nvPr/>
        </p:nvPicPr>
        <p:blipFill>
          <a:blip r:embed="rId4"/>
          <a:srcRect/>
          <a:stretch>
            <a:fillRect/>
          </a:stretch>
        </p:blipFill>
        <p:spPr bwMode="auto">
          <a:xfrm>
            <a:off x="4071938" y="1785938"/>
            <a:ext cx="4354512" cy="5072062"/>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00063" y="0"/>
            <a:ext cx="8229600" cy="1143000"/>
          </a:xfrm>
        </p:spPr>
        <p:txBody>
          <a:bodyPr/>
          <a:lstStyle/>
          <a:p>
            <a:pPr algn="ctr" eaLnBrk="1" hangingPunct="1"/>
            <a:r>
              <a:rPr lang="sr-Cyrl-CS" sz="3600" smtClean="0">
                <a:solidFill>
                  <a:schemeClr val="tx1"/>
                </a:solidFill>
                <a:latin typeface="Arial" pitchFamily="34" charset="0"/>
                <a:cs typeface="Arial" pitchFamily="34" charset="0"/>
              </a:rPr>
              <a:t>Узроци настанка хроничне респирацијске инсуфицијенције</a:t>
            </a:r>
            <a:endParaRPr lang="sr-Latn-CS" sz="3600" smtClean="0">
              <a:solidFill>
                <a:schemeClr val="tx1"/>
              </a:solidFill>
              <a:latin typeface="Arial" pitchFamily="34" charset="0"/>
              <a:cs typeface="Arial" pitchFamily="34" charset="0"/>
            </a:endParaRPr>
          </a:p>
        </p:txBody>
      </p:sp>
      <p:sp>
        <p:nvSpPr>
          <p:cNvPr id="9219" name="Rectangle 3"/>
          <p:cNvSpPr>
            <a:spLocks noGrp="1" noChangeArrowheads="1"/>
          </p:cNvSpPr>
          <p:nvPr>
            <p:ph type="body" idx="1"/>
          </p:nvPr>
        </p:nvSpPr>
        <p:spPr>
          <a:xfrm>
            <a:off x="285750" y="1935163"/>
            <a:ext cx="8858250" cy="4389437"/>
          </a:xfrm>
        </p:spPr>
        <p:txBody>
          <a:bodyPr>
            <a:normAutofit fontScale="92500"/>
          </a:bodyPr>
          <a:lstStyle/>
          <a:p>
            <a:pPr marL="609600" indent="-609600" eaLnBrk="1" fontAlgn="auto" hangingPunct="1">
              <a:lnSpc>
                <a:spcPct val="80000"/>
              </a:lnSpc>
              <a:spcAft>
                <a:spcPts val="0"/>
              </a:spcAft>
              <a:buClr>
                <a:schemeClr val="accent3"/>
              </a:buClr>
              <a:buFont typeface="Wingdings 2"/>
              <a:buNone/>
              <a:defRPr/>
            </a:pPr>
            <a:r>
              <a:rPr lang="sr-Cyrl-CS" b="1" u="sng" dirty="0" smtClean="0">
                <a:latin typeface="Arial" pitchFamily="34" charset="0"/>
                <a:cs typeface="Arial" pitchFamily="34" charset="0"/>
              </a:rPr>
              <a:t>1. Поремећаји контроле дисања</a:t>
            </a:r>
            <a:endParaRPr lang="sr-Latn-CS" b="1" u="sng" dirty="0">
              <a:latin typeface="Arial" pitchFamily="34" charset="0"/>
              <a:cs typeface="Arial" pitchFamily="34" charset="0"/>
            </a:endParaRPr>
          </a:p>
          <a:p>
            <a:pPr marL="609600" indent="-609600" eaLnBrk="1" fontAlgn="auto" hangingPunct="1">
              <a:lnSpc>
                <a:spcPct val="80000"/>
              </a:lnSpc>
              <a:spcAft>
                <a:spcPts val="0"/>
              </a:spcAft>
              <a:buClr>
                <a:schemeClr val="accent3"/>
              </a:buClr>
              <a:buFontTx/>
              <a:buNone/>
              <a:defRPr/>
            </a:pPr>
            <a:r>
              <a:rPr lang="sr-Latn-CS" sz="2400" dirty="0"/>
              <a:t>     </a:t>
            </a:r>
            <a:r>
              <a:rPr lang="sr-Cyrl-CS" sz="2400" b="1" dirty="0" smtClean="0">
                <a:latin typeface="Arial" pitchFamily="34" charset="0"/>
                <a:cs typeface="Arial" pitchFamily="34" charset="0"/>
              </a:rPr>
              <a:t>Функционални:</a:t>
            </a:r>
            <a:endParaRPr lang="sr-Latn-CS" sz="2400" b="1" dirty="0">
              <a:latin typeface="Arial" pitchFamily="34" charset="0"/>
              <a:cs typeface="Arial" pitchFamily="34" charset="0"/>
            </a:endParaRPr>
          </a:p>
          <a:p>
            <a:pPr marL="609600" indent="-609600" eaLnBrk="1" fontAlgn="auto" hangingPunct="1">
              <a:lnSpc>
                <a:spcPct val="80000"/>
              </a:lnSpc>
              <a:spcAft>
                <a:spcPts val="0"/>
              </a:spcAft>
              <a:buClr>
                <a:schemeClr val="accent3"/>
              </a:buClr>
              <a:buFontTx/>
              <a:buNone/>
              <a:defRPr/>
            </a:pPr>
            <a:r>
              <a:rPr lang="sr-Latn-CS" sz="2400" dirty="0">
                <a:latin typeface="Arial" pitchFamily="34" charset="0"/>
                <a:cs typeface="Arial" pitchFamily="34" charset="0"/>
              </a:rPr>
              <a:t>     </a:t>
            </a:r>
            <a:r>
              <a:rPr lang="sr-Latn-CS" sz="2400" dirty="0" smtClean="0">
                <a:latin typeface="Arial" pitchFamily="34" charset="0"/>
                <a:cs typeface="Arial" pitchFamily="34" charset="0"/>
              </a:rPr>
              <a:t>-</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хиповентилациони синдром гојазних</a:t>
            </a:r>
            <a:r>
              <a:rPr lang="sr-Latn-CS" sz="2400" dirty="0" smtClean="0">
                <a:latin typeface="Arial" pitchFamily="34" charset="0"/>
                <a:cs typeface="Arial" pitchFamily="34" charset="0"/>
              </a:rPr>
              <a:t> </a:t>
            </a:r>
            <a:r>
              <a:rPr lang="sr-Latn-CS" sz="2400" dirty="0">
                <a:latin typeface="Arial" pitchFamily="34" charset="0"/>
                <a:cs typeface="Arial" pitchFamily="34" charset="0"/>
              </a:rPr>
              <a:t>(Sy Pickwick)</a:t>
            </a:r>
          </a:p>
          <a:p>
            <a:pPr marL="609600" indent="-609600" eaLnBrk="1" fontAlgn="auto" hangingPunct="1">
              <a:lnSpc>
                <a:spcPct val="80000"/>
              </a:lnSpc>
              <a:spcAft>
                <a:spcPts val="0"/>
              </a:spcAft>
              <a:buClr>
                <a:schemeClr val="accent3"/>
              </a:buClr>
              <a:buFontTx/>
              <a:buNone/>
              <a:defRPr/>
            </a:pPr>
            <a:r>
              <a:rPr lang="sr-Latn-CS" sz="2400" dirty="0">
                <a:latin typeface="Arial" pitchFamily="34" charset="0"/>
                <a:cs typeface="Arial" pitchFamily="34" charset="0"/>
              </a:rPr>
              <a:t>     </a:t>
            </a:r>
            <a:r>
              <a:rPr lang="sr-Latn-CS" sz="2400" dirty="0" smtClean="0">
                <a:latin typeface="Arial" pitchFamily="34" charset="0"/>
                <a:cs typeface="Arial" pitchFamily="34" charset="0"/>
              </a:rPr>
              <a:t>-</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хипотиреоидизам</a:t>
            </a:r>
            <a:endParaRPr lang="sr-Latn-CS" sz="2400" dirty="0">
              <a:latin typeface="Arial" pitchFamily="34" charset="0"/>
              <a:cs typeface="Arial" pitchFamily="34" charset="0"/>
            </a:endParaRPr>
          </a:p>
          <a:p>
            <a:pPr marL="609600" indent="-609600" eaLnBrk="1" fontAlgn="auto" hangingPunct="1">
              <a:lnSpc>
                <a:spcPct val="80000"/>
              </a:lnSpc>
              <a:spcAft>
                <a:spcPts val="0"/>
              </a:spcAft>
              <a:buClr>
                <a:schemeClr val="accent3"/>
              </a:buClr>
              <a:buFontTx/>
              <a:buNone/>
              <a:defRPr/>
            </a:pPr>
            <a:r>
              <a:rPr lang="sr-Latn-CS" sz="2400" dirty="0">
                <a:latin typeface="Arial" pitchFamily="34" charset="0"/>
                <a:cs typeface="Arial" pitchFamily="34" charset="0"/>
              </a:rPr>
              <a:t>     </a:t>
            </a:r>
            <a:r>
              <a:rPr lang="sr-Latn-CS" sz="2400" dirty="0" smtClean="0">
                <a:latin typeface="Arial" pitchFamily="34" charset="0"/>
                <a:cs typeface="Arial" pitchFamily="34" charset="0"/>
              </a:rPr>
              <a:t>-</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Фармаколошка депресија</a:t>
            </a:r>
            <a:r>
              <a:rPr lang="sr-Latn-CS" sz="2400" dirty="0" smtClean="0">
                <a:latin typeface="Arial" pitchFamily="34" charset="0"/>
                <a:cs typeface="Arial" pitchFamily="34" charset="0"/>
              </a:rPr>
              <a:t> (</a:t>
            </a:r>
            <a:r>
              <a:rPr lang="sr-Cyrl-CS" sz="2400" dirty="0" smtClean="0">
                <a:latin typeface="Arial" pitchFamily="34" charset="0"/>
                <a:cs typeface="Arial" pitchFamily="34" charset="0"/>
              </a:rPr>
              <a:t>наркотици, седативи</a:t>
            </a:r>
            <a:r>
              <a:rPr lang="sr-Latn-CS" sz="2400" dirty="0" smtClean="0">
                <a:latin typeface="Arial" pitchFamily="34" charset="0"/>
                <a:cs typeface="Arial" pitchFamily="34" charset="0"/>
              </a:rPr>
              <a:t>)</a:t>
            </a:r>
            <a:endParaRPr lang="sr-Latn-CS" sz="2400" dirty="0">
              <a:latin typeface="Arial" pitchFamily="34" charset="0"/>
              <a:cs typeface="Arial" pitchFamily="34" charset="0"/>
            </a:endParaRPr>
          </a:p>
          <a:p>
            <a:pPr marL="609600" indent="-609600" eaLnBrk="1" fontAlgn="auto" hangingPunct="1">
              <a:lnSpc>
                <a:spcPct val="80000"/>
              </a:lnSpc>
              <a:spcAft>
                <a:spcPts val="0"/>
              </a:spcAft>
              <a:buClr>
                <a:schemeClr val="accent3"/>
              </a:buClr>
              <a:buFontTx/>
              <a:buNone/>
              <a:defRPr/>
            </a:pPr>
            <a:r>
              <a:rPr lang="sr-Latn-CS" sz="2400" dirty="0">
                <a:latin typeface="Arial" pitchFamily="34" charset="0"/>
                <a:cs typeface="Arial" pitchFamily="34" charset="0"/>
              </a:rPr>
              <a:t>     </a:t>
            </a:r>
            <a:r>
              <a:rPr lang="sr-Latn-CS" sz="2400" dirty="0" smtClean="0">
                <a:latin typeface="Arial" pitchFamily="34" charset="0"/>
                <a:cs typeface="Arial" pitchFamily="34" charset="0"/>
              </a:rPr>
              <a:t>-</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Метаболички поремећаји</a:t>
            </a:r>
            <a:r>
              <a:rPr lang="sr-Latn-CS" sz="2400" dirty="0" smtClean="0">
                <a:latin typeface="Arial" pitchFamily="34" charset="0"/>
                <a:cs typeface="Arial" pitchFamily="34" charset="0"/>
              </a:rPr>
              <a:t> (</a:t>
            </a:r>
            <a:r>
              <a:rPr lang="sr-Cyrl-CS" sz="2400" dirty="0" smtClean="0">
                <a:latin typeface="Arial" pitchFamily="34" charset="0"/>
                <a:cs typeface="Arial" pitchFamily="34" charset="0"/>
              </a:rPr>
              <a:t>хипокалиемија</a:t>
            </a:r>
            <a:r>
              <a:rPr lang="sr-Latn-CS" sz="2400" dirty="0" smtClean="0">
                <a:latin typeface="Arial" pitchFamily="34" charset="0"/>
                <a:cs typeface="Arial" pitchFamily="34" charset="0"/>
              </a:rPr>
              <a:t>, </a:t>
            </a:r>
            <a:r>
              <a:rPr lang="sr-Cyrl-CS" sz="2400" dirty="0" smtClean="0">
                <a:latin typeface="Arial" pitchFamily="34" charset="0"/>
                <a:cs typeface="Arial" pitchFamily="34" charset="0"/>
              </a:rPr>
              <a:t>хипофосфатемија, хипомагнезијемија, метаболичка алкалоза</a:t>
            </a:r>
            <a:r>
              <a:rPr lang="sr-Latn-CS" sz="2400" dirty="0" smtClean="0">
                <a:latin typeface="Arial" pitchFamily="34" charset="0"/>
                <a:cs typeface="Arial" pitchFamily="34" charset="0"/>
              </a:rPr>
              <a:t>)</a:t>
            </a:r>
            <a:endParaRPr lang="sr-Latn-CS" sz="2400" dirty="0">
              <a:latin typeface="Arial" pitchFamily="34" charset="0"/>
              <a:cs typeface="Arial" pitchFamily="34" charset="0"/>
            </a:endParaRPr>
          </a:p>
          <a:p>
            <a:pPr marL="274320" indent="-274320" eaLnBrk="1" fontAlgn="auto" hangingPunct="1">
              <a:spcAft>
                <a:spcPts val="0"/>
              </a:spcAft>
              <a:buClr>
                <a:schemeClr val="accent3"/>
              </a:buClr>
              <a:buFontTx/>
              <a:buNone/>
              <a:defRPr/>
            </a:pPr>
            <a:r>
              <a:rPr lang="sr-Latn-CS" sz="2400" dirty="0">
                <a:latin typeface="Arial" pitchFamily="34" charset="0"/>
                <a:cs typeface="Arial" pitchFamily="34" charset="0"/>
              </a:rPr>
              <a:t>     </a:t>
            </a:r>
            <a:r>
              <a:rPr lang="sr-Latn-CS" sz="2400" dirty="0" smtClean="0">
                <a:latin typeface="Arial" pitchFamily="34" charset="0"/>
                <a:cs typeface="Arial" pitchFamily="34" charset="0"/>
              </a:rPr>
              <a:t>-</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Синдром  централне апнеје у сну</a:t>
            </a:r>
            <a:r>
              <a:rPr lang="sr-Latn-CS" sz="2400" u="sng" dirty="0" smtClean="0"/>
              <a:t> </a:t>
            </a:r>
            <a:endParaRPr lang="sr-Cyrl-CS" sz="2400" u="sng" dirty="0" smtClean="0"/>
          </a:p>
          <a:p>
            <a:pPr marL="274320" indent="-274320" eaLnBrk="1" fontAlgn="auto" hangingPunct="1">
              <a:spcAft>
                <a:spcPts val="0"/>
              </a:spcAft>
              <a:buClr>
                <a:schemeClr val="accent3"/>
              </a:buClr>
              <a:buFontTx/>
              <a:buNone/>
              <a:defRPr/>
            </a:pPr>
            <a:r>
              <a:rPr lang="sr-Cyrl-CS" sz="2400" dirty="0" smtClean="0"/>
              <a:t>     </a:t>
            </a:r>
            <a:r>
              <a:rPr lang="sr-Cyrl-CS" sz="2400" b="1" dirty="0" smtClean="0">
                <a:latin typeface="Arial" pitchFamily="34" charset="0"/>
                <a:cs typeface="Arial" pitchFamily="34" charset="0"/>
              </a:rPr>
              <a:t>Структурни</a:t>
            </a:r>
            <a:r>
              <a:rPr lang="sr-Latn-CS" sz="2400" dirty="0" smtClean="0">
                <a:latin typeface="Arial" pitchFamily="34" charset="0"/>
                <a:cs typeface="Arial" pitchFamily="34" charset="0"/>
              </a:rPr>
              <a:t>:</a:t>
            </a:r>
            <a:r>
              <a:rPr lang="sr-Latn-CS" sz="2400" dirty="0" smtClean="0"/>
              <a:t> </a:t>
            </a:r>
            <a:endParaRPr lang="sr-Cyrl-CS" sz="2400" dirty="0" smtClean="0"/>
          </a:p>
          <a:p>
            <a:pPr marL="274320" indent="-274320" eaLnBrk="1" fontAlgn="auto" hangingPunct="1">
              <a:spcAft>
                <a:spcPts val="0"/>
              </a:spcAft>
              <a:buClr>
                <a:schemeClr val="accent3"/>
              </a:buClr>
              <a:buFontTx/>
              <a:buNone/>
              <a:defRPr/>
            </a:pPr>
            <a:r>
              <a:rPr lang="sr-Cyrl-CS" sz="2400" dirty="0" smtClean="0">
                <a:latin typeface="Arial" pitchFamily="34" charset="0"/>
                <a:cs typeface="Arial" pitchFamily="34" charset="0"/>
              </a:rPr>
              <a:t>     - Болести ЦНС-</a:t>
            </a:r>
            <a:r>
              <a:rPr lang="sr-Latn-CS" sz="2400" dirty="0" smtClean="0">
                <a:latin typeface="Arial" pitchFamily="34" charset="0"/>
                <a:cs typeface="Arial" pitchFamily="34" charset="0"/>
              </a:rPr>
              <a:t>a</a:t>
            </a:r>
            <a:r>
              <a:rPr lang="sr-Cyrl-CS" sz="2400" dirty="0" smtClean="0">
                <a:latin typeface="Arial" pitchFamily="34" charset="0"/>
                <a:cs typeface="Arial" pitchFamily="34" charset="0"/>
              </a:rPr>
              <a:t> (васкуларне, инфламацијске,</a:t>
            </a:r>
            <a:r>
              <a:rPr lang="en-US" sz="2400" dirty="0" smtClean="0">
                <a:latin typeface="Arial" pitchFamily="34" charset="0"/>
                <a:cs typeface="Arial" pitchFamily="34" charset="0"/>
              </a:rPr>
              <a:t> </a:t>
            </a:r>
            <a:r>
              <a:rPr lang="sr-Cyrl-CS" sz="2400" dirty="0" smtClean="0">
                <a:latin typeface="Arial" pitchFamily="34" charset="0"/>
                <a:cs typeface="Arial" pitchFamily="34" charset="0"/>
              </a:rPr>
              <a:t>тумори, трауме</a:t>
            </a:r>
            <a:r>
              <a:rPr lang="sr-Latn-CS" sz="2400" dirty="0" smtClean="0">
                <a:latin typeface="Arial" pitchFamily="34" charset="0"/>
                <a:cs typeface="Arial" pitchFamily="34" charset="0"/>
              </a:rPr>
              <a:t>)</a:t>
            </a:r>
          </a:p>
          <a:p>
            <a:pPr marL="274320" indent="-274320" eaLnBrk="1" fontAlgn="auto" hangingPunct="1">
              <a:spcAft>
                <a:spcPts val="0"/>
              </a:spcAft>
              <a:buClr>
                <a:schemeClr val="accent3"/>
              </a:buClr>
              <a:buFontTx/>
              <a:buNone/>
              <a:defRPr/>
            </a:pPr>
            <a:r>
              <a:rPr lang="sr-Cyrl-CS" sz="2400" b="1" dirty="0" smtClean="0">
                <a:latin typeface="Arial" pitchFamily="34" charset="0"/>
                <a:cs typeface="Arial" pitchFamily="34" charset="0"/>
              </a:rPr>
              <a:t>     Идиопатски</a:t>
            </a:r>
            <a:r>
              <a:rPr lang="sr-Latn-CS" sz="2400" dirty="0" smtClean="0">
                <a:latin typeface="Arial" pitchFamily="34" charset="0"/>
                <a:cs typeface="Arial" pitchFamily="34" charset="0"/>
              </a:rPr>
              <a:t>: </a:t>
            </a:r>
            <a:endParaRPr lang="sr-Cyrl-CS" sz="2400" dirty="0" smtClean="0">
              <a:latin typeface="Arial" pitchFamily="34" charset="0"/>
              <a:cs typeface="Arial" pitchFamily="34" charset="0"/>
            </a:endParaRPr>
          </a:p>
          <a:p>
            <a:pPr marL="274320" indent="-274320" eaLnBrk="1" fontAlgn="auto" hangingPunct="1">
              <a:spcAft>
                <a:spcPts val="0"/>
              </a:spcAft>
              <a:buClr>
                <a:schemeClr val="accent3"/>
              </a:buClr>
              <a:buFontTx/>
              <a:buNone/>
              <a:defRPr/>
            </a:pPr>
            <a:r>
              <a:rPr lang="sr-Cyrl-CS" sz="2400" dirty="0" smtClean="0">
                <a:latin typeface="Arial" pitchFamily="34" charset="0"/>
                <a:cs typeface="Arial" pitchFamily="34" charset="0"/>
              </a:rPr>
              <a:t>     - Примарна хиповентилација плућа</a:t>
            </a:r>
            <a:endParaRPr lang="sr-Latn-CS" sz="2400" dirty="0">
              <a:latin typeface="Arial" pitchFamily="34" charset="0"/>
              <a:cs typeface="Arial" pitchFamily="34" charset="0"/>
            </a:endParaRPr>
          </a:p>
          <a:p>
            <a:pPr marL="609600" indent="-609600" eaLnBrk="1" fontAlgn="auto" hangingPunct="1">
              <a:lnSpc>
                <a:spcPct val="80000"/>
              </a:lnSpc>
              <a:spcAft>
                <a:spcPts val="0"/>
              </a:spcAft>
              <a:buClr>
                <a:schemeClr val="accent3"/>
              </a:buClr>
              <a:buFontTx/>
              <a:buNone/>
              <a:defRPr/>
            </a:pPr>
            <a:endParaRPr lang="sr-Latn-CS" sz="2400" dirty="0"/>
          </a:p>
        </p:txBody>
      </p:sp>
    </p:spTree>
  </p:cSld>
  <p:clrMapOvr>
    <a:masterClrMapping/>
  </p:clrMapOvr>
  <p:transition spd="med">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1571625" y="0"/>
            <a:ext cx="8229600" cy="914400"/>
          </a:xfrm>
        </p:spPr>
        <p:txBody>
          <a:bodyPr/>
          <a:lstStyle/>
          <a:p>
            <a:r>
              <a:rPr lang="en-US" sz="3600" smtClean="0"/>
              <a:t>K</a:t>
            </a:r>
            <a:r>
              <a:rPr lang="sr-Cyrl-CS" sz="3600" smtClean="0"/>
              <a:t>онцентратор кисеоника</a:t>
            </a:r>
            <a:endParaRPr lang="sr-Latn-CS" sz="3600" smtClean="0"/>
          </a:p>
        </p:txBody>
      </p:sp>
      <p:pic>
        <p:nvPicPr>
          <p:cNvPr id="79875" name="Picture 3" descr="sl9"/>
          <p:cNvPicPr>
            <a:picLocks noChangeAspect="1" noChangeArrowheads="1"/>
          </p:cNvPicPr>
          <p:nvPr/>
        </p:nvPicPr>
        <p:blipFill>
          <a:blip r:embed="rId2"/>
          <a:srcRect/>
          <a:stretch>
            <a:fillRect/>
          </a:stretch>
        </p:blipFill>
        <p:spPr bwMode="auto">
          <a:xfrm>
            <a:off x="2371725" y="914400"/>
            <a:ext cx="4029075" cy="573405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901700" y="381000"/>
            <a:ext cx="7569200" cy="1103313"/>
          </a:xfrm>
          <a:prstGeom prst="rect">
            <a:avLst/>
          </a:prstGeom>
          <a:noFill/>
          <a:ln w="9525">
            <a:noFill/>
            <a:miter lim="800000"/>
            <a:headEnd/>
            <a:tailEnd/>
          </a:ln>
          <a:effectLst/>
        </p:spPr>
        <p:txBody>
          <a:bodyPr/>
          <a:lstStyle/>
          <a:p>
            <a:pPr marL="342900" indent="-342900" algn="ctr">
              <a:spcBef>
                <a:spcPct val="20000"/>
              </a:spcBef>
              <a:buClr>
                <a:schemeClr val="hlink"/>
              </a:buClr>
              <a:buSzPct val="80000"/>
              <a:buFont typeface="Wingdings" pitchFamily="2" charset="2"/>
              <a:buNone/>
              <a:defRPr/>
            </a:pPr>
            <a:r>
              <a:rPr lang="sr-Cyrl-CS" sz="3600" b="1" dirty="0">
                <a:cs typeface="Arial" pitchFamily="34" charset="0"/>
              </a:rPr>
              <a:t>Систем пулсног ослобађања кисеоника</a:t>
            </a:r>
            <a:r>
              <a:rPr lang="en-US" sz="3600" b="1" dirty="0">
                <a:cs typeface="Arial" pitchFamily="34" charset="0"/>
              </a:rPr>
              <a:t> </a:t>
            </a:r>
          </a:p>
          <a:p>
            <a:pPr marL="342900" indent="-342900" algn="ctr">
              <a:spcBef>
                <a:spcPct val="20000"/>
              </a:spcBef>
              <a:buClr>
                <a:schemeClr val="hlink"/>
              </a:buClr>
              <a:buSzPct val="80000"/>
              <a:buFont typeface="Wingdings" pitchFamily="2" charset="2"/>
              <a:buNone/>
              <a:defRPr/>
            </a:pPr>
            <a:r>
              <a:rPr lang="en-US" sz="3600" dirty="0">
                <a:solidFill>
                  <a:schemeClr val="tx2"/>
                </a:solidFill>
                <a:effectLst>
                  <a:outerShdw blurRad="38100" dist="38100" dir="2700000" algn="tl">
                    <a:srgbClr val="000000"/>
                  </a:outerShdw>
                </a:effectLst>
                <a:cs typeface="Arial" pitchFamily="34" charset="0"/>
              </a:rPr>
              <a:t>             </a:t>
            </a:r>
            <a:endParaRPr lang="sr-Latn-CS" sz="3600" dirty="0">
              <a:solidFill>
                <a:schemeClr val="tx2"/>
              </a:solidFill>
              <a:effectLst>
                <a:outerShdw blurRad="38100" dist="38100" dir="2700000" algn="tl">
                  <a:srgbClr val="000000"/>
                </a:outerShdw>
              </a:effectLst>
              <a:cs typeface="Arial" pitchFamily="34" charset="0"/>
            </a:endParaRPr>
          </a:p>
        </p:txBody>
      </p:sp>
      <p:pic>
        <p:nvPicPr>
          <p:cNvPr id="80899" name="Picture 3" descr="sl10"/>
          <p:cNvPicPr>
            <a:picLocks noChangeAspect="1" noChangeArrowheads="1"/>
          </p:cNvPicPr>
          <p:nvPr/>
        </p:nvPicPr>
        <p:blipFill>
          <a:blip r:embed="rId3"/>
          <a:srcRect l="19643"/>
          <a:stretch>
            <a:fillRect/>
          </a:stretch>
        </p:blipFill>
        <p:spPr bwMode="auto">
          <a:xfrm>
            <a:off x="228600" y="2370138"/>
            <a:ext cx="4419600" cy="3954462"/>
          </a:xfrm>
          <a:prstGeom prst="rect">
            <a:avLst/>
          </a:prstGeom>
          <a:noFill/>
          <a:ln w="9525">
            <a:noFill/>
            <a:miter lim="800000"/>
            <a:headEnd/>
            <a:tailEnd/>
          </a:ln>
        </p:spPr>
      </p:pic>
      <p:pic>
        <p:nvPicPr>
          <p:cNvPr id="80900" name="Picture 4" descr="sl2"/>
          <p:cNvPicPr>
            <a:picLocks noChangeAspect="1" noChangeArrowheads="1"/>
          </p:cNvPicPr>
          <p:nvPr/>
        </p:nvPicPr>
        <p:blipFill>
          <a:blip r:embed="rId4"/>
          <a:srcRect/>
          <a:stretch>
            <a:fillRect/>
          </a:stretch>
        </p:blipFill>
        <p:spPr bwMode="auto">
          <a:xfrm>
            <a:off x="4800600" y="4437063"/>
            <a:ext cx="4267200" cy="1852612"/>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1428750" y="0"/>
            <a:ext cx="8229600" cy="1143000"/>
          </a:xfrm>
        </p:spPr>
        <p:txBody>
          <a:bodyPr/>
          <a:lstStyle/>
          <a:p>
            <a:r>
              <a:rPr lang="sr-Cyrl-CS" sz="4400" smtClean="0">
                <a:solidFill>
                  <a:schemeClr val="tx1"/>
                </a:solidFill>
                <a:latin typeface="Arial" pitchFamily="34" charset="0"/>
                <a:cs typeface="Arial" pitchFamily="34" charset="0"/>
              </a:rPr>
              <a:t>     </a:t>
            </a:r>
            <a:r>
              <a:rPr lang="sr-Cyrl-CS" sz="4400" b="1" smtClean="0">
                <a:solidFill>
                  <a:schemeClr val="tx1"/>
                </a:solidFill>
                <a:latin typeface="Arial" pitchFamily="34" charset="0"/>
                <a:cs typeface="Arial" pitchFamily="34" charset="0"/>
              </a:rPr>
              <a:t>Ефекти ДОТ</a:t>
            </a:r>
            <a:endParaRPr lang="sr-Latn-CS" sz="4400" b="1" smtClean="0">
              <a:solidFill>
                <a:schemeClr val="tx1"/>
              </a:solidFill>
              <a:latin typeface="Arial" pitchFamily="34" charset="0"/>
              <a:cs typeface="Arial" pitchFamily="34" charset="0"/>
            </a:endParaRPr>
          </a:p>
        </p:txBody>
      </p:sp>
      <p:sp>
        <p:nvSpPr>
          <p:cNvPr id="81923" name="Content Placeholder 2"/>
          <p:cNvSpPr>
            <a:spLocks noGrp="1"/>
          </p:cNvSpPr>
          <p:nvPr>
            <p:ph idx="1"/>
          </p:nvPr>
        </p:nvSpPr>
        <p:spPr/>
        <p:txBody>
          <a:bodyPr/>
          <a:lstStyle/>
          <a:p>
            <a:r>
              <a:rPr lang="sr-Cyrl-CS" smtClean="0">
                <a:latin typeface="Arial" pitchFamily="34" charset="0"/>
                <a:cs typeface="Arial" pitchFamily="34" charset="0"/>
              </a:rPr>
              <a:t>Дуже  преживљавање болесника</a:t>
            </a:r>
          </a:p>
          <a:p>
            <a:r>
              <a:rPr lang="sr-Cyrl-CS" smtClean="0">
                <a:latin typeface="Arial" pitchFamily="34" charset="0"/>
                <a:cs typeface="Arial" pitchFamily="34" charset="0"/>
              </a:rPr>
              <a:t>Побољшање квалитета живота</a:t>
            </a:r>
          </a:p>
          <a:p>
            <a:r>
              <a:rPr lang="sr-Cyrl-CS" smtClean="0">
                <a:latin typeface="Arial" pitchFamily="34" charset="0"/>
                <a:cs typeface="Arial" pitchFamily="34" charset="0"/>
              </a:rPr>
              <a:t>Нестанак  секундарне  еритроцитозе  и поправљање плућне  хемодинамике</a:t>
            </a:r>
          </a:p>
          <a:p>
            <a:r>
              <a:rPr lang="sr-Cyrl-CS" smtClean="0">
                <a:latin typeface="Arial" pitchFamily="34" charset="0"/>
                <a:cs typeface="Arial" pitchFamily="34" charset="0"/>
              </a:rPr>
              <a:t>Смањење диспноје и побољшање толеранције на напор</a:t>
            </a:r>
          </a:p>
          <a:p>
            <a:r>
              <a:rPr lang="sr-Cyrl-CS" smtClean="0">
                <a:latin typeface="Arial" pitchFamily="34" charset="0"/>
                <a:cs typeface="Arial" pitchFamily="34" charset="0"/>
              </a:rPr>
              <a:t>Ређе потребе за болничким лечењем</a:t>
            </a:r>
          </a:p>
          <a:p>
            <a:endParaRPr lang="sr-Latn-CS" smtClean="0"/>
          </a:p>
        </p:txBody>
      </p:sp>
    </p:spTree>
  </p:cSld>
  <p:clrMapOvr>
    <a:masterClrMapping/>
  </p:clrMapOvr>
  <p:transition spd="med">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p:cNvSpPr>
            <a:spLocks noGrp="1" noChangeArrowheads="1"/>
          </p:cNvSpPr>
          <p:nvPr>
            <p:ph type="body" idx="1"/>
          </p:nvPr>
        </p:nvSpPr>
        <p:spPr>
          <a:xfrm>
            <a:off x="457200" y="609600"/>
            <a:ext cx="8329613" cy="5410200"/>
          </a:xfrm>
        </p:spPr>
        <p:txBody>
          <a:bodyPr/>
          <a:lstStyle/>
          <a:p>
            <a:pPr eaLnBrk="1" hangingPunct="1">
              <a:lnSpc>
                <a:spcPct val="90000"/>
              </a:lnSpc>
              <a:buFontTx/>
              <a:buNone/>
            </a:pPr>
            <a:r>
              <a:rPr lang="sr-Cyrl-CS" sz="2800" smtClean="0">
                <a:solidFill>
                  <a:schemeClr val="hlink"/>
                </a:solidFill>
              </a:rPr>
              <a:t>   </a:t>
            </a:r>
            <a:r>
              <a:rPr lang="sr-Cyrl-CS" sz="2800" b="1" smtClean="0">
                <a:latin typeface="Arial" pitchFamily="34" charset="0"/>
                <a:cs typeface="Arial" pitchFamily="34" charset="0"/>
              </a:rPr>
              <a:t>Неинвазивна механичка вентилација у ХРИ</a:t>
            </a:r>
            <a:r>
              <a:rPr lang="sr-Latn-CS" sz="2800" b="1" smtClean="0">
                <a:latin typeface="Arial" pitchFamily="34" charset="0"/>
                <a:cs typeface="Arial" pitchFamily="34" charset="0"/>
              </a:rPr>
              <a:t>:</a:t>
            </a:r>
            <a:endParaRPr lang="sr-Cyrl-CS" sz="2800" b="1" smtClean="0">
              <a:latin typeface="Arial" pitchFamily="34" charset="0"/>
              <a:cs typeface="Arial" pitchFamily="34" charset="0"/>
            </a:endParaRPr>
          </a:p>
          <a:p>
            <a:pPr eaLnBrk="1" hangingPunct="1">
              <a:lnSpc>
                <a:spcPct val="90000"/>
              </a:lnSpc>
              <a:buFontTx/>
              <a:buNone/>
            </a:pPr>
            <a:endParaRPr lang="sr-Latn-CS" sz="2800" b="1" smtClean="0">
              <a:latin typeface="Arial" pitchFamily="34" charset="0"/>
              <a:cs typeface="Arial" pitchFamily="34" charset="0"/>
            </a:endParaRPr>
          </a:p>
          <a:p>
            <a:pPr eaLnBrk="1" hangingPunct="1">
              <a:lnSpc>
                <a:spcPct val="90000"/>
              </a:lnSpc>
              <a:buFontTx/>
              <a:buNone/>
            </a:pPr>
            <a:r>
              <a:rPr lang="sr-Latn-CS" sz="2800" smtClean="0">
                <a:solidFill>
                  <a:schemeClr val="hlink"/>
                </a:solidFill>
              </a:rPr>
              <a:t>   </a:t>
            </a:r>
            <a:r>
              <a:rPr lang="sr-Cyrl-CS" sz="2400" smtClean="0">
                <a:latin typeface="Arial" pitchFamily="34" charset="0"/>
                <a:cs typeface="Arial" pitchFamily="34" charset="0"/>
              </a:rPr>
              <a:t>а</a:t>
            </a:r>
            <a:r>
              <a:rPr lang="sr-Latn-CS" sz="2400" smtClean="0">
                <a:latin typeface="Arial" pitchFamily="34" charset="0"/>
                <a:cs typeface="Arial" pitchFamily="34" charset="0"/>
              </a:rPr>
              <a:t>) </a:t>
            </a:r>
            <a:r>
              <a:rPr lang="sr-Cyrl-CS" sz="2400" smtClean="0">
                <a:latin typeface="Arial" pitchFamily="34" charset="0"/>
                <a:cs typeface="Arial" pitchFamily="34" charset="0"/>
              </a:rPr>
              <a:t>споро прогресивно неуромишићно обољење</a:t>
            </a:r>
          </a:p>
          <a:p>
            <a:pPr eaLnBrk="1" hangingPunct="1">
              <a:lnSpc>
                <a:spcPct val="9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б</a:t>
            </a:r>
            <a:r>
              <a:rPr lang="sr-Latn-CS" sz="2400" smtClean="0">
                <a:latin typeface="Arial" pitchFamily="34" charset="0"/>
                <a:cs typeface="Arial" pitchFamily="34" charset="0"/>
              </a:rPr>
              <a:t>) </a:t>
            </a:r>
            <a:r>
              <a:rPr lang="sr-Cyrl-CS" sz="2400" smtClean="0">
                <a:latin typeface="Arial" pitchFamily="34" charset="0"/>
                <a:cs typeface="Arial" pitchFamily="34" charset="0"/>
              </a:rPr>
              <a:t>деформитет грудног коша</a:t>
            </a:r>
            <a:endParaRPr lang="sr-Latn-CS" sz="2400" smtClean="0">
              <a:latin typeface="Arial" pitchFamily="34" charset="0"/>
              <a:cs typeface="Arial" pitchFamily="34" charset="0"/>
            </a:endParaRPr>
          </a:p>
          <a:p>
            <a:pPr eaLnBrk="1" hangingPunct="1">
              <a:lnSpc>
                <a:spcPct val="90000"/>
              </a:lnSpc>
              <a:buFontTx/>
              <a:buNone/>
            </a:pPr>
            <a:r>
              <a:rPr lang="sr-Latn-CS" sz="2400" smtClean="0">
                <a:latin typeface="Arial" pitchFamily="34" charset="0"/>
                <a:cs typeface="Arial" pitchFamily="34" charset="0"/>
              </a:rPr>
              <a:t>   </a:t>
            </a:r>
            <a:r>
              <a:rPr lang="sr-Cyrl-CS" sz="2400" smtClean="0">
                <a:latin typeface="Arial" pitchFamily="34" charset="0"/>
                <a:cs typeface="Arial" pitchFamily="34" charset="0"/>
              </a:rPr>
              <a:t>в</a:t>
            </a:r>
            <a:r>
              <a:rPr lang="sr-Latn-CS" sz="2400" smtClean="0">
                <a:latin typeface="Arial" pitchFamily="34" charset="0"/>
                <a:cs typeface="Arial" pitchFamily="34" charset="0"/>
              </a:rPr>
              <a:t>) </a:t>
            </a:r>
            <a:r>
              <a:rPr lang="sr-Cyrl-CS" sz="2400" smtClean="0">
                <a:latin typeface="Arial" pitchFamily="34" charset="0"/>
                <a:cs typeface="Arial" pitchFamily="34" charset="0"/>
              </a:rPr>
              <a:t>опструкцијски синдром апнеје у сну (није постигнут ефекат применом  </a:t>
            </a:r>
            <a:r>
              <a:rPr lang="sr-Latn-CS" sz="2400" smtClean="0">
                <a:latin typeface="Arial" pitchFamily="34" charset="0"/>
                <a:cs typeface="Arial" pitchFamily="34" charset="0"/>
              </a:rPr>
              <a:t>CPAP</a:t>
            </a:r>
            <a:r>
              <a:rPr lang="sr-Cyrl-CS" sz="2400" smtClean="0">
                <a:latin typeface="Arial" pitchFamily="34" charset="0"/>
                <a:cs typeface="Arial" pitchFamily="34" charset="0"/>
              </a:rPr>
              <a:t> или овералап синдром)</a:t>
            </a:r>
            <a:endParaRPr lang="sr-Latn-CS" sz="2400" smtClean="0">
              <a:latin typeface="Arial" pitchFamily="34" charset="0"/>
              <a:cs typeface="Arial" pitchFamily="34" charset="0"/>
            </a:endParaRPr>
          </a:p>
          <a:p>
            <a:pPr eaLnBrk="1" hangingPunct="1">
              <a:lnSpc>
                <a:spcPct val="90000"/>
              </a:lnSpc>
              <a:buFontTx/>
              <a:buNone/>
            </a:pPr>
            <a:r>
              <a:rPr lang="sr-Latn-CS" sz="2400" smtClean="0">
                <a:solidFill>
                  <a:schemeClr val="hlink"/>
                </a:solidFill>
                <a:latin typeface="Arial" pitchFamily="34" charset="0"/>
                <a:cs typeface="Arial" pitchFamily="34" charset="0"/>
              </a:rPr>
              <a:t>   </a:t>
            </a:r>
            <a:r>
              <a:rPr lang="sr-Cyrl-CS" sz="2400" smtClean="0">
                <a:latin typeface="Arial" pitchFamily="34" charset="0"/>
                <a:cs typeface="Arial" pitchFamily="34" charset="0"/>
              </a:rPr>
              <a:t>г</a:t>
            </a:r>
            <a:r>
              <a:rPr lang="sr-Latn-CS" sz="2400" smtClean="0">
                <a:latin typeface="Arial" pitchFamily="34" charset="0"/>
                <a:cs typeface="Arial" pitchFamily="34" charset="0"/>
              </a:rPr>
              <a:t>) </a:t>
            </a:r>
            <a:r>
              <a:rPr lang="sr-Cyrl-CS" sz="2400" smtClean="0">
                <a:latin typeface="Arial" pitchFamily="34" charset="0"/>
                <a:cs typeface="Arial" pitchFamily="34" charset="0"/>
              </a:rPr>
              <a:t>хиповентилациони синдроми</a:t>
            </a:r>
            <a:endParaRPr lang="sr-Latn-CS" sz="2400" smtClean="0">
              <a:latin typeface="Arial" pitchFamily="34" charset="0"/>
              <a:cs typeface="Arial" pitchFamily="34" charset="0"/>
            </a:endParaRPr>
          </a:p>
          <a:p>
            <a:pPr eaLnBrk="1" hangingPunct="1">
              <a:lnSpc>
                <a:spcPct val="90000"/>
              </a:lnSpc>
              <a:buFontTx/>
              <a:buNone/>
            </a:pPr>
            <a:r>
              <a:rPr lang="sr-Latn-CS" sz="2400" smtClean="0">
                <a:solidFill>
                  <a:schemeClr val="hlink"/>
                </a:solidFill>
                <a:latin typeface="Arial" pitchFamily="34" charset="0"/>
                <a:cs typeface="Arial" pitchFamily="34" charset="0"/>
              </a:rPr>
              <a:t>   </a:t>
            </a:r>
            <a:r>
              <a:rPr lang="sr-Cyrl-CS" sz="2400" smtClean="0">
                <a:latin typeface="Arial" pitchFamily="34" charset="0"/>
                <a:cs typeface="Arial" pitchFamily="34" charset="0"/>
              </a:rPr>
              <a:t>д</a:t>
            </a:r>
            <a:r>
              <a:rPr lang="sr-Latn-CS" sz="2400" smtClean="0">
                <a:latin typeface="Arial" pitchFamily="34" charset="0"/>
                <a:cs typeface="Arial" pitchFamily="34" charset="0"/>
              </a:rPr>
              <a:t>) </a:t>
            </a:r>
            <a:r>
              <a:rPr lang="sr-Cyrl-CS" sz="2400" smtClean="0">
                <a:latin typeface="Arial" pitchFamily="34" charset="0"/>
                <a:cs typeface="Arial" pitchFamily="34" charset="0"/>
              </a:rPr>
              <a:t>ХОБП </a:t>
            </a:r>
            <a:endParaRPr lang="sr-Latn-CS" sz="2400" smtClean="0">
              <a:latin typeface="Arial" pitchFamily="34" charset="0"/>
              <a:cs typeface="Arial" pitchFamily="34" charset="0"/>
            </a:endParaRPr>
          </a:p>
          <a:p>
            <a:pPr eaLnBrk="1" hangingPunct="1">
              <a:lnSpc>
                <a:spcPct val="90000"/>
              </a:lnSpc>
              <a:buFontTx/>
              <a:buNone/>
            </a:pPr>
            <a:r>
              <a:rPr lang="sr-Latn-CS" sz="2400" smtClean="0">
                <a:solidFill>
                  <a:schemeClr val="hlink"/>
                </a:solidFill>
                <a:latin typeface="Arial" pitchFamily="34" charset="0"/>
                <a:cs typeface="Arial" pitchFamily="34" charset="0"/>
              </a:rPr>
              <a:t>          </a:t>
            </a:r>
            <a:r>
              <a:rPr lang="sr-Latn-CS" sz="2400" smtClean="0">
                <a:latin typeface="Arial" pitchFamily="34" charset="0"/>
                <a:cs typeface="Arial" pitchFamily="34" charset="0"/>
              </a:rPr>
              <a:t>- </a:t>
            </a:r>
            <a:r>
              <a:rPr lang="sr-Cyrl-CS" sz="2400" smtClean="0">
                <a:latin typeface="Arial" pitchFamily="34" charset="0"/>
                <a:cs typeface="Arial" pitchFamily="34" charset="0"/>
              </a:rPr>
              <a:t>изражени пораст </a:t>
            </a:r>
            <a:r>
              <a:rPr lang="sr-Latn-CS" sz="2400" smtClean="0">
                <a:latin typeface="Arial" pitchFamily="34" charset="0"/>
                <a:cs typeface="Arial" pitchFamily="34" charset="0"/>
              </a:rPr>
              <a:t>CO2</a:t>
            </a:r>
            <a:r>
              <a:rPr lang="sr-Cyrl-CS" sz="2400" smtClean="0">
                <a:latin typeface="Arial" pitchFamily="34" charset="0"/>
                <a:cs typeface="Arial" pitchFamily="34" charset="0"/>
              </a:rPr>
              <a:t> са применом ДОТ</a:t>
            </a:r>
            <a:endParaRPr lang="sr-Latn-CS" sz="2400" smtClean="0">
              <a:latin typeface="Arial" pitchFamily="34" charset="0"/>
              <a:cs typeface="Arial" pitchFamily="34" charset="0"/>
            </a:endParaRPr>
          </a:p>
          <a:p>
            <a:pPr eaLnBrk="1" hangingPunct="1">
              <a:lnSpc>
                <a:spcPct val="90000"/>
              </a:lnSpc>
              <a:buFontTx/>
              <a:buNone/>
            </a:pPr>
            <a:r>
              <a:rPr lang="sr-Latn-CS" sz="2400" smtClean="0">
                <a:solidFill>
                  <a:schemeClr val="hlink"/>
                </a:solidFill>
                <a:latin typeface="Arial" pitchFamily="34" charset="0"/>
                <a:cs typeface="Arial" pitchFamily="34" charset="0"/>
              </a:rPr>
              <a:t>          </a:t>
            </a:r>
            <a:r>
              <a:rPr lang="sr-Latn-CS" sz="2400" smtClean="0">
                <a:latin typeface="Arial" pitchFamily="34" charset="0"/>
                <a:cs typeface="Arial" pitchFamily="34" charset="0"/>
              </a:rPr>
              <a:t>- </a:t>
            </a:r>
            <a:r>
              <a:rPr lang="sr-Cyrl-CS" sz="2400" smtClean="0">
                <a:latin typeface="Arial" pitchFamily="34" charset="0"/>
                <a:cs typeface="Arial" pitchFamily="34" charset="0"/>
              </a:rPr>
              <a:t>овералап синдром (ХОБП+ опструкцијски </a:t>
            </a:r>
          </a:p>
          <a:p>
            <a:pPr eaLnBrk="1" hangingPunct="1">
              <a:lnSpc>
                <a:spcPct val="90000"/>
              </a:lnSpc>
              <a:buFontTx/>
              <a:buNone/>
            </a:pPr>
            <a:r>
              <a:rPr lang="sr-Cyrl-CS" sz="2400" smtClean="0">
                <a:latin typeface="Arial" pitchFamily="34" charset="0"/>
                <a:cs typeface="Arial" pitchFamily="34" charset="0"/>
              </a:rPr>
              <a:t>            синдром апнеје у сну)</a:t>
            </a:r>
            <a:endParaRPr lang="sr-Latn-CS" sz="2400" smtClean="0">
              <a:solidFill>
                <a:schemeClr val="hlink"/>
              </a:solidFill>
              <a:latin typeface="Arial" pitchFamily="34" charset="0"/>
              <a:cs typeface="Arial" pitchFamily="34" charset="0"/>
            </a:endParaRPr>
          </a:p>
          <a:p>
            <a:pPr eaLnBrk="1" hangingPunct="1">
              <a:lnSpc>
                <a:spcPct val="90000"/>
              </a:lnSpc>
              <a:buFontTx/>
              <a:buNone/>
            </a:pPr>
            <a:r>
              <a:rPr lang="sr-Latn-CS" sz="2400" smtClean="0"/>
              <a:t>   </a:t>
            </a:r>
          </a:p>
        </p:txBody>
      </p:sp>
    </p:spTree>
  </p:cSld>
  <p:clrMapOvr>
    <a:masterClrMapping/>
  </p:clrMapOvr>
  <p:transition spd="med">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a:srcRect/>
          <a:stretch>
            <a:fillRect/>
          </a:stretch>
        </p:blipFill>
        <p:spPr bwMode="auto">
          <a:xfrm>
            <a:off x="3048000" y="1447800"/>
            <a:ext cx="2325688" cy="2895600"/>
          </a:xfrm>
          <a:prstGeom prst="rect">
            <a:avLst/>
          </a:prstGeom>
          <a:noFill/>
          <a:ln w="9525">
            <a:noFill/>
            <a:miter lim="800000"/>
            <a:headEnd/>
            <a:tailEnd/>
          </a:ln>
        </p:spPr>
      </p:pic>
      <p:pic>
        <p:nvPicPr>
          <p:cNvPr id="83971" name="Picture 3" descr="respironics-comfortselect"/>
          <p:cNvPicPr>
            <a:picLocks noChangeAspect="1" noChangeArrowheads="1"/>
          </p:cNvPicPr>
          <p:nvPr/>
        </p:nvPicPr>
        <p:blipFill>
          <a:blip r:embed="rId3"/>
          <a:srcRect/>
          <a:stretch>
            <a:fillRect/>
          </a:stretch>
        </p:blipFill>
        <p:spPr bwMode="auto">
          <a:xfrm>
            <a:off x="5410200" y="3276600"/>
            <a:ext cx="3505200" cy="2628900"/>
          </a:xfrm>
          <a:prstGeom prst="rect">
            <a:avLst/>
          </a:prstGeom>
          <a:noFill/>
          <a:ln w="9525">
            <a:noFill/>
            <a:miter lim="800000"/>
            <a:headEnd/>
            <a:tailEnd/>
          </a:ln>
        </p:spPr>
      </p:pic>
      <p:pic>
        <p:nvPicPr>
          <p:cNvPr id="83972" name="Picture 4" descr="invacare-twilight-mask"/>
          <p:cNvPicPr>
            <a:picLocks noChangeAspect="1" noChangeArrowheads="1"/>
          </p:cNvPicPr>
          <p:nvPr/>
        </p:nvPicPr>
        <p:blipFill>
          <a:blip r:embed="rId4"/>
          <a:srcRect/>
          <a:stretch>
            <a:fillRect/>
          </a:stretch>
        </p:blipFill>
        <p:spPr bwMode="auto">
          <a:xfrm>
            <a:off x="304800" y="3886200"/>
            <a:ext cx="2286000" cy="2593975"/>
          </a:xfrm>
          <a:prstGeom prst="rect">
            <a:avLst/>
          </a:prstGeom>
          <a:noFill/>
          <a:ln w="9525">
            <a:noFill/>
            <a:miter lim="800000"/>
            <a:headEnd/>
            <a:tailEnd/>
          </a:ln>
        </p:spPr>
      </p:pic>
      <p:sp>
        <p:nvSpPr>
          <p:cNvPr id="83973" name="WordArt 5"/>
          <p:cNvSpPr>
            <a:spLocks noChangeArrowheads="1" noChangeShapeType="1" noTextEdit="1"/>
          </p:cNvSpPr>
          <p:nvPr/>
        </p:nvSpPr>
        <p:spPr bwMode="auto">
          <a:xfrm>
            <a:off x="1905000" y="609600"/>
            <a:ext cx="5276850" cy="647700"/>
          </a:xfrm>
          <a:prstGeom prst="rect">
            <a:avLst/>
          </a:prstGeom>
        </p:spPr>
        <p:txBody>
          <a:bodyPr wrap="none" fromWordArt="1">
            <a:prstTxWarp prst="textPlain">
              <a:avLst>
                <a:gd name="adj" fmla="val 50000"/>
              </a:avLst>
            </a:prstTxWarp>
          </a:bodyPr>
          <a:lstStyle/>
          <a:p>
            <a:pPr algn="ctr"/>
            <a:r>
              <a:rPr lang="en-US" sz="3600" kern="10">
                <a:ln w="15875">
                  <a:solidFill>
                    <a:srgbClr val="000000"/>
                  </a:solidFill>
                  <a:round/>
                  <a:headEnd/>
                  <a:tailEnd/>
                </a:ln>
                <a:latin typeface="Arial"/>
                <a:cs typeface="Arial"/>
              </a:rPr>
              <a:t>Siliconske nasal maske</a:t>
            </a:r>
          </a:p>
        </p:txBody>
      </p:sp>
    </p:spTree>
  </p:cSld>
  <p:clrMapOvr>
    <a:masterClrMapping/>
  </p:clrMapOvr>
  <p:transition spd="med">
    <p:wipe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Image3DispSEInUse_WbMn"/>
          <p:cNvPicPr>
            <a:picLocks noChangeAspect="1" noChangeArrowheads="1"/>
          </p:cNvPicPr>
          <p:nvPr>
            <p:ph type="clipArt" sz="half" idx="1"/>
          </p:nvPr>
        </p:nvPicPr>
        <p:blipFill>
          <a:blip r:embed="rId2"/>
          <a:srcRect/>
          <a:stretch>
            <a:fillRect/>
          </a:stretch>
        </p:blipFill>
        <p:spPr>
          <a:xfrm>
            <a:off x="457200" y="2292350"/>
            <a:ext cx="4033838" cy="3141663"/>
          </a:xfrm>
          <a:noFill/>
        </p:spPr>
      </p:pic>
      <p:pic>
        <p:nvPicPr>
          <p:cNvPr id="84995" name="Picture 3" descr="muffm"/>
          <p:cNvPicPr>
            <a:picLocks noChangeAspect="1" noChangeArrowheads="1"/>
          </p:cNvPicPr>
          <p:nvPr/>
        </p:nvPicPr>
        <p:blipFill>
          <a:blip r:embed="rId3"/>
          <a:srcRect/>
          <a:stretch>
            <a:fillRect/>
          </a:stretch>
        </p:blipFill>
        <p:spPr bwMode="auto">
          <a:xfrm>
            <a:off x="5410200" y="2590800"/>
            <a:ext cx="2209800" cy="2895600"/>
          </a:xfrm>
          <a:prstGeom prst="rect">
            <a:avLst/>
          </a:prstGeom>
          <a:noFill/>
          <a:ln w="9525">
            <a:noFill/>
            <a:miter lim="800000"/>
            <a:headEnd/>
            <a:tailEnd/>
          </a:ln>
        </p:spPr>
      </p:pic>
      <p:sp>
        <p:nvSpPr>
          <p:cNvPr id="84996" name="WordArt 4"/>
          <p:cNvSpPr>
            <a:spLocks noChangeArrowheads="1" noChangeShapeType="1" noTextEdit="1"/>
          </p:cNvSpPr>
          <p:nvPr/>
        </p:nvSpPr>
        <p:spPr bwMode="auto">
          <a:xfrm>
            <a:off x="2438400" y="685800"/>
            <a:ext cx="3933825" cy="647700"/>
          </a:xfrm>
          <a:prstGeom prst="rect">
            <a:avLst/>
          </a:prstGeom>
        </p:spPr>
        <p:txBody>
          <a:bodyPr wrap="none" fromWordArt="1">
            <a:prstTxWarp prst="textPlain">
              <a:avLst>
                <a:gd name="adj" fmla="val 50000"/>
              </a:avLst>
            </a:prstTxWarp>
          </a:bodyPr>
          <a:lstStyle/>
          <a:p>
            <a:pPr algn="ctr"/>
            <a:r>
              <a:rPr lang="en-US" sz="3600" kern="10">
                <a:ln w="15875">
                  <a:solidFill>
                    <a:srgbClr val="000000"/>
                  </a:solidFill>
                  <a:round/>
                  <a:headEnd/>
                  <a:tailEnd/>
                </a:ln>
                <a:solidFill>
                  <a:srgbClr val="33CCFF"/>
                </a:solidFill>
                <a:latin typeface="Arial Black"/>
              </a:rPr>
              <a:t>Full face maske</a:t>
            </a:r>
          </a:p>
        </p:txBody>
      </p:sp>
    </p:spTree>
  </p:cSld>
  <p:clrMapOvr>
    <a:masterClrMapping/>
  </p:clrMapOvr>
  <p:transition spd="med">
    <p:wipe dir="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500063" y="285750"/>
            <a:ext cx="8229600" cy="1143000"/>
          </a:xfrm>
        </p:spPr>
        <p:txBody>
          <a:bodyPr/>
          <a:lstStyle/>
          <a:p>
            <a:r>
              <a:rPr lang="sr-Cyrl-CS" sz="3200" b="1" smtClean="0">
                <a:solidFill>
                  <a:schemeClr val="tx1"/>
                </a:solidFill>
                <a:latin typeface="Arial" pitchFamily="34" charset="0"/>
                <a:cs typeface="Arial" pitchFamily="34" charset="0"/>
              </a:rPr>
              <a:t>Индикације за примену </a:t>
            </a:r>
            <a:r>
              <a:rPr lang="en-US" sz="3200" b="1" smtClean="0">
                <a:solidFill>
                  <a:schemeClr val="tx1"/>
                </a:solidFill>
                <a:latin typeface="Arial" pitchFamily="34" charset="0"/>
                <a:cs typeface="Arial" pitchFamily="34" charset="0"/>
              </a:rPr>
              <a:t>N</a:t>
            </a:r>
            <a:r>
              <a:rPr lang="sr-Latn-CS" sz="3200" b="1" smtClean="0">
                <a:solidFill>
                  <a:schemeClr val="tx1"/>
                </a:solidFill>
                <a:latin typeface="Arial" pitchFamily="34" charset="0"/>
                <a:cs typeface="Arial" pitchFamily="34" charset="0"/>
              </a:rPr>
              <a:t>IV</a:t>
            </a:r>
            <a:r>
              <a:rPr lang="en-US" sz="3200" b="1" smtClean="0">
                <a:solidFill>
                  <a:schemeClr val="tx1"/>
                </a:solidFill>
                <a:latin typeface="Arial" pitchFamily="34" charset="0"/>
                <a:cs typeface="Arial" pitchFamily="34" charset="0"/>
              </a:rPr>
              <a:t> </a:t>
            </a:r>
            <a:r>
              <a:rPr lang="sr-Cyrl-CS" sz="3200" b="1" smtClean="0">
                <a:solidFill>
                  <a:schemeClr val="tx1"/>
                </a:solidFill>
                <a:latin typeface="Arial" pitchFamily="34" charset="0"/>
                <a:cs typeface="Arial" pitchFamily="34" charset="0"/>
              </a:rPr>
              <a:t>у кућним   </a:t>
            </a:r>
            <a:br>
              <a:rPr lang="sr-Cyrl-CS" sz="3200" b="1" smtClean="0">
                <a:solidFill>
                  <a:schemeClr val="tx1"/>
                </a:solidFill>
                <a:latin typeface="Arial" pitchFamily="34" charset="0"/>
                <a:cs typeface="Arial" pitchFamily="34" charset="0"/>
              </a:rPr>
            </a:br>
            <a:r>
              <a:rPr lang="sr-Cyrl-CS" sz="3200" b="1" smtClean="0">
                <a:solidFill>
                  <a:schemeClr val="tx1"/>
                </a:solidFill>
                <a:latin typeface="Arial" pitchFamily="34" charset="0"/>
                <a:cs typeface="Arial" pitchFamily="34" charset="0"/>
              </a:rPr>
              <a:t>   условима- неуромишићне болести</a:t>
            </a:r>
            <a:r>
              <a:rPr lang="en-US" sz="3200" smtClean="0"/>
              <a:t> </a:t>
            </a:r>
            <a:endParaRPr lang="sr-Latn-CS" sz="3200" smtClean="0"/>
          </a:p>
        </p:txBody>
      </p:sp>
      <p:sp>
        <p:nvSpPr>
          <p:cNvPr id="3" name="Content Placeholder 2"/>
          <p:cNvSpPr>
            <a:spLocks noGrp="1"/>
          </p:cNvSpPr>
          <p:nvPr>
            <p:ph idx="1"/>
          </p:nvPr>
        </p:nvSpPr>
        <p:spPr>
          <a:xfrm>
            <a:off x="301625" y="1600200"/>
            <a:ext cx="8842375" cy="4498975"/>
          </a:xfrm>
        </p:spPr>
        <p:txBody>
          <a:bodyPr/>
          <a:lstStyle/>
          <a:p>
            <a:r>
              <a:rPr lang="sr-Cyrl-CS" sz="2400" b="1" smtClean="0">
                <a:latin typeface="Arial" pitchFamily="34" charset="0"/>
                <a:cs typeface="Arial" pitchFamily="34" charset="0"/>
              </a:rPr>
              <a:t>СИМПТОМИ</a:t>
            </a:r>
            <a:r>
              <a:rPr lang="en-US" sz="2400" smtClean="0">
                <a:latin typeface="Arial" pitchFamily="34" charset="0"/>
                <a:cs typeface="Arial" pitchFamily="34" charset="0"/>
              </a:rPr>
              <a:t>: </a:t>
            </a:r>
            <a:r>
              <a:rPr lang="sr-Cyrl-CS" sz="2400" smtClean="0">
                <a:latin typeface="Arial" pitchFamily="34" charset="0"/>
                <a:cs typeface="Arial" pitchFamily="34" charset="0"/>
              </a:rPr>
              <a:t>диспнеа, лако замарање, јутарња главобоља</a:t>
            </a:r>
            <a:endParaRPr lang="en-US" sz="2400" smtClean="0">
              <a:latin typeface="Arial" pitchFamily="34" charset="0"/>
              <a:cs typeface="Arial" pitchFamily="34" charset="0"/>
            </a:endParaRPr>
          </a:p>
          <a:p>
            <a:pPr>
              <a:buFont typeface="Arial" pitchFamily="34" charset="0"/>
              <a:buNone/>
            </a:pPr>
            <a:r>
              <a:rPr lang="en-US" sz="2400" b="1" smtClean="0">
                <a:latin typeface="Arial" pitchFamily="34" charset="0"/>
                <a:cs typeface="Arial" pitchFamily="34" charset="0"/>
              </a:rPr>
              <a:t>            +</a:t>
            </a:r>
          </a:p>
          <a:p>
            <a:r>
              <a:rPr lang="sr-Cyrl-CS" sz="2400" smtClean="0">
                <a:latin typeface="Arial" pitchFamily="34" charset="0"/>
                <a:cs typeface="Arial" pitchFamily="34" charset="0"/>
              </a:rPr>
              <a:t>Перзистентна дневна хиперкапнија (</a:t>
            </a:r>
            <a:r>
              <a:rPr lang="en-US" sz="2400" smtClean="0">
                <a:latin typeface="Arial" pitchFamily="34" charset="0"/>
                <a:cs typeface="Arial" pitchFamily="34" charset="0"/>
              </a:rPr>
              <a:t>&gt;6KPa) </a:t>
            </a:r>
            <a:r>
              <a:rPr lang="sr-Cyrl-CS" sz="2400" smtClean="0">
                <a:latin typeface="Arial" pitchFamily="34" charset="0"/>
                <a:cs typeface="Arial" pitchFamily="34" charset="0"/>
              </a:rPr>
              <a:t>након оптималне терапије</a:t>
            </a:r>
            <a:endParaRPr lang="en-US" sz="2400" smtClean="0">
              <a:latin typeface="Arial" pitchFamily="34" charset="0"/>
              <a:cs typeface="Arial" pitchFamily="34" charset="0"/>
            </a:endParaRPr>
          </a:p>
          <a:p>
            <a:r>
              <a:rPr lang="en-US" sz="2400" smtClean="0">
                <a:latin typeface="Arial" pitchFamily="34" charset="0"/>
                <a:cs typeface="Arial" pitchFamily="34" charset="0"/>
              </a:rPr>
              <a:t>SatO2&lt;88% </a:t>
            </a:r>
            <a:r>
              <a:rPr lang="sr-Cyrl-CS" sz="2400" smtClean="0">
                <a:latin typeface="Arial" pitchFamily="34" charset="0"/>
                <a:cs typeface="Arial" pitchFamily="34" charset="0"/>
              </a:rPr>
              <a:t>континуирано </a:t>
            </a:r>
            <a:r>
              <a:rPr lang="en-US" sz="2400" smtClean="0">
                <a:latin typeface="Arial" pitchFamily="34" charset="0"/>
                <a:cs typeface="Arial" pitchFamily="34" charset="0"/>
              </a:rPr>
              <a:t>5 </a:t>
            </a:r>
            <a:r>
              <a:rPr lang="sr-Cyrl-CS" sz="2400" smtClean="0">
                <a:latin typeface="Arial" pitchFamily="34" charset="0"/>
                <a:cs typeface="Arial" pitchFamily="34" charset="0"/>
              </a:rPr>
              <a:t>минута током ноћи</a:t>
            </a:r>
            <a:endParaRPr lang="en-US" sz="2400" smtClean="0">
              <a:latin typeface="Arial" pitchFamily="34" charset="0"/>
              <a:cs typeface="Arial" pitchFamily="34" charset="0"/>
            </a:endParaRPr>
          </a:p>
          <a:p>
            <a:pPr>
              <a:buFont typeface="Wingdings" pitchFamily="2" charset="2"/>
              <a:buNone/>
            </a:pPr>
            <a:endParaRPr lang="en-US" sz="2400" smtClean="0">
              <a:solidFill>
                <a:srgbClr val="FF0000"/>
              </a:solidFill>
              <a:latin typeface="Arial" pitchFamily="34" charset="0"/>
              <a:cs typeface="Arial" pitchFamily="34" charset="0"/>
            </a:endParaRPr>
          </a:p>
          <a:p>
            <a:r>
              <a:rPr lang="sr-Latn-CS" sz="2400" smtClean="0">
                <a:latin typeface="Arial" pitchFamily="34" charset="0"/>
                <a:cs typeface="Arial" pitchFamily="34" charset="0"/>
              </a:rPr>
              <a:t> </a:t>
            </a:r>
            <a:r>
              <a:rPr lang="sr-Cyrl-CS" sz="2400" smtClean="0">
                <a:latin typeface="Arial" pitchFamily="34" charset="0"/>
                <a:cs typeface="Arial" pitchFamily="34" charset="0"/>
              </a:rPr>
              <a:t>За прогресивне неуромишићне болести максимални инспираторни притисак </a:t>
            </a:r>
            <a:r>
              <a:rPr lang="en-US" sz="2400" smtClean="0">
                <a:latin typeface="Arial" pitchFamily="34" charset="0"/>
                <a:cs typeface="Arial" pitchFamily="34" charset="0"/>
              </a:rPr>
              <a:t> &gt; -60 cm H</a:t>
            </a:r>
            <a:r>
              <a:rPr lang="en-US" sz="2400" baseline="-25000" smtClean="0">
                <a:latin typeface="Arial" pitchFamily="34" charset="0"/>
                <a:cs typeface="Arial" pitchFamily="34" charset="0"/>
              </a:rPr>
              <a:t>2</a:t>
            </a:r>
            <a:r>
              <a:rPr lang="en-US" sz="2400" smtClean="0">
                <a:latin typeface="Arial" pitchFamily="34" charset="0"/>
                <a:cs typeface="Arial" pitchFamily="34" charset="0"/>
              </a:rPr>
              <a:t>O </a:t>
            </a:r>
            <a:r>
              <a:rPr lang="sr-Cyrl-CS" sz="2400" smtClean="0">
                <a:latin typeface="Arial" pitchFamily="34" charset="0"/>
                <a:cs typeface="Arial" pitchFamily="34" charset="0"/>
              </a:rPr>
              <a:t>или </a:t>
            </a:r>
            <a:r>
              <a:rPr lang="en-US" sz="2400" smtClean="0">
                <a:latin typeface="Arial" pitchFamily="34" charset="0"/>
                <a:cs typeface="Arial" pitchFamily="34" charset="0"/>
              </a:rPr>
              <a:t>FVC &lt; 50% </a:t>
            </a:r>
            <a:r>
              <a:rPr lang="sr-Cyrl-CS" sz="2400" smtClean="0">
                <a:latin typeface="Arial" pitchFamily="34" charset="0"/>
                <a:cs typeface="Arial" pitchFamily="34" charset="0"/>
              </a:rPr>
              <a:t>предвиђене вредности</a:t>
            </a:r>
            <a:endParaRPr lang="en-US" sz="2400" smtClean="0">
              <a:latin typeface="Arial" pitchFamily="34" charset="0"/>
              <a:cs typeface="Arial" pitchFamily="34" charset="0"/>
            </a:endParaRPr>
          </a:p>
          <a:p>
            <a:pPr>
              <a:buFont typeface="Arial" pitchFamily="34" charset="0"/>
              <a:buNone/>
            </a:pPr>
            <a:r>
              <a:rPr lang="en-US" sz="2800" i="1" smtClean="0"/>
              <a:t>                                    </a:t>
            </a:r>
            <a:r>
              <a:rPr lang="sr-Cyrl-CS" sz="2800" i="1" smtClean="0"/>
              <a:t>                           </a:t>
            </a:r>
            <a:r>
              <a:rPr lang="sr-Latn-CS" sz="2000" i="1" smtClean="0"/>
              <a:t>Chest 1999; 116: 521–534</a:t>
            </a:r>
            <a:endParaRPr lang="sr-Latn-CS" sz="2000" smtClean="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85775" y="0"/>
            <a:ext cx="8658225" cy="1143000"/>
          </a:xfrm>
        </p:spPr>
        <p:txBody>
          <a:bodyPr/>
          <a:lstStyle/>
          <a:p>
            <a:pPr>
              <a:defRPr/>
            </a:pPr>
            <a:r>
              <a:rPr lang="sr-Latn-CS" sz="3200" dirty="0" smtClean="0">
                <a:solidFill>
                  <a:srgbClr val="FFC000"/>
                </a:solidFill>
                <a:effectLst>
                  <a:outerShdw blurRad="38100" dist="38100" dir="2700000" algn="tl">
                    <a:srgbClr val="000000">
                      <a:alpha val="43137"/>
                    </a:srgbClr>
                  </a:outerShdw>
                </a:effectLst>
                <a:latin typeface="Comic Sans MS" pitchFamily="66" charset="0"/>
              </a:rPr>
              <a:t> </a:t>
            </a:r>
            <a:r>
              <a:rPr lang="sr-Cyrl-CS" sz="3200" dirty="0" smtClean="0">
                <a:solidFill>
                  <a:srgbClr val="FFC000"/>
                </a:solidFill>
                <a:effectLst>
                  <a:outerShdw blurRad="38100" dist="38100" dir="2700000" algn="tl">
                    <a:srgbClr val="000000">
                      <a:alpha val="43137"/>
                    </a:srgbClr>
                  </a:outerShdw>
                </a:effectLst>
                <a:latin typeface="Comic Sans MS" pitchFamily="66" charset="0"/>
              </a:rPr>
              <a:t>  </a:t>
            </a:r>
            <a:r>
              <a:rPr lang="sr-Cyrl-CS" sz="2800" b="1" dirty="0" smtClean="0">
                <a:solidFill>
                  <a:schemeClr val="tx1"/>
                </a:solidFill>
                <a:latin typeface="Arial" pitchFamily="34" charset="0"/>
                <a:cs typeface="Arial" pitchFamily="34" charset="0"/>
              </a:rPr>
              <a:t>Индикације за примену </a:t>
            </a:r>
            <a:r>
              <a:rPr lang="en-US" sz="2800" b="1" dirty="0" smtClean="0">
                <a:solidFill>
                  <a:schemeClr val="tx1"/>
                </a:solidFill>
                <a:latin typeface="Arial" pitchFamily="34" charset="0"/>
                <a:cs typeface="Arial" pitchFamily="34" charset="0"/>
              </a:rPr>
              <a:t>N</a:t>
            </a:r>
            <a:r>
              <a:rPr lang="sr-Latn-CS" sz="2800" b="1" dirty="0" smtClean="0">
                <a:solidFill>
                  <a:schemeClr val="tx1"/>
                </a:solidFill>
                <a:latin typeface="Arial" pitchFamily="34" charset="0"/>
                <a:cs typeface="Arial" pitchFamily="34" charset="0"/>
              </a:rPr>
              <a:t>IV</a:t>
            </a:r>
            <a:r>
              <a:rPr lang="en-US" sz="2800" b="1" dirty="0" smtClean="0">
                <a:solidFill>
                  <a:schemeClr val="tx1"/>
                </a:solidFill>
                <a:latin typeface="Arial" pitchFamily="34" charset="0"/>
                <a:cs typeface="Arial" pitchFamily="34" charset="0"/>
              </a:rPr>
              <a:t> </a:t>
            </a:r>
            <a:r>
              <a:rPr lang="sr-Cyrl-CS" sz="2800" b="1" dirty="0" smtClean="0">
                <a:solidFill>
                  <a:schemeClr val="tx1"/>
                </a:solidFill>
                <a:latin typeface="Arial" pitchFamily="34" charset="0"/>
                <a:cs typeface="Arial" pitchFamily="34" charset="0"/>
              </a:rPr>
              <a:t>у кућним   </a:t>
            </a:r>
            <a:br>
              <a:rPr lang="sr-Cyrl-CS" sz="2800" b="1" dirty="0" smtClean="0">
                <a:solidFill>
                  <a:schemeClr val="tx1"/>
                </a:solidFill>
                <a:latin typeface="Arial" pitchFamily="34" charset="0"/>
                <a:cs typeface="Arial" pitchFamily="34" charset="0"/>
              </a:rPr>
            </a:br>
            <a:r>
              <a:rPr lang="sr-Cyrl-CS" sz="2800" b="1" dirty="0" smtClean="0">
                <a:solidFill>
                  <a:schemeClr val="tx1"/>
                </a:solidFill>
                <a:latin typeface="Arial" pitchFamily="34" charset="0"/>
                <a:cs typeface="Arial" pitchFamily="34" charset="0"/>
              </a:rPr>
              <a:t>   условима због болести зида г. коша</a:t>
            </a:r>
            <a:endParaRPr lang="en-US" sz="2800" b="1" dirty="0" smtClean="0">
              <a:solidFill>
                <a:schemeClr val="tx1"/>
              </a:solidFill>
              <a:latin typeface="Arial" pitchFamily="34" charset="0"/>
              <a:cs typeface="Arial" pitchFamily="34" charset="0"/>
            </a:endParaRPr>
          </a:p>
        </p:txBody>
      </p:sp>
      <p:sp>
        <p:nvSpPr>
          <p:cNvPr id="32771" name="Content Placeholder 2"/>
          <p:cNvSpPr>
            <a:spLocks noGrp="1"/>
          </p:cNvSpPr>
          <p:nvPr>
            <p:ph idx="1"/>
          </p:nvPr>
        </p:nvSpPr>
        <p:spPr>
          <a:xfrm>
            <a:off x="500063" y="1000125"/>
            <a:ext cx="8429625" cy="4525963"/>
          </a:xfrm>
        </p:spPr>
        <p:txBody>
          <a:bodyPr/>
          <a:lstStyle/>
          <a:p>
            <a:endParaRPr lang="en-US" smtClean="0"/>
          </a:p>
          <a:p>
            <a:r>
              <a:rPr lang="sr-Cyrl-CS" b="1" smtClean="0">
                <a:latin typeface="Arial" pitchFamily="34" charset="0"/>
                <a:cs typeface="Arial" pitchFamily="34" charset="0"/>
              </a:rPr>
              <a:t>СИМПТОМИ</a:t>
            </a:r>
            <a:r>
              <a:rPr lang="en-US" smtClean="0">
                <a:latin typeface="Arial" pitchFamily="34" charset="0"/>
                <a:cs typeface="Arial" pitchFamily="34" charset="0"/>
              </a:rPr>
              <a:t>: </a:t>
            </a:r>
            <a:r>
              <a:rPr lang="sr-Cyrl-CS" smtClean="0">
                <a:latin typeface="Arial" pitchFamily="34" charset="0"/>
                <a:cs typeface="Arial" pitchFamily="34" charset="0"/>
              </a:rPr>
              <a:t>диспнеа, лако замарање, јутарња главобоља</a:t>
            </a:r>
            <a:endParaRPr lang="en-US" smtClean="0">
              <a:latin typeface="Arial" pitchFamily="34" charset="0"/>
              <a:cs typeface="Arial" pitchFamily="34" charset="0"/>
            </a:endParaRPr>
          </a:p>
          <a:p>
            <a:pPr>
              <a:buFont typeface="Arial" pitchFamily="34" charset="0"/>
              <a:buNone/>
            </a:pPr>
            <a:r>
              <a:rPr lang="en-US" sz="4000" b="1" smtClean="0">
                <a:latin typeface="Arial" pitchFamily="34" charset="0"/>
                <a:cs typeface="Arial" pitchFamily="34" charset="0"/>
              </a:rPr>
              <a:t>            +</a:t>
            </a:r>
          </a:p>
          <a:p>
            <a:r>
              <a:rPr lang="sr-Cyrl-CS" smtClean="0">
                <a:latin typeface="Arial" pitchFamily="34" charset="0"/>
                <a:cs typeface="Arial" pitchFamily="34" charset="0"/>
              </a:rPr>
              <a:t>Перзистентна дневна хиперкапнија (</a:t>
            </a:r>
            <a:r>
              <a:rPr lang="en-US" smtClean="0">
                <a:latin typeface="Arial" pitchFamily="34" charset="0"/>
                <a:cs typeface="Arial" pitchFamily="34" charset="0"/>
              </a:rPr>
              <a:t>&gt;6KPa) </a:t>
            </a:r>
            <a:r>
              <a:rPr lang="sr-Cyrl-CS" smtClean="0">
                <a:latin typeface="Arial" pitchFamily="34" charset="0"/>
                <a:cs typeface="Arial" pitchFamily="34" charset="0"/>
              </a:rPr>
              <a:t>након оптималне терапије</a:t>
            </a:r>
            <a:endParaRPr lang="en-US" smtClean="0">
              <a:latin typeface="Arial" pitchFamily="34" charset="0"/>
              <a:cs typeface="Arial" pitchFamily="34" charset="0"/>
            </a:endParaRPr>
          </a:p>
          <a:p>
            <a:r>
              <a:rPr lang="en-US" smtClean="0">
                <a:latin typeface="Arial" pitchFamily="34" charset="0"/>
                <a:cs typeface="Arial" pitchFamily="34" charset="0"/>
              </a:rPr>
              <a:t>SatO2&lt;88% </a:t>
            </a:r>
            <a:r>
              <a:rPr lang="sr-Cyrl-CS" smtClean="0">
                <a:latin typeface="Arial" pitchFamily="34" charset="0"/>
                <a:cs typeface="Arial" pitchFamily="34" charset="0"/>
              </a:rPr>
              <a:t>континуирано </a:t>
            </a:r>
            <a:r>
              <a:rPr lang="en-US" smtClean="0">
                <a:latin typeface="Arial" pitchFamily="34" charset="0"/>
                <a:cs typeface="Arial" pitchFamily="34" charset="0"/>
              </a:rPr>
              <a:t>5 </a:t>
            </a:r>
            <a:r>
              <a:rPr lang="sr-Cyrl-CS" smtClean="0">
                <a:latin typeface="Arial" pitchFamily="34" charset="0"/>
                <a:cs typeface="Arial" pitchFamily="34" charset="0"/>
              </a:rPr>
              <a:t>минута током ноћи</a:t>
            </a:r>
            <a:endParaRPr lang="en-US" smtClean="0">
              <a:latin typeface="Arial" pitchFamily="34" charset="0"/>
              <a:cs typeface="Arial" pitchFamily="34" charset="0"/>
            </a:endParaRPr>
          </a:p>
          <a:p>
            <a:r>
              <a:rPr lang="sr-Cyrl-CS" smtClean="0">
                <a:latin typeface="Arial" pitchFamily="34" charset="0"/>
                <a:cs typeface="Arial" pitchFamily="34" charset="0"/>
              </a:rPr>
              <a:t>У случају постојања само благе хиперкапније (без симптома) размтрају се додатни параметри</a:t>
            </a:r>
            <a:r>
              <a:rPr lang="sr-Latn-CS" smtClean="0">
                <a:latin typeface="Arial" pitchFamily="34" charset="0"/>
                <a:cs typeface="Arial" pitchFamily="34" charset="0"/>
              </a:rPr>
              <a:t>: </a:t>
            </a:r>
            <a:r>
              <a:rPr lang="sr-Cyrl-CS" smtClean="0">
                <a:latin typeface="Arial" pitchFamily="34" charset="0"/>
                <a:cs typeface="Arial" pitchFamily="34" charset="0"/>
              </a:rPr>
              <a:t>хронично плућно срце, поремећај плућне функције </a:t>
            </a:r>
            <a:r>
              <a:rPr lang="en-US" smtClean="0">
                <a:latin typeface="Arial" pitchFamily="34" charset="0"/>
                <a:cs typeface="Arial" pitchFamily="34" charset="0"/>
              </a:rPr>
              <a:t>(VC&lt;50%)</a:t>
            </a:r>
          </a:p>
        </p:txBody>
      </p:sp>
      <p:sp>
        <p:nvSpPr>
          <p:cNvPr id="87044" name="Rectangle 3"/>
          <p:cNvSpPr>
            <a:spLocks noChangeArrowheads="1"/>
          </p:cNvSpPr>
          <p:nvPr/>
        </p:nvSpPr>
        <p:spPr bwMode="auto">
          <a:xfrm>
            <a:off x="5614988" y="6488113"/>
            <a:ext cx="2938462" cy="369887"/>
          </a:xfrm>
          <a:prstGeom prst="rect">
            <a:avLst/>
          </a:prstGeom>
          <a:noFill/>
          <a:ln w="9525">
            <a:noFill/>
            <a:miter lim="800000"/>
            <a:headEnd/>
            <a:tailEnd/>
          </a:ln>
        </p:spPr>
        <p:txBody>
          <a:bodyPr wrap="none">
            <a:spAutoFit/>
          </a:bodyPr>
          <a:lstStyle/>
          <a:p>
            <a:r>
              <a:rPr lang="sr-Latn-CS" i="1">
                <a:latin typeface="Comic Sans MS" pitchFamily="66" charset="0"/>
              </a:rPr>
              <a:t>Chest 1999; 116: 521–534</a:t>
            </a:r>
            <a:endParaRPr lang="sr-Latn-CS">
              <a:latin typeface="Comic Sans MS" pitchFamily="66"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32771">
                                            <p:txEl>
                                              <p:pRg st="3" end="3"/>
                                            </p:txEl>
                                          </p:spTgt>
                                        </p:tgtEl>
                                        <p:attrNameLst>
                                          <p:attrName>style.visibility</p:attrName>
                                        </p:attrNameLst>
                                      </p:cBhvr>
                                      <p:to>
                                        <p:strVal val="visible"/>
                                      </p:to>
                                    </p:set>
                                    <p:animEffect transition="in" filter="fade">
                                      <p:cBhvr>
                                        <p:cTn id="7" dur="1000"/>
                                        <p:tgtEl>
                                          <p:spTgt spid="32771">
                                            <p:txEl>
                                              <p:pRg st="3" end="3"/>
                                            </p:txEl>
                                          </p:spTgt>
                                        </p:tgtEl>
                                      </p:cBhvr>
                                    </p:animEffect>
                                    <p:anim calcmode="lin" valueType="num">
                                      <p:cBhvr>
                                        <p:cTn id="8"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27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32771">
                                            <p:txEl>
                                              <p:pRg st="4" end="4"/>
                                            </p:txEl>
                                          </p:spTgt>
                                        </p:tgtEl>
                                        <p:attrNameLst>
                                          <p:attrName>style.visibility</p:attrName>
                                        </p:attrNameLst>
                                      </p:cBhvr>
                                      <p:to>
                                        <p:strVal val="visible"/>
                                      </p:to>
                                    </p:set>
                                    <p:animEffect transition="in" filter="fade">
                                      <p:cBhvr>
                                        <p:cTn id="14" dur="1000"/>
                                        <p:tgtEl>
                                          <p:spTgt spid="32771">
                                            <p:txEl>
                                              <p:pRg st="4" end="4"/>
                                            </p:txEl>
                                          </p:spTgt>
                                        </p:tgtEl>
                                      </p:cBhvr>
                                    </p:animEffect>
                                    <p:anim calcmode="lin" valueType="num">
                                      <p:cBhvr>
                                        <p:cTn id="15" dur="10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27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32771">
                                            <p:txEl>
                                              <p:pRg st="5" end="5"/>
                                            </p:txEl>
                                          </p:spTgt>
                                        </p:tgtEl>
                                        <p:attrNameLst>
                                          <p:attrName>style.visibility</p:attrName>
                                        </p:attrNameLst>
                                      </p:cBhvr>
                                      <p:to>
                                        <p:strVal val="visible"/>
                                      </p:to>
                                    </p:set>
                                    <p:animEffect transition="in" filter="fade">
                                      <p:cBhvr>
                                        <p:cTn id="21" dur="1000"/>
                                        <p:tgtEl>
                                          <p:spTgt spid="32771">
                                            <p:txEl>
                                              <p:pRg st="5" end="5"/>
                                            </p:txEl>
                                          </p:spTgt>
                                        </p:tgtEl>
                                      </p:cBhvr>
                                    </p:animEffect>
                                    <p:anim calcmode="lin" valueType="num">
                                      <p:cBhvr>
                                        <p:cTn id="22" dur="10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27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Image not available."/>
          <p:cNvPicPr>
            <a:picLocks noChangeAspect="1" noChangeArrowheads="1"/>
          </p:cNvPicPr>
          <p:nvPr/>
        </p:nvPicPr>
        <p:blipFill>
          <a:blip r:embed="rId3"/>
          <a:srcRect/>
          <a:stretch>
            <a:fillRect/>
          </a:stretch>
        </p:blipFill>
        <p:spPr bwMode="auto">
          <a:xfrm>
            <a:off x="871538" y="1057275"/>
            <a:ext cx="7429500" cy="5214938"/>
          </a:xfrm>
          <a:prstGeom prst="rect">
            <a:avLst/>
          </a:prstGeom>
          <a:noFill/>
          <a:ln w="9525">
            <a:noFill/>
            <a:miter lim="800000"/>
            <a:headEnd/>
            <a:tailEnd/>
          </a:ln>
          <a:scene3d>
            <a:camera prst="orthographicFront"/>
            <a:lightRig rig="threePt" dir="t"/>
          </a:scene3d>
          <a:sp3d>
            <a:bevelT w="165100" prst="coolSlant"/>
          </a:sp3d>
        </p:spPr>
      </p:pic>
      <p:sp>
        <p:nvSpPr>
          <p:cNvPr id="5" name="Oval 4"/>
          <p:cNvSpPr/>
          <p:nvPr/>
        </p:nvSpPr>
        <p:spPr>
          <a:xfrm>
            <a:off x="6086475" y="2000250"/>
            <a:ext cx="2286000" cy="857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6" name="Oval 5"/>
          <p:cNvSpPr/>
          <p:nvPr/>
        </p:nvSpPr>
        <p:spPr>
          <a:xfrm>
            <a:off x="5743575" y="3929063"/>
            <a:ext cx="2500313" cy="7858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sp>
        <p:nvSpPr>
          <p:cNvPr id="88069" name="Rectangle 6"/>
          <p:cNvSpPr>
            <a:spLocks noChangeArrowheads="1"/>
          </p:cNvSpPr>
          <p:nvPr/>
        </p:nvSpPr>
        <p:spPr bwMode="auto">
          <a:xfrm>
            <a:off x="5314950" y="6315075"/>
            <a:ext cx="3367088" cy="369888"/>
          </a:xfrm>
          <a:prstGeom prst="rect">
            <a:avLst/>
          </a:prstGeom>
          <a:noFill/>
          <a:ln w="9525">
            <a:noFill/>
            <a:miter lim="800000"/>
            <a:headEnd/>
            <a:tailEnd/>
          </a:ln>
        </p:spPr>
        <p:txBody>
          <a:bodyPr wrap="none">
            <a:spAutoFit/>
          </a:bodyPr>
          <a:lstStyle/>
          <a:p>
            <a:r>
              <a:rPr lang="en-US">
                <a:latin typeface="Comic Sans MS" pitchFamily="66" charset="0"/>
              </a:rPr>
              <a:t>Gustafson et al</a:t>
            </a:r>
            <a:r>
              <a:rPr lang="sr-Latn-CS">
                <a:latin typeface="Comic Sans MS" pitchFamily="66" charset="0"/>
              </a:rPr>
              <a:t>.</a:t>
            </a:r>
            <a:r>
              <a:rPr lang="en-US">
                <a:latin typeface="Comic Sans MS" pitchFamily="66" charset="0"/>
              </a:rPr>
              <a:t> CHEST 2006</a:t>
            </a:r>
          </a:p>
        </p:txBody>
      </p:sp>
      <p:sp>
        <p:nvSpPr>
          <p:cNvPr id="7" name="Rectangle 6"/>
          <p:cNvSpPr/>
          <p:nvPr/>
        </p:nvSpPr>
        <p:spPr>
          <a:xfrm>
            <a:off x="842963" y="1071563"/>
            <a:ext cx="7443787" cy="785812"/>
          </a:xfrm>
          <a:prstGeom prst="rect">
            <a:avLst/>
          </a:prstGeom>
          <a:solidFill>
            <a:srgbClr val="00206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r-Latn-CS" b="1" dirty="0">
                <a:effectLst>
                  <a:outerShdw blurRad="38100" dist="38100" dir="2700000" algn="tl">
                    <a:srgbClr val="000000">
                      <a:alpha val="43137"/>
                    </a:srgbClr>
                  </a:outerShdw>
                </a:effectLst>
                <a:latin typeface="Comic Sans MS" pitchFamily="66" charset="0"/>
              </a:rPr>
              <a:t>3 </a:t>
            </a:r>
            <a:r>
              <a:rPr lang="sr-Cyrl-CS" b="1" dirty="0">
                <a:effectLst>
                  <a:outerShdw blurRad="38100" dist="38100" dir="2700000" algn="tl">
                    <a:srgbClr val="000000">
                      <a:alpha val="43137"/>
                    </a:srgbClr>
                  </a:outerShdw>
                </a:effectLst>
                <a:latin typeface="Comic Sans MS" pitchFamily="66" charset="0"/>
              </a:rPr>
              <a:t>пута веће преживљавање применом </a:t>
            </a:r>
            <a:r>
              <a:rPr lang="sr-Latn-CS" b="1" dirty="0">
                <a:effectLst>
                  <a:outerShdw blurRad="38100" dist="38100" dir="2700000" algn="tl">
                    <a:srgbClr val="000000">
                      <a:alpha val="43137"/>
                    </a:srgbClr>
                  </a:outerShdw>
                </a:effectLst>
                <a:latin typeface="Comic Sans MS" pitchFamily="66" charset="0"/>
              </a:rPr>
              <a:t>NIV </a:t>
            </a:r>
            <a:r>
              <a:rPr lang="sr-Cyrl-CS" b="1" dirty="0">
                <a:effectLst>
                  <a:outerShdw blurRad="38100" dist="38100" dir="2700000" algn="tl">
                    <a:srgbClr val="000000">
                      <a:alpha val="43137"/>
                    </a:srgbClr>
                  </a:outerShdw>
                </a:effectLst>
                <a:latin typeface="Comic Sans MS" pitchFamily="66" charset="0"/>
              </a:rPr>
              <a:t>у односу на</a:t>
            </a:r>
            <a:r>
              <a:rPr lang="sr-Latn-CS" b="1" dirty="0">
                <a:effectLst>
                  <a:outerShdw blurRad="38100" dist="38100" dir="2700000" algn="tl">
                    <a:srgbClr val="000000">
                      <a:alpha val="43137"/>
                    </a:srgbClr>
                  </a:outerShdw>
                </a:effectLst>
                <a:latin typeface="Comic Sans MS" pitchFamily="66" charset="0"/>
              </a:rPr>
              <a:t> DOT u KS</a:t>
            </a:r>
            <a:r>
              <a:rPr lang="en-US" b="1" dirty="0">
                <a:effectLst>
                  <a:outerShdw blurRad="38100" dist="38100" dir="2700000" algn="tl">
                    <a:srgbClr val="000000">
                      <a:alpha val="43137"/>
                    </a:srgbClr>
                  </a:outerShdw>
                </a:effectLst>
                <a:latin typeface="Comic Sans MS" pitchFamily="66" charset="0"/>
              </a:rPr>
              <a:t> !</a:t>
            </a:r>
            <a:endParaRPr lang="sr-Latn-CS" b="1" dirty="0">
              <a:effectLst>
                <a:outerShdw blurRad="38100" dist="38100" dir="2700000" algn="tl">
                  <a:srgbClr val="000000">
                    <a:alpha val="43137"/>
                  </a:srgbClr>
                </a:outerShdw>
              </a:effectLst>
              <a:latin typeface="Comic Sans MS" pitchFamily="66" charset="0"/>
            </a:endParaRPr>
          </a:p>
        </p:txBody>
      </p:sp>
      <p:sp>
        <p:nvSpPr>
          <p:cNvPr id="8" name="TextBox 7"/>
          <p:cNvSpPr txBox="1"/>
          <p:nvPr/>
        </p:nvSpPr>
        <p:spPr>
          <a:xfrm>
            <a:off x="31750" y="0"/>
            <a:ext cx="7570788" cy="646113"/>
          </a:xfrm>
          <a:prstGeom prst="rect">
            <a:avLst/>
          </a:prstGeom>
          <a:noFill/>
        </p:spPr>
        <p:txBody>
          <a:bodyPr wrap="none">
            <a:spAutoFit/>
          </a:bodyPr>
          <a:lstStyle/>
          <a:p>
            <a:pPr>
              <a:defRPr/>
            </a:pPr>
            <a:r>
              <a:rPr lang="sr-Latn-CS" sz="3600" b="1" dirty="0">
                <a:solidFill>
                  <a:schemeClr val="bg1"/>
                </a:solidFill>
                <a:effectLst>
                  <a:outerShdw blurRad="38100" dist="38100" dir="2700000" algn="tl">
                    <a:srgbClr val="000000">
                      <a:alpha val="43137"/>
                    </a:srgbClr>
                  </a:outerShdw>
                </a:effectLst>
                <a:latin typeface="Comic Sans MS" pitchFamily="66" charset="0"/>
              </a:rPr>
              <a:t> </a:t>
            </a:r>
            <a:r>
              <a:rPr lang="en-US" sz="3600" b="1" dirty="0">
                <a:solidFill>
                  <a:schemeClr val="bg1"/>
                </a:solidFill>
                <a:effectLst>
                  <a:outerShdw blurRad="38100" dist="38100" dir="2700000" algn="tl">
                    <a:srgbClr val="000000">
                      <a:alpha val="43137"/>
                    </a:srgbClr>
                  </a:outerShdw>
                </a:effectLst>
                <a:latin typeface="Comic Sans MS" pitchFamily="66" charset="0"/>
              </a:rPr>
              <a:t> </a:t>
            </a:r>
            <a:r>
              <a:rPr lang="sr-Latn-CS" sz="3600" b="1" dirty="0">
                <a:solidFill>
                  <a:schemeClr val="bg1"/>
                </a:solidFill>
                <a:effectLst>
                  <a:outerShdw blurRad="38100" dist="38100" dir="2700000" algn="tl">
                    <a:srgbClr val="000000">
                      <a:alpha val="43137"/>
                    </a:srgbClr>
                  </a:outerShdw>
                </a:effectLst>
                <a:latin typeface="Comic Sans MS" pitchFamily="66" charset="0"/>
              </a:rPr>
              <a:t>   </a:t>
            </a:r>
            <a:r>
              <a:rPr lang="sr-Cyrl-CS" sz="3600" b="1" dirty="0">
                <a:solidFill>
                  <a:schemeClr val="bg1"/>
                </a:solidFill>
                <a:effectLst>
                  <a:outerShdw blurRad="38100" dist="38100" dir="2700000" algn="tl">
                    <a:srgbClr val="000000">
                      <a:alpha val="43137"/>
                    </a:srgbClr>
                  </a:outerShdw>
                </a:effectLst>
                <a:latin typeface="Comic Sans MS" pitchFamily="66" charset="0"/>
              </a:rPr>
              <a:t> </a:t>
            </a:r>
            <a:r>
              <a:rPr lang="sr-Latn-CS" sz="3200" b="1" dirty="0">
                <a:cs typeface="Arial" pitchFamily="34" charset="0"/>
              </a:rPr>
              <a:t>NIV </a:t>
            </a:r>
            <a:r>
              <a:rPr lang="sr-Cyrl-CS" sz="3200" b="1" dirty="0">
                <a:cs typeface="Arial" pitchFamily="34" charset="0"/>
              </a:rPr>
              <a:t>или </a:t>
            </a:r>
            <a:r>
              <a:rPr lang="sr-Latn-CS" sz="3200" b="1" dirty="0">
                <a:cs typeface="Arial" pitchFamily="34" charset="0"/>
              </a:rPr>
              <a:t>DOT </a:t>
            </a:r>
            <a:r>
              <a:rPr lang="sr-Cyrl-CS" sz="3200" b="1" dirty="0">
                <a:cs typeface="Arial" pitchFamily="34" charset="0"/>
              </a:rPr>
              <a:t>у кифосколиози</a:t>
            </a:r>
            <a:r>
              <a:rPr lang="sr-Latn-CS" sz="3200" b="1" dirty="0">
                <a:cs typeface="Arial" pitchFamily="34" charset="0"/>
              </a:rPr>
              <a:t>?</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500063" y="0"/>
            <a:ext cx="8229600" cy="1219200"/>
          </a:xfrm>
        </p:spPr>
        <p:txBody>
          <a:bodyPr/>
          <a:lstStyle/>
          <a:p>
            <a:pPr algn="ctr" eaLnBrk="1" hangingPunct="1"/>
            <a:r>
              <a:rPr lang="sr-Cyrl-CS" sz="4000" smtClean="0">
                <a:solidFill>
                  <a:schemeClr val="tx1"/>
                </a:solidFill>
                <a:latin typeface="Arial" pitchFamily="34" charset="0"/>
                <a:cs typeface="Arial" pitchFamily="34" charset="0"/>
              </a:rPr>
              <a:t>Терапија акутног погоршања ХРИ</a:t>
            </a:r>
            <a:endParaRPr lang="sr-Latn-CS" sz="4000" smtClean="0">
              <a:solidFill>
                <a:schemeClr val="tx1"/>
              </a:solidFill>
              <a:latin typeface="Arial" pitchFamily="34" charset="0"/>
              <a:cs typeface="Arial" pitchFamily="34" charset="0"/>
            </a:endParaRPr>
          </a:p>
        </p:txBody>
      </p:sp>
      <p:sp>
        <p:nvSpPr>
          <p:cNvPr id="89091" name="Rectangle 3"/>
          <p:cNvSpPr>
            <a:spLocks noGrp="1" noChangeArrowheads="1"/>
          </p:cNvSpPr>
          <p:nvPr>
            <p:ph type="body" idx="1"/>
          </p:nvPr>
        </p:nvSpPr>
        <p:spPr>
          <a:xfrm>
            <a:off x="457200" y="1600200"/>
            <a:ext cx="8229600" cy="4800600"/>
          </a:xfrm>
        </p:spPr>
        <p:txBody>
          <a:bodyPr/>
          <a:lstStyle/>
          <a:p>
            <a:pPr eaLnBrk="1" hangingPunct="1">
              <a:lnSpc>
                <a:spcPct val="80000"/>
              </a:lnSpc>
            </a:pPr>
            <a:r>
              <a:rPr lang="sr-Cyrl-CS" sz="2000" b="1" smtClean="0">
                <a:latin typeface="Arial" pitchFamily="34" charset="0"/>
                <a:cs typeface="Arial" pitchFamily="34" charset="0"/>
              </a:rPr>
              <a:t>Уклањање хипоксије</a:t>
            </a:r>
            <a:endParaRPr lang="sr-Latn-CS" sz="2000" b="1"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оксигенотерапија</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механичка вентилација</a:t>
            </a:r>
            <a:endParaRPr lang="sr-Latn-CS" sz="2000" smtClean="0">
              <a:latin typeface="Arial" pitchFamily="34" charset="0"/>
              <a:cs typeface="Arial" pitchFamily="34" charset="0"/>
            </a:endParaRPr>
          </a:p>
          <a:p>
            <a:pPr eaLnBrk="1" hangingPunct="1">
              <a:lnSpc>
                <a:spcPct val="80000"/>
              </a:lnSpc>
            </a:pPr>
            <a:r>
              <a:rPr lang="sr-Cyrl-CS" sz="2000" b="1" smtClean="0">
                <a:latin typeface="Arial" pitchFamily="34" charset="0"/>
                <a:cs typeface="Arial" pitchFamily="34" charset="0"/>
              </a:rPr>
              <a:t>Побољшање алвеолне вентилације</a:t>
            </a:r>
            <a:endParaRPr lang="sr-Latn-CS" sz="2000" b="1"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антибиотици</a:t>
            </a: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бронходилататори</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муколитици</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физиотерапија</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гликокортикоиди</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аналептици</a:t>
            </a:r>
            <a:endParaRPr lang="sr-Latn-CS" sz="2000" smtClean="0">
              <a:latin typeface="Arial" pitchFamily="34" charset="0"/>
              <a:cs typeface="Arial" pitchFamily="34" charset="0"/>
            </a:endParaRPr>
          </a:p>
          <a:p>
            <a:pPr eaLnBrk="1" hangingPunct="1">
              <a:lnSpc>
                <a:spcPct val="80000"/>
              </a:lnSpc>
            </a:pPr>
            <a:r>
              <a:rPr lang="sr-Cyrl-CS" sz="2000" b="1" smtClean="0">
                <a:latin typeface="Arial" pitchFamily="34" charset="0"/>
                <a:cs typeface="Arial" pitchFamily="34" charset="0"/>
              </a:rPr>
              <a:t>Поправак срчане инсуфицијенције</a:t>
            </a:r>
            <a:endParaRPr lang="sr-Latn-CS" sz="2000" b="1" smtClean="0">
              <a:latin typeface="Arial" pitchFamily="34" charset="0"/>
              <a:cs typeface="Arial" pitchFamily="34" charset="0"/>
            </a:endParaRPr>
          </a:p>
          <a:p>
            <a:pPr eaLnBrk="1" hangingPunct="1">
              <a:lnSpc>
                <a:spcPct val="80000"/>
              </a:lnSpc>
              <a:buFontTx/>
              <a:buNone/>
            </a:pPr>
            <a:r>
              <a:rPr lang="sr-Latn-CS" sz="2000" b="1" smtClean="0">
                <a:latin typeface="Arial" pitchFamily="34" charset="0"/>
                <a:cs typeface="Arial" pitchFamily="34" charset="0"/>
              </a:rPr>
              <a:t>       </a:t>
            </a:r>
            <a:r>
              <a:rPr lang="sr-Latn-CS" sz="2000" smtClean="0">
                <a:latin typeface="Arial" pitchFamily="34" charset="0"/>
                <a:cs typeface="Arial" pitchFamily="34" charset="0"/>
              </a:rPr>
              <a:t>- </a:t>
            </a:r>
            <a:r>
              <a:rPr lang="sr-Cyrl-CS" sz="2000" smtClean="0">
                <a:latin typeface="Arial" pitchFamily="34" charset="0"/>
                <a:cs typeface="Arial" pitchFamily="34" charset="0"/>
              </a:rPr>
              <a:t>диуретици</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венепункције</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кардиотоници</a:t>
            </a:r>
            <a:endParaRPr lang="sr-Latn-CS" sz="2000" smtClean="0">
              <a:latin typeface="Arial" pitchFamily="34" charset="0"/>
              <a:cs typeface="Arial" pitchFamily="34" charset="0"/>
            </a:endParaRPr>
          </a:p>
          <a:p>
            <a:pPr eaLnBrk="1" hangingPunct="1">
              <a:lnSpc>
                <a:spcPct val="80000"/>
              </a:lnSpc>
              <a:buFontTx/>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антиаритмици</a:t>
            </a:r>
            <a:endParaRPr lang="sr-Latn-CS" sz="2000"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schemaCB1"/>
          <p:cNvPicPr>
            <a:picLocks noChangeAspect="1" noChangeArrowheads="1"/>
          </p:cNvPicPr>
          <p:nvPr/>
        </p:nvPicPr>
        <p:blipFill>
          <a:blip r:embed="rId3"/>
          <a:srcRect/>
          <a:stretch>
            <a:fillRect/>
          </a:stretch>
        </p:blipFill>
        <p:spPr bwMode="auto">
          <a:xfrm>
            <a:off x="914400" y="990600"/>
            <a:ext cx="7129463" cy="5346700"/>
          </a:xfrm>
          <a:prstGeom prst="rect">
            <a:avLst/>
          </a:prstGeom>
          <a:noFill/>
          <a:ln w="9525">
            <a:noFill/>
            <a:miter lim="800000"/>
            <a:headEnd/>
            <a:tailEnd/>
          </a:ln>
        </p:spPr>
      </p:pic>
      <p:sp>
        <p:nvSpPr>
          <p:cNvPr id="16387" name="Line 6"/>
          <p:cNvSpPr>
            <a:spLocks noChangeShapeType="1"/>
          </p:cNvSpPr>
          <p:nvPr/>
        </p:nvSpPr>
        <p:spPr bwMode="auto">
          <a:xfrm>
            <a:off x="1828800" y="1752600"/>
            <a:ext cx="4572000" cy="0"/>
          </a:xfrm>
          <a:prstGeom prst="line">
            <a:avLst/>
          </a:prstGeom>
          <a:noFill/>
          <a:ln w="38100">
            <a:solidFill>
              <a:srgbClr val="FF3300"/>
            </a:solidFill>
            <a:round/>
            <a:headEnd/>
            <a:tailEnd/>
          </a:ln>
        </p:spPr>
        <p:txBody>
          <a:bodyPr/>
          <a:lstStyle/>
          <a:p>
            <a:endParaRPr lang="en-US"/>
          </a:p>
        </p:txBody>
      </p:sp>
      <p:sp>
        <p:nvSpPr>
          <p:cNvPr id="3082" name="Text Box 10"/>
          <p:cNvSpPr txBox="1">
            <a:spLocks noChangeArrowheads="1"/>
          </p:cNvSpPr>
          <p:nvPr/>
        </p:nvSpPr>
        <p:spPr bwMode="auto">
          <a:xfrm>
            <a:off x="6781800" y="1447800"/>
            <a:ext cx="2133600" cy="646113"/>
          </a:xfrm>
          <a:prstGeom prst="rect">
            <a:avLst/>
          </a:prstGeom>
          <a:noFill/>
          <a:ln w="19050">
            <a:solidFill>
              <a:srgbClr val="FF3300"/>
            </a:solidFill>
            <a:miter lim="800000"/>
            <a:headEnd/>
            <a:tailEnd/>
          </a:ln>
          <a:effectLst/>
        </p:spPr>
        <p:txBody>
          <a:bodyPr>
            <a:spAutoFit/>
          </a:bodyPr>
          <a:lstStyle/>
          <a:p>
            <a:pPr eaLnBrk="0" hangingPunct="0">
              <a:spcBef>
                <a:spcPct val="50000"/>
              </a:spcBef>
              <a:defRPr/>
            </a:pPr>
            <a:r>
              <a:rPr lang="nl-BE" b="1" dirty="0">
                <a:solidFill>
                  <a:schemeClr val="bg1">
                    <a:lumMod val="50000"/>
                  </a:schemeClr>
                </a:solidFill>
                <a:latin typeface="Garamond" pitchFamily="18" charset="0"/>
              </a:rPr>
              <a:t>Signal u budnom stanju</a:t>
            </a:r>
            <a:endParaRPr lang="nl-NL" b="1" dirty="0">
              <a:solidFill>
                <a:schemeClr val="bg1">
                  <a:lumMod val="50000"/>
                </a:schemeClr>
              </a:solidFill>
              <a:latin typeface="Garamond" pitchFamily="18" charset="0"/>
            </a:endParaRPr>
          </a:p>
        </p:txBody>
      </p:sp>
      <p:sp>
        <p:nvSpPr>
          <p:cNvPr id="3083" name="Text Box 11"/>
          <p:cNvSpPr txBox="1">
            <a:spLocks noChangeArrowheads="1"/>
          </p:cNvSpPr>
          <p:nvPr/>
        </p:nvSpPr>
        <p:spPr bwMode="auto">
          <a:xfrm>
            <a:off x="7391400" y="2362200"/>
            <a:ext cx="1295400" cy="646113"/>
          </a:xfrm>
          <a:prstGeom prst="rect">
            <a:avLst/>
          </a:prstGeom>
          <a:noFill/>
          <a:ln w="19050">
            <a:solidFill>
              <a:srgbClr val="FF3300"/>
            </a:solidFill>
            <a:miter lim="800000"/>
            <a:headEnd/>
            <a:tailEnd/>
          </a:ln>
          <a:effectLst/>
        </p:spPr>
        <p:txBody>
          <a:bodyPr>
            <a:spAutoFit/>
          </a:bodyPr>
          <a:lstStyle/>
          <a:p>
            <a:pPr eaLnBrk="0" hangingPunct="0">
              <a:spcBef>
                <a:spcPct val="50000"/>
              </a:spcBef>
              <a:defRPr/>
            </a:pPr>
            <a:r>
              <a:rPr lang="nl-BE" b="1" dirty="0">
                <a:solidFill>
                  <a:schemeClr val="bg1">
                    <a:lumMod val="50000"/>
                  </a:schemeClr>
                </a:solidFill>
                <a:latin typeface="Garamond" pitchFamily="18" charset="0"/>
              </a:rPr>
              <a:t>Hemijska kontrola</a:t>
            </a:r>
            <a:endParaRPr lang="nl-NL" b="1" dirty="0">
              <a:solidFill>
                <a:schemeClr val="bg1">
                  <a:lumMod val="50000"/>
                </a:schemeClr>
              </a:solidFill>
              <a:latin typeface="Garamond" pitchFamily="18" charset="0"/>
            </a:endParaRPr>
          </a:p>
        </p:txBody>
      </p:sp>
      <p:cxnSp>
        <p:nvCxnSpPr>
          <p:cNvPr id="15" name="Straight Connector 14"/>
          <p:cNvCxnSpPr>
            <a:cxnSpLocks noChangeShapeType="1"/>
          </p:cNvCxnSpPr>
          <p:nvPr/>
        </p:nvCxnSpPr>
        <p:spPr bwMode="auto">
          <a:xfrm flipV="1">
            <a:off x="3048000" y="1066800"/>
            <a:ext cx="3276600" cy="533400"/>
          </a:xfrm>
          <a:prstGeom prst="line">
            <a:avLst/>
          </a:prstGeom>
          <a:noFill/>
          <a:ln w="19050" algn="ctr">
            <a:solidFill>
              <a:srgbClr val="FF0000"/>
            </a:solidFill>
            <a:round/>
            <a:headEnd/>
            <a:tailEnd/>
          </a:ln>
        </p:spPr>
      </p:cxnSp>
      <p:cxnSp>
        <p:nvCxnSpPr>
          <p:cNvPr id="17" name="Straight Connector 16"/>
          <p:cNvCxnSpPr>
            <a:cxnSpLocks noChangeShapeType="1"/>
          </p:cNvCxnSpPr>
          <p:nvPr/>
        </p:nvCxnSpPr>
        <p:spPr bwMode="auto">
          <a:xfrm>
            <a:off x="2209800" y="1143000"/>
            <a:ext cx="4267200" cy="533400"/>
          </a:xfrm>
          <a:prstGeom prst="line">
            <a:avLst/>
          </a:prstGeom>
          <a:noFill/>
          <a:ln w="19050" algn="ctr">
            <a:solidFill>
              <a:srgbClr val="FF0000"/>
            </a:solidFill>
            <a:round/>
            <a:headEnd/>
            <a:tailEnd/>
          </a:ln>
        </p:spPr>
      </p:cxnSp>
      <p:cxnSp>
        <p:nvCxnSpPr>
          <p:cNvPr id="14" name="Straight Connector 13"/>
          <p:cNvCxnSpPr>
            <a:cxnSpLocks noChangeShapeType="1"/>
          </p:cNvCxnSpPr>
          <p:nvPr/>
        </p:nvCxnSpPr>
        <p:spPr bwMode="auto">
          <a:xfrm flipV="1">
            <a:off x="6629400" y="1524000"/>
            <a:ext cx="2286000" cy="533400"/>
          </a:xfrm>
          <a:prstGeom prst="line">
            <a:avLst/>
          </a:prstGeom>
          <a:noFill/>
          <a:ln w="19050" algn="ctr">
            <a:solidFill>
              <a:srgbClr val="FF0000"/>
            </a:solidFill>
            <a:round/>
            <a:headEnd/>
            <a:tailEnd/>
          </a:ln>
        </p:spPr>
      </p:cxnSp>
      <p:cxnSp>
        <p:nvCxnSpPr>
          <p:cNvPr id="18" name="Straight Connector 17"/>
          <p:cNvCxnSpPr>
            <a:cxnSpLocks noChangeShapeType="1"/>
          </p:cNvCxnSpPr>
          <p:nvPr/>
        </p:nvCxnSpPr>
        <p:spPr bwMode="auto">
          <a:xfrm>
            <a:off x="6858000" y="1447800"/>
            <a:ext cx="2057400" cy="609600"/>
          </a:xfrm>
          <a:prstGeom prst="line">
            <a:avLst/>
          </a:prstGeom>
          <a:noFill/>
          <a:ln w="19050" algn="ctr">
            <a:solidFill>
              <a:srgbClr val="FF0000"/>
            </a:solidFill>
            <a:round/>
            <a:headEnd/>
            <a:tailEnd/>
          </a:ln>
        </p:spPr>
      </p:cxnSp>
      <p:sp>
        <p:nvSpPr>
          <p:cNvPr id="16" name="Oval 15"/>
          <p:cNvSpPr/>
          <p:nvPr/>
        </p:nvSpPr>
        <p:spPr>
          <a:xfrm>
            <a:off x="6858000" y="4876800"/>
            <a:ext cx="533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heckerboard(across)">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5" presetClass="entr" presetSubtype="0" fill="hold" nodeType="clickEffect">
                                  <p:stCondLst>
                                    <p:cond delay="0"/>
                                  </p:stCondLst>
                                  <p:childTnLst>
                                    <p:set>
                                      <p:cBhvr>
                                        <p:cTn id="26" dur="1" fill="hold">
                                          <p:stCondLst>
                                            <p:cond delay="0"/>
                                          </p:stCondLst>
                                        </p:cTn>
                                        <p:tgtEl>
                                          <p:spTgt spid="3083">
                                            <p:txEl>
                                              <p:pRg st="0" end="0"/>
                                            </p:txEl>
                                          </p:spTgt>
                                        </p:tgtEl>
                                        <p:attrNameLst>
                                          <p:attrName>style.visibility</p:attrName>
                                        </p:attrNameLst>
                                      </p:cBhvr>
                                      <p:to>
                                        <p:strVal val="visible"/>
                                      </p:to>
                                    </p:set>
                                    <p:anim calcmode="lin" valueType="num">
                                      <p:cBhvr>
                                        <p:cTn id="27" dur="1000" fill="hold"/>
                                        <p:tgtEl>
                                          <p:spTgt spid="3083">
                                            <p:txEl>
                                              <p:pRg st="0" end="0"/>
                                            </p:txEl>
                                          </p:spTgt>
                                        </p:tgtEl>
                                        <p:attrNameLst>
                                          <p:attrName>ppt_w</p:attrName>
                                        </p:attrNameLst>
                                      </p:cBhvr>
                                      <p:tavLst>
                                        <p:tav tm="0">
                                          <p:val>
                                            <p:strVal val="#ppt_w*0.70"/>
                                          </p:val>
                                        </p:tav>
                                        <p:tav tm="100000">
                                          <p:val>
                                            <p:strVal val="#ppt_w"/>
                                          </p:val>
                                        </p:tav>
                                      </p:tavLst>
                                    </p:anim>
                                    <p:anim calcmode="lin" valueType="num">
                                      <p:cBhvr>
                                        <p:cTn id="28" dur="1000" fill="hold"/>
                                        <p:tgtEl>
                                          <p:spTgt spid="3083">
                                            <p:txEl>
                                              <p:pRg st="0" end="0"/>
                                            </p:txEl>
                                          </p:spTgt>
                                        </p:tgtEl>
                                        <p:attrNameLst>
                                          <p:attrName>ppt_h</p:attrName>
                                        </p:attrNameLst>
                                      </p:cBhvr>
                                      <p:tavLst>
                                        <p:tav tm="0">
                                          <p:val>
                                            <p:strVal val="#ppt_h"/>
                                          </p:val>
                                        </p:tav>
                                        <p:tav tm="100000">
                                          <p:val>
                                            <p:strVal val="#ppt_h"/>
                                          </p:val>
                                        </p:tav>
                                      </p:tavLst>
                                    </p:anim>
                                    <p:animEffect transition="in" filter="fade">
                                      <p:cBhvr>
                                        <p:cTn id="29" dur="1000"/>
                                        <p:tgtEl>
                                          <p:spTgt spid="30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428625" y="428625"/>
            <a:ext cx="8229600" cy="1143000"/>
          </a:xfrm>
        </p:spPr>
        <p:txBody>
          <a:bodyPr/>
          <a:lstStyle/>
          <a:p>
            <a:pPr algn="ctr" eaLnBrk="1" hangingPunct="1"/>
            <a:r>
              <a:rPr lang="sr-Cyrl-CS" sz="4000" smtClean="0">
                <a:solidFill>
                  <a:schemeClr val="tx1"/>
                </a:solidFill>
                <a:latin typeface="Arial" pitchFamily="34" charset="0"/>
                <a:cs typeface="Arial" pitchFamily="34" charset="0"/>
              </a:rPr>
              <a:t>Циљ лечења у респирацијској декомпензацији</a:t>
            </a:r>
            <a:endParaRPr lang="sr-Latn-CS" sz="4000" smtClean="0">
              <a:solidFill>
                <a:schemeClr val="tx1"/>
              </a:solidFill>
              <a:latin typeface="Arial" pitchFamily="34" charset="0"/>
              <a:cs typeface="Arial" pitchFamily="34" charset="0"/>
            </a:endParaRPr>
          </a:p>
        </p:txBody>
      </p:sp>
      <p:sp>
        <p:nvSpPr>
          <p:cNvPr id="90115" name="Rectangle 3"/>
          <p:cNvSpPr>
            <a:spLocks noGrp="1" noChangeArrowheads="1"/>
          </p:cNvSpPr>
          <p:nvPr>
            <p:ph type="body" idx="1"/>
          </p:nvPr>
        </p:nvSpPr>
        <p:spPr>
          <a:xfrm>
            <a:off x="0" y="1935163"/>
            <a:ext cx="9144000" cy="4389437"/>
          </a:xfrm>
        </p:spPr>
        <p:txBody>
          <a:bodyPr/>
          <a:lstStyle/>
          <a:p>
            <a:pPr eaLnBrk="1" hangingPunct="1">
              <a:lnSpc>
                <a:spcPct val="90000"/>
              </a:lnSpc>
            </a:pPr>
            <a:r>
              <a:rPr lang="sr-Cyrl-CS" smtClean="0">
                <a:latin typeface="Arial" pitchFamily="34" charset="0"/>
                <a:cs typeface="Arial" pitchFamily="34" charset="0"/>
              </a:rPr>
              <a:t>Уклањање по живот опасне хипоксемије применом </a:t>
            </a:r>
            <a:r>
              <a:rPr lang="sr-Latn-CS" smtClean="0">
                <a:latin typeface="Arial" pitchFamily="34" charset="0"/>
                <a:cs typeface="Arial" pitchFamily="34" charset="0"/>
              </a:rPr>
              <a:t>O</a:t>
            </a:r>
            <a:r>
              <a:rPr lang="sr-Cyrl-CS" baseline="-25000" smtClean="0">
                <a:latin typeface="Arial" pitchFamily="34" charset="0"/>
                <a:cs typeface="Arial" pitchFamily="34" charset="0"/>
              </a:rPr>
              <a:t>2</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Поправак алвеолне вентилације лековима који </a:t>
            </a:r>
          </a:p>
          <a:p>
            <a:pPr eaLnBrk="1" hangingPunct="1">
              <a:lnSpc>
                <a:spcPct val="90000"/>
              </a:lnSpc>
              <a:buFont typeface="Wingdings 2" pitchFamily="18" charset="2"/>
              <a:buNone/>
            </a:pPr>
            <a:r>
              <a:rPr lang="sr-Cyrl-CS" smtClean="0">
                <a:latin typeface="Arial" pitchFamily="34" charset="0"/>
                <a:cs typeface="Arial" pitchFamily="34" charset="0"/>
              </a:rPr>
              <a:t>   побољшавају пролазност дисајних путева и </a:t>
            </a:r>
          </a:p>
          <a:p>
            <a:pPr eaLnBrk="1" hangingPunct="1">
              <a:lnSpc>
                <a:spcPct val="90000"/>
              </a:lnSpc>
              <a:buFont typeface="Wingdings 2" pitchFamily="18" charset="2"/>
              <a:buNone/>
            </a:pPr>
            <a:r>
              <a:rPr lang="sr-Cyrl-CS" smtClean="0">
                <a:latin typeface="Arial" pitchFamily="34" charset="0"/>
                <a:cs typeface="Arial" pitchFamily="34" charset="0"/>
              </a:rPr>
              <a:t>   дистрибуцију вентилације</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Смањење замора дисајних мишића</a:t>
            </a:r>
          </a:p>
          <a:p>
            <a:pPr eaLnBrk="1" hangingPunct="1">
              <a:lnSpc>
                <a:spcPct val="90000"/>
              </a:lnSpc>
              <a:buFont typeface="Wingdings 2" pitchFamily="18" charset="2"/>
              <a:buNone/>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Одржавање активности респираторног центра</a:t>
            </a:r>
            <a:endParaRPr lang="sr-Latn-CS" smtClean="0">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381000"/>
            <a:ext cx="8229600" cy="1143000"/>
          </a:xfrm>
        </p:spPr>
        <p:txBody>
          <a:bodyPr/>
          <a:lstStyle/>
          <a:p>
            <a:r>
              <a:rPr lang="en-US" sz="3200" smtClean="0">
                <a:solidFill>
                  <a:schemeClr val="tx1"/>
                </a:solidFill>
                <a:latin typeface="Arial" pitchFamily="34" charset="0"/>
                <a:cs typeface="Arial" pitchFamily="34" charset="0"/>
              </a:rPr>
              <a:t>O</a:t>
            </a:r>
            <a:r>
              <a:rPr lang="sr-Cyrl-CS" sz="3200" smtClean="0">
                <a:solidFill>
                  <a:schemeClr val="tx1"/>
                </a:solidFill>
                <a:latin typeface="Arial" pitchFamily="34" charset="0"/>
                <a:cs typeface="Arial" pitchFamily="34" charset="0"/>
              </a:rPr>
              <a:t>днос концентрације, протока  кисеоника  код примене назалне каниле и катетера</a:t>
            </a:r>
            <a:endParaRPr lang="sr-Latn-CS" sz="3200" smtClean="0">
              <a:solidFill>
                <a:schemeClr val="tx1"/>
              </a:solidFill>
              <a:latin typeface="Arial" pitchFamily="34" charset="0"/>
              <a:cs typeface="Arial" pitchFamily="34" charset="0"/>
            </a:endParaRPr>
          </a:p>
        </p:txBody>
      </p:sp>
      <p:sp>
        <p:nvSpPr>
          <p:cNvPr id="91139" name="Rectangle 3"/>
          <p:cNvSpPr>
            <a:spLocks noGrp="1" noChangeArrowheads="1"/>
          </p:cNvSpPr>
          <p:nvPr>
            <p:ph type="body" idx="1"/>
          </p:nvPr>
        </p:nvSpPr>
        <p:spPr>
          <a:xfrm>
            <a:off x="611188" y="5856288"/>
            <a:ext cx="8086725" cy="925512"/>
          </a:xfrm>
        </p:spPr>
        <p:txBody>
          <a:bodyPr/>
          <a:lstStyle/>
          <a:p>
            <a:pPr>
              <a:lnSpc>
                <a:spcPct val="90000"/>
              </a:lnSpc>
            </a:pPr>
            <a:r>
              <a:rPr lang="sr-Cyrl-CS" sz="2400" b="1" smtClean="0">
                <a:latin typeface="Arial" pitchFamily="34" charset="0"/>
                <a:cs typeface="Arial" pitchFamily="34" charset="0"/>
              </a:rPr>
              <a:t>Не препоручује се примена протока већа од </a:t>
            </a:r>
            <a:r>
              <a:rPr lang="sr-Latn-CS" sz="2400" b="1" smtClean="0">
                <a:latin typeface="Arial" pitchFamily="34" charset="0"/>
                <a:cs typeface="Arial" pitchFamily="34" charset="0"/>
              </a:rPr>
              <a:t> 6l</a:t>
            </a:r>
            <a:r>
              <a:rPr lang="en-US" sz="2400" b="1" smtClean="0">
                <a:latin typeface="Arial" pitchFamily="34" charset="0"/>
                <a:cs typeface="Arial" pitchFamily="34" charset="0"/>
              </a:rPr>
              <a:t>/</a:t>
            </a:r>
            <a:r>
              <a:rPr lang="sr-Latn-CS" sz="2400" b="1" smtClean="0">
                <a:latin typeface="Arial" pitchFamily="34" charset="0"/>
                <a:cs typeface="Arial" pitchFamily="34" charset="0"/>
              </a:rPr>
              <a:t>min </a:t>
            </a:r>
            <a:r>
              <a:rPr lang="sr-Cyrl-CS" sz="2400" b="1" smtClean="0">
                <a:latin typeface="Arial" pitchFamily="34" charset="0"/>
                <a:cs typeface="Arial" pitchFamily="34" charset="0"/>
              </a:rPr>
              <a:t>због нежељеног дејства</a:t>
            </a:r>
            <a:endParaRPr lang="en-US" sz="2400" b="1" smtClean="0">
              <a:latin typeface="Arial" pitchFamily="34" charset="0"/>
              <a:cs typeface="Arial" pitchFamily="34" charset="0"/>
            </a:endParaRPr>
          </a:p>
        </p:txBody>
      </p:sp>
      <p:graphicFrame>
        <p:nvGraphicFramePr>
          <p:cNvPr id="16388" name="Group 4"/>
          <p:cNvGraphicFramePr>
            <a:graphicFrameLocks noGrp="1"/>
          </p:cNvGraphicFramePr>
          <p:nvPr>
            <p:ph type="tbl" idx="1"/>
          </p:nvPr>
        </p:nvGraphicFramePr>
        <p:xfrm>
          <a:off x="611188" y="2184400"/>
          <a:ext cx="8229600" cy="3262313"/>
        </p:xfrm>
        <a:graphic>
          <a:graphicData uri="http://schemas.openxmlformats.org/drawingml/2006/table">
            <a:tbl>
              <a:tblPr/>
              <a:tblGrid>
                <a:gridCol w="4114800"/>
                <a:gridCol w="4114800"/>
              </a:tblGrid>
              <a:tr h="518129">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O</a:t>
                      </a:r>
                      <a:r>
                        <a:rPr kumimoji="0" lang="en-US" sz="2800" b="1" i="0" u="none" strike="noStrike" cap="none" normalizeH="0" baseline="-25000" dirty="0" smtClean="0">
                          <a:ln>
                            <a:noFill/>
                          </a:ln>
                          <a:solidFill>
                            <a:schemeClr val="tx1"/>
                          </a:solidFill>
                          <a:effectLst/>
                          <a:latin typeface="Arial" pitchFamily="34" charset="0"/>
                        </a:rPr>
                        <a:t>2</a:t>
                      </a:r>
                      <a:r>
                        <a:rPr kumimoji="0" lang="sr-Latn-CS" sz="2800" b="1" i="0" u="none" strike="noStrike" cap="none" normalizeH="0" baseline="0" dirty="0" smtClean="0">
                          <a:ln>
                            <a:noFill/>
                          </a:ln>
                          <a:solidFill>
                            <a:schemeClr val="tx1"/>
                          </a:solidFill>
                          <a:effectLst/>
                          <a:latin typeface="Arial" pitchFamily="34" charset="0"/>
                        </a:rPr>
                        <a:t>l</a:t>
                      </a:r>
                      <a:r>
                        <a:rPr kumimoji="0" lang="en-US" sz="2800" b="1" i="0" u="none" strike="noStrike" cap="none" normalizeH="0" baseline="0" dirty="0" smtClean="0">
                          <a:ln>
                            <a:noFill/>
                          </a:ln>
                          <a:solidFill>
                            <a:schemeClr val="tx1"/>
                          </a:solidFill>
                          <a:effectLst/>
                          <a:latin typeface="Arial" pitchFamily="34" charset="0"/>
                        </a:rPr>
                        <a:t>/min</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a:t>
                      </a:r>
                      <a:r>
                        <a:rPr kumimoji="0" lang="sr-Cyrl-CS" sz="2800" b="1" i="0" u="none" strike="noStrike" cap="none" normalizeH="0" baseline="0" dirty="0" smtClean="0">
                          <a:ln>
                            <a:noFill/>
                          </a:ln>
                          <a:solidFill>
                            <a:schemeClr val="tx1"/>
                          </a:solidFill>
                          <a:effectLst/>
                          <a:latin typeface="Arial" pitchFamily="34" charset="0"/>
                        </a:rPr>
                        <a:t>концентрација</a:t>
                      </a:r>
                      <a:r>
                        <a:rPr kumimoji="0" lang="en-US" sz="2800" b="1" i="0" u="none" strike="noStrike" cap="none" normalizeH="0" baseline="0" dirty="0" smtClean="0">
                          <a:ln>
                            <a:noFill/>
                          </a:ln>
                          <a:solidFill>
                            <a:schemeClr val="tx1"/>
                          </a:solidFill>
                          <a:effectLst/>
                          <a:latin typeface="Arial" pitchFamily="34" charset="0"/>
                        </a:rPr>
                        <a:t> O</a:t>
                      </a:r>
                      <a:r>
                        <a:rPr kumimoji="0" lang="en-US" sz="2800" b="1" i="0" u="none" strike="noStrike" cap="none" normalizeH="0" baseline="-25000" dirty="0" smtClean="0">
                          <a:ln>
                            <a:noFill/>
                          </a:ln>
                          <a:solidFill>
                            <a:schemeClr val="tx1"/>
                          </a:solidFill>
                          <a:effectLst/>
                          <a:latin typeface="Arial" pitchFamily="34" charset="0"/>
                        </a:rPr>
                        <a:t>2</a:t>
                      </a:r>
                      <a:endParaRPr kumimoji="0" lang="sr-Latn-CS" sz="2800" b="1" i="0" u="none" strike="noStrike" cap="none" normalizeH="0" baseline="-25000" dirty="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7567">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1</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smtClean="0">
                          <a:ln>
                            <a:noFill/>
                          </a:ln>
                          <a:solidFill>
                            <a:schemeClr val="tx1"/>
                          </a:solidFill>
                          <a:effectLst/>
                          <a:latin typeface="Arial" pitchFamily="34" charset="0"/>
                        </a:rPr>
                        <a:t>           21-24%</a:t>
                      </a:r>
                      <a:endParaRPr kumimoji="0" lang="sr-Latn-CS" sz="2800" b="1" i="0" u="none" strike="noStrike" cap="none" normalizeH="0" baseline="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154">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2</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smtClean="0">
                          <a:ln>
                            <a:noFill/>
                          </a:ln>
                          <a:solidFill>
                            <a:schemeClr val="tx1"/>
                          </a:solidFill>
                          <a:effectLst/>
                          <a:latin typeface="Arial" pitchFamily="34" charset="0"/>
                        </a:rPr>
                        <a:t>           23-28%</a:t>
                      </a:r>
                      <a:endParaRPr kumimoji="0" lang="sr-Latn-CS" sz="2800" b="1" i="0" u="none" strike="noStrike" cap="none" normalizeH="0" baseline="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154">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smtClean="0">
                          <a:ln>
                            <a:noFill/>
                          </a:ln>
                          <a:solidFill>
                            <a:schemeClr val="tx1"/>
                          </a:solidFill>
                          <a:effectLst/>
                          <a:latin typeface="Arial" pitchFamily="34" charset="0"/>
                        </a:rPr>
                        <a:t>                3 </a:t>
                      </a:r>
                      <a:endParaRPr kumimoji="0" lang="sr-Latn-CS" sz="2800" b="1" i="0" u="none" strike="noStrike" cap="none" normalizeH="0" baseline="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27-34% </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154">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smtClean="0">
                          <a:ln>
                            <a:noFill/>
                          </a:ln>
                          <a:solidFill>
                            <a:schemeClr val="tx1"/>
                          </a:solidFill>
                          <a:effectLst/>
                          <a:latin typeface="Arial" pitchFamily="34" charset="0"/>
                        </a:rPr>
                        <a:t>                4</a:t>
                      </a:r>
                      <a:endParaRPr kumimoji="0" lang="sr-Latn-CS" sz="2800" b="1" i="0" u="none" strike="noStrike" cap="none" normalizeH="0" baseline="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31-38%</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154">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smtClean="0">
                          <a:ln>
                            <a:noFill/>
                          </a:ln>
                          <a:solidFill>
                            <a:schemeClr val="tx1"/>
                          </a:solidFill>
                          <a:effectLst/>
                          <a:latin typeface="Arial" pitchFamily="34" charset="0"/>
                        </a:rPr>
                        <a:t>               4-6</a:t>
                      </a:r>
                      <a:endParaRPr kumimoji="0" lang="sr-Latn-CS" sz="2800" b="1" i="0" u="none" strike="noStrike" cap="none" normalizeH="0" baseline="0" smtClean="0">
                        <a:ln>
                          <a:noFill/>
                        </a:ln>
                        <a:solidFill>
                          <a:schemeClr val="tx1"/>
                        </a:solidFill>
                        <a:effectLst/>
                        <a:latin typeface="Arial" pitchFamily="34" charset="0"/>
                      </a:endParaRP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800" b="1" i="0" u="none" strike="noStrike" cap="none" normalizeH="0" baseline="0" dirty="0" smtClean="0">
                          <a:ln>
                            <a:noFill/>
                          </a:ln>
                          <a:solidFill>
                            <a:schemeClr val="tx1"/>
                          </a:solidFill>
                          <a:effectLst/>
                          <a:latin typeface="Arial" pitchFamily="34" charset="0"/>
                        </a:rPr>
                        <a:t>           32-50%</a:t>
                      </a:r>
                      <a:endParaRPr kumimoji="0" lang="sr-Latn-CS" sz="2800" b="1" i="0" u="none" strike="noStrike" cap="none" normalizeH="0" baseline="0" dirty="0" smtClean="0">
                        <a:ln>
                          <a:noFill/>
                        </a:ln>
                        <a:solidFill>
                          <a:schemeClr val="tx1"/>
                        </a:solidFill>
                        <a:effectLst/>
                        <a:latin typeface="Arial" pitchFamily="34" charset="0"/>
                      </a:endParaRP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med">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3"/>
          <p:cNvSpPr txBox="1">
            <a:spLocks noChangeArrowheads="1"/>
          </p:cNvSpPr>
          <p:nvPr/>
        </p:nvSpPr>
        <p:spPr bwMode="auto">
          <a:xfrm>
            <a:off x="785813" y="642938"/>
            <a:ext cx="8048625" cy="954087"/>
          </a:xfrm>
          <a:prstGeom prst="rect">
            <a:avLst/>
          </a:prstGeom>
          <a:noFill/>
          <a:ln w="9525">
            <a:noFill/>
            <a:miter lim="800000"/>
            <a:headEnd/>
            <a:tailEnd/>
          </a:ln>
        </p:spPr>
        <p:txBody>
          <a:bodyPr wrap="none">
            <a:spAutoFit/>
          </a:bodyPr>
          <a:lstStyle/>
          <a:p>
            <a:r>
              <a:rPr lang="sr-Cyrl-CS" sz="2800" b="1">
                <a:cs typeface="Arial" pitchFamily="34" charset="0"/>
              </a:rPr>
              <a:t>Оксигенотерапија  у акутизацији </a:t>
            </a:r>
          </a:p>
          <a:p>
            <a:r>
              <a:rPr lang="sr-Cyrl-CS" sz="2800" b="1">
                <a:cs typeface="Arial" pitchFamily="34" charset="0"/>
              </a:rPr>
              <a:t>хроничне  респирацијске   инсуфицијенције</a:t>
            </a:r>
            <a:endParaRPr lang="en-US" sz="2800" b="1">
              <a:cs typeface="Arial" pitchFamily="34" charset="0"/>
            </a:endParaRPr>
          </a:p>
        </p:txBody>
      </p:sp>
      <p:sp>
        <p:nvSpPr>
          <p:cNvPr id="92163" name="Text Box 4"/>
          <p:cNvSpPr txBox="1">
            <a:spLocks noChangeArrowheads="1"/>
          </p:cNvSpPr>
          <p:nvPr/>
        </p:nvSpPr>
        <p:spPr bwMode="auto">
          <a:xfrm>
            <a:off x="285750" y="1928813"/>
            <a:ext cx="8462963" cy="5816600"/>
          </a:xfrm>
          <a:prstGeom prst="rect">
            <a:avLst/>
          </a:prstGeom>
          <a:noFill/>
          <a:ln w="9525">
            <a:noFill/>
            <a:miter lim="800000"/>
            <a:headEnd/>
            <a:tailEnd/>
          </a:ln>
        </p:spPr>
        <p:txBody>
          <a:bodyPr wrap="none">
            <a:spAutoFit/>
          </a:bodyPr>
          <a:lstStyle/>
          <a:p>
            <a:r>
              <a:rPr lang="sr-Cyrl-CS" sz="2400" b="1">
                <a:solidFill>
                  <a:srgbClr val="FF3300"/>
                </a:solidFill>
              </a:rPr>
              <a:t> Индикација</a:t>
            </a:r>
            <a:r>
              <a:rPr lang="sr-Latn-CS" sz="2400" b="1">
                <a:solidFill>
                  <a:srgbClr val="FF3300"/>
                </a:solidFill>
              </a:rPr>
              <a:t>: </a:t>
            </a:r>
          </a:p>
          <a:p>
            <a:r>
              <a:rPr lang="sr-Latn-CS" sz="2400" b="1">
                <a:solidFill>
                  <a:schemeClr val="bg1"/>
                </a:solidFill>
              </a:rPr>
              <a:t> </a:t>
            </a:r>
            <a:r>
              <a:rPr lang="sr-Latn-CS" sz="2400" b="1"/>
              <a:t>PaO</a:t>
            </a:r>
            <a:r>
              <a:rPr lang="sr-Latn-CS" sz="2400" b="1" baseline="-25000"/>
              <a:t>2</a:t>
            </a:r>
            <a:r>
              <a:rPr lang="sr-Latn-CS" sz="2400" b="1"/>
              <a:t> &lt; 60mmHg (8kPa)</a:t>
            </a:r>
            <a:r>
              <a:rPr lang="sr-Cyrl-CS" sz="2400" b="1"/>
              <a:t>, </a:t>
            </a:r>
            <a:r>
              <a:rPr lang="sr-Latn-CS" sz="2400" b="1"/>
              <a:t>SAT</a:t>
            </a:r>
            <a:r>
              <a:rPr lang="sr-Cyrl-CS" sz="2400" b="1"/>
              <a:t>02 </a:t>
            </a:r>
            <a:r>
              <a:rPr lang="sr-Latn-CS" sz="2400" b="1"/>
              <a:t>&lt; 90%</a:t>
            </a:r>
          </a:p>
          <a:p>
            <a:r>
              <a:rPr lang="sr-Cyrl-CS" sz="2400" b="1"/>
              <a:t> Неопходна</a:t>
            </a:r>
            <a:r>
              <a:rPr lang="sr-Latn-CS" sz="2400" b="1"/>
              <a:t>-</a:t>
            </a:r>
            <a:r>
              <a:rPr lang="sr-Cyrl-CS" sz="2400" b="1"/>
              <a:t> </a:t>
            </a:r>
            <a:r>
              <a:rPr lang="sr-Latn-CS" sz="2400" b="1"/>
              <a:t>PaO</a:t>
            </a:r>
            <a:r>
              <a:rPr lang="sr-Latn-CS" sz="2400" b="1" baseline="-25000"/>
              <a:t>2</a:t>
            </a:r>
            <a:r>
              <a:rPr lang="sr-Latn-CS" sz="2400" b="1"/>
              <a:t> &lt; 50-55mmHg (7 kPa)</a:t>
            </a:r>
          </a:p>
          <a:p>
            <a:r>
              <a:rPr lang="sr-Cyrl-CS" sz="2400" b="1"/>
              <a:t> Неодложна </a:t>
            </a:r>
            <a:r>
              <a:rPr lang="sr-Latn-CS" sz="2400" b="1"/>
              <a:t>- PaO</a:t>
            </a:r>
            <a:r>
              <a:rPr lang="sr-Latn-CS" sz="2400" b="1" baseline="-25000"/>
              <a:t>2</a:t>
            </a:r>
            <a:r>
              <a:rPr lang="sr-Latn-CS" sz="2400" b="1"/>
              <a:t> &lt; 40 mmHg (5 kPa)</a:t>
            </a:r>
          </a:p>
          <a:p>
            <a:endParaRPr lang="sr-Latn-CS" sz="2400" b="1"/>
          </a:p>
          <a:p>
            <a:r>
              <a:rPr lang="sr-Cyrl-CS" sz="2000"/>
              <a:t>Када је снижен проток крви </a:t>
            </a:r>
            <a:r>
              <a:rPr lang="sr-Latn-CS" sz="2000"/>
              <a:t>(</a:t>
            </a:r>
            <a:r>
              <a:rPr lang="sr-Cyrl-CS" sz="2000"/>
              <a:t>срчана инсуфицијенција, тахиаритмија</a:t>
            </a:r>
            <a:r>
              <a:rPr lang="sr-Latn-CS" sz="2000"/>
              <a:t>)</a:t>
            </a:r>
            <a:r>
              <a:rPr lang="sr-Cyrl-CS" sz="2000"/>
              <a:t>, </a:t>
            </a:r>
          </a:p>
          <a:p>
            <a:r>
              <a:rPr lang="sr-Cyrl-CS" sz="2000"/>
              <a:t>анемија</a:t>
            </a:r>
            <a:r>
              <a:rPr lang="sr-Latn-CS" sz="2000"/>
              <a:t>, </a:t>
            </a:r>
            <a:r>
              <a:rPr lang="sr-Cyrl-CS" sz="2000"/>
              <a:t>повишен метаболизам  оксигенотерапија и при вишим </a:t>
            </a:r>
          </a:p>
          <a:p>
            <a:r>
              <a:rPr lang="sr-Cyrl-CS" sz="2000"/>
              <a:t>вредностима </a:t>
            </a:r>
            <a:r>
              <a:rPr lang="sr-Latn-CS" sz="2000"/>
              <a:t>PaO</a:t>
            </a:r>
            <a:r>
              <a:rPr lang="sr-Latn-CS" sz="2000" baseline="-25000"/>
              <a:t>2 </a:t>
            </a:r>
            <a:r>
              <a:rPr lang="sr-Latn-CS" sz="2000"/>
              <a:t>( 60 – 65 mmhg, 8-9kPa)</a:t>
            </a:r>
            <a:r>
              <a:rPr lang="sr-Cyrl-CS" sz="2000"/>
              <a:t>!</a:t>
            </a:r>
            <a:endParaRPr lang="sr-Latn-CS" sz="2000"/>
          </a:p>
          <a:p>
            <a:endParaRPr lang="sr-Cyrl-CS" sz="2400" b="1">
              <a:solidFill>
                <a:srgbClr val="FFFF00"/>
              </a:solidFill>
            </a:endParaRPr>
          </a:p>
          <a:p>
            <a:r>
              <a:rPr lang="sr-Cyrl-CS" sz="2400" b="1"/>
              <a:t>При примени оксигенотерапије увек размотрити:</a:t>
            </a:r>
            <a:endParaRPr lang="en-US" sz="2400" b="1"/>
          </a:p>
          <a:p>
            <a:r>
              <a:rPr lang="sr-Cyrl-CS" sz="2400"/>
              <a:t>Да ли је хипоксемија акутна или хронична?</a:t>
            </a:r>
            <a:endParaRPr lang="sr-Latn-CS" sz="2400"/>
          </a:p>
          <a:p>
            <a:r>
              <a:rPr lang="sr-Cyrl-CS" sz="2400"/>
              <a:t>Да ли је хипоксемија праћена хиперкапнијом?</a:t>
            </a:r>
            <a:endParaRPr lang="sr-Latn-CS" sz="2400"/>
          </a:p>
          <a:p>
            <a:r>
              <a:rPr lang="sr-Cyrl-CS" sz="2400"/>
              <a:t>Да ли постоје и други облици ткивне хипоксије?</a:t>
            </a:r>
            <a:endParaRPr lang="sr-Latn-CS" sz="2400"/>
          </a:p>
          <a:p>
            <a:endParaRPr lang="en-US" sz="2400" b="1"/>
          </a:p>
          <a:p>
            <a:endParaRPr lang="en-US" sz="2400" b="1"/>
          </a:p>
          <a:p>
            <a:endParaRPr lang="en-US" sz="2400" b="1"/>
          </a:p>
        </p:txBody>
      </p:sp>
    </p:spTree>
  </p:cSld>
  <p:clrMapOvr>
    <a:masterClrMapping/>
  </p:clrMapOvr>
  <p:transition spd="med">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0"/>
            <a:ext cx="8229600" cy="1143000"/>
          </a:xfrm>
        </p:spPr>
        <p:txBody>
          <a:bodyPr/>
          <a:lstStyle/>
          <a:p>
            <a:pPr algn="ctr" eaLnBrk="1" hangingPunct="1"/>
            <a:r>
              <a:rPr lang="sr-Cyrl-CS" sz="4400" b="1" smtClean="0">
                <a:solidFill>
                  <a:schemeClr val="tx1"/>
                </a:solidFill>
                <a:latin typeface="Arial" pitchFamily="34" charset="0"/>
                <a:cs typeface="Arial" pitchFamily="34" charset="0"/>
              </a:rPr>
              <a:t>Прогноза  ХРИ</a:t>
            </a:r>
            <a:endParaRPr lang="sr-Latn-CS" sz="4400" b="1" smtClean="0">
              <a:solidFill>
                <a:schemeClr val="tx1"/>
              </a:solidFill>
              <a:latin typeface="Arial" pitchFamily="34" charset="0"/>
              <a:cs typeface="Arial" pitchFamily="34" charset="0"/>
            </a:endParaRPr>
          </a:p>
        </p:txBody>
      </p:sp>
      <p:sp>
        <p:nvSpPr>
          <p:cNvPr id="93187" name="Rectangle 3"/>
          <p:cNvSpPr>
            <a:spLocks noGrp="1" noChangeArrowheads="1"/>
          </p:cNvSpPr>
          <p:nvPr>
            <p:ph type="body" idx="1"/>
          </p:nvPr>
        </p:nvSpPr>
        <p:spPr>
          <a:xfrm>
            <a:off x="457200" y="1524000"/>
            <a:ext cx="8229600" cy="4800600"/>
          </a:xfrm>
        </p:spPr>
        <p:txBody>
          <a:bodyPr/>
          <a:lstStyle/>
          <a:p>
            <a:pPr eaLnBrk="1" hangingPunct="1">
              <a:lnSpc>
                <a:spcPct val="90000"/>
              </a:lnSpc>
            </a:pPr>
            <a:r>
              <a:rPr lang="sr-Cyrl-CS" smtClean="0">
                <a:latin typeface="Arial" pitchFamily="34" charset="0"/>
                <a:cs typeface="Arial" pitchFamily="34" charset="0"/>
              </a:rPr>
              <a:t>ХРИ је прогресивног тока са периодима ремисије болести </a:t>
            </a:r>
            <a:r>
              <a:rPr lang="sr-Latn-CS" smtClean="0">
                <a:latin typeface="Arial" pitchFamily="34" charset="0"/>
                <a:cs typeface="Arial" pitchFamily="34" charset="0"/>
              </a:rPr>
              <a:t>(</a:t>
            </a:r>
            <a:r>
              <a:rPr lang="sr-Cyrl-CS" smtClean="0">
                <a:latin typeface="Arial" pitchFamily="34" charset="0"/>
                <a:cs typeface="Arial" pitchFamily="34" charset="0"/>
              </a:rPr>
              <a:t>стабилно стање)</a:t>
            </a:r>
            <a:r>
              <a:rPr lang="sr-Latn-CS" smtClean="0">
                <a:latin typeface="Arial" pitchFamily="34" charset="0"/>
                <a:cs typeface="Arial" pitchFamily="34" charset="0"/>
              </a:rPr>
              <a:t> </a:t>
            </a:r>
            <a:r>
              <a:rPr lang="sr-Cyrl-CS" smtClean="0">
                <a:latin typeface="Arial" pitchFamily="34" charset="0"/>
                <a:cs typeface="Arial" pitchFamily="34" charset="0"/>
              </a:rPr>
              <a:t>и акутним погоршањем</a:t>
            </a:r>
            <a:r>
              <a:rPr lang="sr-Latn-CS" smtClean="0">
                <a:latin typeface="Arial" pitchFamily="34" charset="0"/>
                <a:cs typeface="Arial" pitchFamily="34" charset="0"/>
              </a:rPr>
              <a:t> (</a:t>
            </a:r>
            <a:r>
              <a:rPr lang="sr-Cyrl-CS" smtClean="0">
                <a:latin typeface="Arial" pitchFamily="34" charset="0"/>
                <a:cs typeface="Arial" pitchFamily="34" charset="0"/>
              </a:rPr>
              <a:t>респираторна декомпензација</a:t>
            </a:r>
            <a:r>
              <a:rPr lang="sr-Latn-CS" smtClean="0">
                <a:latin typeface="Arial" pitchFamily="34" charset="0"/>
                <a:cs typeface="Arial" pitchFamily="34" charset="0"/>
              </a:rPr>
              <a:t>), </a:t>
            </a:r>
            <a:r>
              <a:rPr lang="sr-Cyrl-CS" smtClean="0">
                <a:latin typeface="Arial" pitchFamily="34" charset="0"/>
                <a:cs typeface="Arial" pitchFamily="34" charset="0"/>
              </a:rPr>
              <a:t>стално напредујући ка терминалном стадијуму и леталном исходу</a:t>
            </a:r>
            <a:r>
              <a:rPr lang="sr-Latn-CS" smtClean="0">
                <a:latin typeface="Arial" pitchFamily="34" charset="0"/>
                <a:cs typeface="Arial" pitchFamily="34" charset="0"/>
              </a:rPr>
              <a:t>.</a:t>
            </a:r>
            <a:endParaRPr lang="sr-Cyrl-CS" smtClean="0">
              <a:latin typeface="Arial" pitchFamily="34" charset="0"/>
              <a:cs typeface="Arial" pitchFamily="34" charset="0"/>
            </a:endParaRPr>
          </a:p>
          <a:p>
            <a:pPr eaLnBrk="1" hangingPunct="1">
              <a:lnSpc>
                <a:spcPct val="90000"/>
              </a:lnSpc>
            </a:pPr>
            <a:endParaRPr lang="sr-Latn-CS" smtClean="0">
              <a:latin typeface="Arial" pitchFamily="34" charset="0"/>
              <a:cs typeface="Arial" pitchFamily="34" charset="0"/>
            </a:endParaRPr>
          </a:p>
          <a:p>
            <a:pPr eaLnBrk="1" hangingPunct="1">
              <a:lnSpc>
                <a:spcPct val="90000"/>
              </a:lnSpc>
            </a:pPr>
            <a:r>
              <a:rPr lang="sr-Cyrl-CS" smtClean="0">
                <a:latin typeface="Arial" pitchFamily="34" charset="0"/>
                <a:cs typeface="Arial" pitchFamily="34" charset="0"/>
              </a:rPr>
              <a:t>Примена ДОТ и НИВ –а утиче на дуже преживљавање ових болесника, побољшава квалитет живота и смањује потребу за болничким лечењем.</a:t>
            </a:r>
            <a:r>
              <a:rPr lang="sr-Latn-CS" smtClean="0">
                <a:latin typeface="Arial" pitchFamily="34" charset="0"/>
                <a:cs typeface="Arial" pitchFamily="34" charset="0"/>
              </a:rPr>
              <a:t> </a:t>
            </a:r>
          </a:p>
        </p:txBody>
      </p:sp>
    </p:spTree>
  </p:cSld>
  <p:clrMapOvr>
    <a:masterClrMapping/>
  </p:clrMapOvr>
  <p:transition spd="med">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7158" y="1285860"/>
            <a:ext cx="7851648" cy="18288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defRPr/>
            </a:pPr>
            <a:r>
              <a:rPr lang="sr-Cyrl-CS" dirty="0" smtClean="0"/>
              <a:t>Хронично плућно срце</a:t>
            </a:r>
            <a:endParaRPr lang="sr-Latn-CS" dirty="0"/>
          </a:p>
        </p:txBody>
      </p:sp>
    </p:spTree>
  </p:cSld>
  <p:clrMapOvr>
    <a:masterClrMapping/>
  </p:clrMapOvr>
  <p:transition spd="med">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288925" y="176213"/>
            <a:ext cx="6043613" cy="646112"/>
          </a:xfrm>
          <a:prstGeom prst="rect">
            <a:avLst/>
          </a:prstGeom>
          <a:noFill/>
          <a:ln w="9525">
            <a:noFill/>
            <a:miter lim="800000"/>
            <a:headEnd/>
            <a:tailEnd/>
          </a:ln>
        </p:spPr>
        <p:txBody>
          <a:bodyPr wrap="none">
            <a:spAutoFit/>
          </a:bodyPr>
          <a:lstStyle/>
          <a:p>
            <a:r>
              <a:rPr lang="sr-Cyrl-CS" sz="3600" b="1">
                <a:solidFill>
                  <a:srgbClr val="FFFF00"/>
                </a:solidFill>
                <a:latin typeface="Tahoma" pitchFamily="34" charset="0"/>
              </a:rPr>
              <a:t>                  </a:t>
            </a:r>
            <a:r>
              <a:rPr lang="sr-Cyrl-CS" sz="3600" b="1">
                <a:cs typeface="Arial" pitchFamily="34" charset="0"/>
              </a:rPr>
              <a:t>Дефиниција</a:t>
            </a:r>
            <a:r>
              <a:rPr lang="sr-Latn-CS" sz="3600" b="1">
                <a:cs typeface="Arial" pitchFamily="34" charset="0"/>
              </a:rPr>
              <a:t>     </a:t>
            </a:r>
            <a:endParaRPr lang="en-US" sz="3600" b="1">
              <a:cs typeface="Arial" pitchFamily="34" charset="0"/>
            </a:endParaRPr>
          </a:p>
        </p:txBody>
      </p:sp>
      <p:sp>
        <p:nvSpPr>
          <p:cNvPr id="95235" name="Text Box 5"/>
          <p:cNvSpPr txBox="1">
            <a:spLocks noChangeArrowheads="1"/>
          </p:cNvSpPr>
          <p:nvPr/>
        </p:nvSpPr>
        <p:spPr bwMode="auto">
          <a:xfrm>
            <a:off x="206375" y="1285875"/>
            <a:ext cx="8789988" cy="6370638"/>
          </a:xfrm>
          <a:prstGeom prst="rect">
            <a:avLst/>
          </a:prstGeom>
          <a:noFill/>
          <a:ln w="9525">
            <a:noFill/>
            <a:miter lim="800000"/>
            <a:headEnd/>
            <a:tailEnd/>
          </a:ln>
        </p:spPr>
        <p:txBody>
          <a:bodyPr wrap="none">
            <a:spAutoFit/>
          </a:bodyPr>
          <a:lstStyle/>
          <a:p>
            <a:pPr>
              <a:lnSpc>
                <a:spcPct val="150000"/>
              </a:lnSpc>
              <a:buFont typeface="Arial" pitchFamily="34" charset="0"/>
              <a:buChar char="•"/>
            </a:pPr>
            <a:r>
              <a:rPr lang="sr-Cyrl-CS" sz="2400" b="1">
                <a:cs typeface="Arial" pitchFamily="34" charset="0"/>
              </a:rPr>
              <a:t> Хронично плућно срце </a:t>
            </a:r>
            <a:r>
              <a:rPr lang="sr-Cyrl-CS" sz="2400">
                <a:cs typeface="Arial" pitchFamily="34" charset="0"/>
              </a:rPr>
              <a:t>се дефинише као </a:t>
            </a:r>
            <a:r>
              <a:rPr lang="sr-Cyrl-CS" sz="2400" b="1">
                <a:cs typeface="Arial" pitchFamily="34" charset="0"/>
              </a:rPr>
              <a:t>хипертрофија</a:t>
            </a:r>
          </a:p>
          <a:p>
            <a:pPr>
              <a:lnSpc>
                <a:spcPct val="150000"/>
              </a:lnSpc>
            </a:pPr>
            <a:r>
              <a:rPr lang="sr-Cyrl-CS" sz="2400" b="1">
                <a:cs typeface="Arial" pitchFamily="34" charset="0"/>
              </a:rPr>
              <a:t>  и/или дилатација десне коморе</a:t>
            </a:r>
            <a:r>
              <a:rPr lang="sr-Cyrl-CS" sz="2400">
                <a:cs typeface="Arial" pitchFamily="34" charset="0"/>
              </a:rPr>
              <a:t> узрокована </a:t>
            </a:r>
            <a:r>
              <a:rPr lang="sr-Cyrl-CS" sz="2400" b="1">
                <a:cs typeface="Arial" pitchFamily="34" charset="0"/>
              </a:rPr>
              <a:t>плућном </a:t>
            </a:r>
          </a:p>
          <a:p>
            <a:pPr>
              <a:lnSpc>
                <a:spcPct val="150000"/>
              </a:lnSpc>
            </a:pPr>
            <a:r>
              <a:rPr lang="sr-Cyrl-CS" sz="2400" b="1">
                <a:cs typeface="Arial" pitchFamily="34" charset="0"/>
              </a:rPr>
              <a:t>  хипертензијом</a:t>
            </a:r>
            <a:r>
              <a:rPr lang="sr-Cyrl-CS" sz="2400">
                <a:cs typeface="Arial" pitchFamily="34" charset="0"/>
              </a:rPr>
              <a:t> као последицом </a:t>
            </a:r>
            <a:r>
              <a:rPr lang="sr-Cyrl-CS" sz="2400" b="1">
                <a:cs typeface="Arial" pitchFamily="34" charset="0"/>
              </a:rPr>
              <a:t>болести</a:t>
            </a:r>
            <a:r>
              <a:rPr lang="sr-Cyrl-CS" sz="2400">
                <a:cs typeface="Arial" pitchFamily="34" charset="0"/>
              </a:rPr>
              <a:t> која оштећује </a:t>
            </a:r>
          </a:p>
          <a:p>
            <a:pPr>
              <a:lnSpc>
                <a:spcPct val="150000"/>
              </a:lnSpc>
            </a:pPr>
            <a:r>
              <a:rPr lang="sr-Cyrl-CS" sz="2400">
                <a:cs typeface="Arial" pitchFamily="34" charset="0"/>
              </a:rPr>
              <a:t>  </a:t>
            </a:r>
            <a:r>
              <a:rPr lang="sr-Cyrl-CS" sz="2400" b="1">
                <a:cs typeface="Arial" pitchFamily="34" charset="0"/>
              </a:rPr>
              <a:t>функцију и структуру плућа</a:t>
            </a:r>
            <a:r>
              <a:rPr lang="sr-Cyrl-CS" sz="2400">
                <a:cs typeface="Arial" pitchFamily="34" charset="0"/>
              </a:rPr>
              <a:t>.</a:t>
            </a:r>
          </a:p>
          <a:p>
            <a:pPr>
              <a:lnSpc>
                <a:spcPct val="150000"/>
              </a:lnSpc>
              <a:buFont typeface="Arial" pitchFamily="34" charset="0"/>
              <a:buChar char="•"/>
            </a:pPr>
            <a:r>
              <a:rPr lang="sr-Cyrl-CS" sz="2400">
                <a:cs typeface="Arial" pitchFamily="34" charset="0"/>
              </a:rPr>
              <a:t> Изузима се плућна хипертензија као последица обољења </a:t>
            </a:r>
          </a:p>
          <a:p>
            <a:pPr>
              <a:lnSpc>
                <a:spcPct val="150000"/>
              </a:lnSpc>
            </a:pPr>
            <a:r>
              <a:rPr lang="sr-Cyrl-CS" sz="2400">
                <a:cs typeface="Arial" pitchFamily="34" charset="0"/>
              </a:rPr>
              <a:t>  левог срца, као и конгениталне болести срца.</a:t>
            </a:r>
          </a:p>
          <a:p>
            <a:pPr>
              <a:lnSpc>
                <a:spcPct val="150000"/>
              </a:lnSpc>
            </a:pPr>
            <a:endParaRPr lang="sr-Cyrl-CS" sz="2400">
              <a:cs typeface="Arial" pitchFamily="34" charset="0"/>
            </a:endParaRPr>
          </a:p>
          <a:p>
            <a:pPr>
              <a:lnSpc>
                <a:spcPct val="150000"/>
              </a:lnSpc>
              <a:buFont typeface="Arial" pitchFamily="34" charset="0"/>
              <a:buChar char="•"/>
            </a:pPr>
            <a:r>
              <a:rPr lang="sr-Cyrl-CS" sz="2400">
                <a:cs typeface="Arial" pitchFamily="34" charset="0"/>
              </a:rPr>
              <a:t> Хронично плућно срце на трећем месту међу кардио-</a:t>
            </a:r>
          </a:p>
          <a:p>
            <a:pPr>
              <a:lnSpc>
                <a:spcPct val="150000"/>
              </a:lnSpc>
            </a:pPr>
            <a:r>
              <a:rPr lang="sr-Cyrl-CS" sz="2400">
                <a:cs typeface="Arial" pitchFamily="34" charset="0"/>
              </a:rPr>
              <a:t>  миопатијама!</a:t>
            </a:r>
          </a:p>
          <a:p>
            <a:pPr>
              <a:lnSpc>
                <a:spcPct val="150000"/>
              </a:lnSpc>
            </a:pPr>
            <a:endParaRPr lang="sr-Latn-CS" sz="2400">
              <a:cs typeface="Arial" pitchFamily="34" charset="0"/>
            </a:endParaRPr>
          </a:p>
          <a:p>
            <a:endParaRPr lang="sr-Latn-CS" sz="2400" b="1">
              <a:latin typeface="Tahoma" pitchFamily="34" charset="0"/>
            </a:endParaRPr>
          </a:p>
          <a:p>
            <a:r>
              <a:rPr lang="sr-Latn-CS" sz="2400" b="1">
                <a:latin typeface="Tahoma" pitchFamily="34" charset="0"/>
              </a:rPr>
              <a:t>                               </a:t>
            </a:r>
            <a:endParaRPr lang="en-US" sz="2400" b="1">
              <a:latin typeface="Tahoma" pitchFamily="34" charset="0"/>
            </a:endParaRPr>
          </a:p>
        </p:txBody>
      </p:sp>
    </p:spTree>
  </p:cSld>
  <p:clrMapOvr>
    <a:masterClrMapping/>
  </p:clrMapOvr>
  <p:transition spd="med">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endParaRPr lang="sr-Latn-CS" smtClean="0"/>
          </a:p>
        </p:txBody>
      </p:sp>
      <p:sp>
        <p:nvSpPr>
          <p:cNvPr id="96259" name="Content Placeholder 2"/>
          <p:cNvSpPr>
            <a:spLocks noGrp="1"/>
          </p:cNvSpPr>
          <p:nvPr>
            <p:ph idx="1"/>
          </p:nvPr>
        </p:nvSpPr>
        <p:spPr/>
        <p:txBody>
          <a:bodyPr/>
          <a:lstStyle/>
          <a:p>
            <a:endParaRPr lang="sr-Latn-CS" smtClean="0"/>
          </a:p>
        </p:txBody>
      </p:sp>
    </p:spTree>
  </p:cSld>
  <p:clrMapOvr>
    <a:masterClrMapping/>
  </p:clrMapOvr>
  <p:transition spd="med">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body" idx="1"/>
          </p:nvPr>
        </p:nvSpPr>
        <p:spPr>
          <a:xfrm>
            <a:off x="457200" y="304800"/>
            <a:ext cx="8229600" cy="6324600"/>
          </a:xfrm>
        </p:spPr>
        <p:txBody>
          <a:bodyPr/>
          <a:lstStyle/>
          <a:p>
            <a:pPr>
              <a:lnSpc>
                <a:spcPct val="80000"/>
              </a:lnSpc>
            </a:pPr>
            <a:r>
              <a:rPr lang="sr-Cyrl-CS" sz="2800" b="1" smtClean="0">
                <a:latin typeface="Arial" pitchFamily="34" charset="0"/>
                <a:cs typeface="Arial" pitchFamily="34" charset="0"/>
              </a:rPr>
              <a:t>Узроци плућне хипертензије и хроничног плућног срца</a:t>
            </a:r>
            <a:endParaRPr lang="sr-Latn-CS" sz="2800" b="1" smtClean="0">
              <a:latin typeface="Arial" pitchFamily="34" charset="0"/>
              <a:cs typeface="Arial" pitchFamily="34" charset="0"/>
            </a:endParaRPr>
          </a:p>
          <a:p>
            <a:pPr>
              <a:lnSpc>
                <a:spcPct val="80000"/>
              </a:lnSpc>
              <a:buFont typeface="Wingdings" pitchFamily="2" charset="2"/>
              <a:buNone/>
            </a:pPr>
            <a:r>
              <a:rPr lang="sr-Latn-CS" sz="2800" b="1" u="sng" smtClean="0"/>
              <a:t>   </a:t>
            </a:r>
            <a:endParaRPr lang="sr-Cyrl-CS" sz="2800" b="1" u="sng" smtClean="0"/>
          </a:p>
          <a:p>
            <a:pPr>
              <a:lnSpc>
                <a:spcPct val="80000"/>
              </a:lnSpc>
              <a:buFont typeface="Wingdings" pitchFamily="2" charset="2"/>
              <a:buNone/>
            </a:pPr>
            <a:endParaRPr lang="sr-Cyrl-CS" sz="2400" u="sng" smtClean="0">
              <a:latin typeface="Arial" pitchFamily="34" charset="0"/>
              <a:cs typeface="Arial" pitchFamily="34" charset="0"/>
            </a:endParaRPr>
          </a:p>
          <a:p>
            <a:pPr>
              <a:lnSpc>
                <a:spcPct val="80000"/>
              </a:lnSpc>
              <a:buFont typeface="Wingdings" pitchFamily="2" charset="2"/>
              <a:buNone/>
            </a:pPr>
            <a:r>
              <a:rPr lang="sr-Latn-CS" sz="2000" u="sng" smtClean="0">
                <a:latin typeface="Arial" pitchFamily="34" charset="0"/>
                <a:cs typeface="Arial" pitchFamily="34" charset="0"/>
              </a:rPr>
              <a:t>1. </a:t>
            </a:r>
            <a:r>
              <a:rPr lang="sr-Cyrl-CS" sz="2000" u="sng" smtClean="0">
                <a:latin typeface="Arial" pitchFamily="34" charset="0"/>
                <a:cs typeface="Arial" pitchFamily="34" charset="0"/>
              </a:rPr>
              <a:t>Болести у којима је поремећен транспорт гасова у плућима</a:t>
            </a:r>
            <a:r>
              <a:rPr lang="sr-Latn-CS" sz="2000" smtClean="0">
                <a:latin typeface="Arial" pitchFamily="34" charset="0"/>
                <a:cs typeface="Arial" pitchFamily="34" charset="0"/>
              </a:rPr>
              <a:t> </a:t>
            </a:r>
          </a:p>
          <a:p>
            <a:pPr>
              <a:lnSpc>
                <a:spcPct val="80000"/>
              </a:lnSpc>
              <a:buFont typeface="Wingdings" pitchFamily="2" charset="2"/>
              <a:buNone/>
            </a:pPr>
            <a:r>
              <a:rPr lang="sr-Latn-CS" sz="2000" smtClean="0">
                <a:latin typeface="Arial" pitchFamily="34" charset="0"/>
                <a:cs typeface="Arial" pitchFamily="34" charset="0"/>
              </a:rPr>
              <a:t>      a) </a:t>
            </a:r>
            <a:r>
              <a:rPr lang="sr-Cyrl-CS" sz="2000" smtClean="0">
                <a:latin typeface="Arial" pitchFamily="34" charset="0"/>
                <a:cs typeface="Arial" pitchFamily="34" charset="0"/>
              </a:rPr>
              <a:t>ХОБП</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r>
              <a:rPr lang="sr-Cyrl-CS" sz="2000" smtClean="0">
                <a:latin typeface="Arial" pitchFamily="34" charset="0"/>
                <a:cs typeface="Arial" pitchFamily="34" charset="0"/>
              </a:rPr>
              <a:t>б</a:t>
            </a:r>
            <a:r>
              <a:rPr lang="sr-Latn-CS" sz="2000" smtClean="0">
                <a:latin typeface="Arial" pitchFamily="34" charset="0"/>
                <a:cs typeface="Arial" pitchFamily="34" charset="0"/>
              </a:rPr>
              <a:t>) </a:t>
            </a:r>
            <a:r>
              <a:rPr lang="sr-Cyrl-CS" sz="2000" smtClean="0">
                <a:latin typeface="Arial" pitchFamily="34" charset="0"/>
                <a:cs typeface="Arial" pitchFamily="34" charset="0"/>
              </a:rPr>
              <a:t>Цистична фиброза</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r>
              <a:rPr lang="sr-Cyrl-CS" sz="2000" smtClean="0">
                <a:latin typeface="Arial" pitchFamily="34" charset="0"/>
                <a:cs typeface="Arial" pitchFamily="34" charset="0"/>
              </a:rPr>
              <a:t>в</a:t>
            </a:r>
            <a:r>
              <a:rPr lang="sr-Latn-CS" sz="2000" smtClean="0">
                <a:latin typeface="Arial" pitchFamily="34" charset="0"/>
                <a:cs typeface="Arial" pitchFamily="34" charset="0"/>
              </a:rPr>
              <a:t>) </a:t>
            </a:r>
            <a:r>
              <a:rPr lang="sr-Cyrl-CS" sz="2000" smtClean="0">
                <a:latin typeface="Arial" pitchFamily="34" charset="0"/>
                <a:cs typeface="Arial" pitchFamily="34" charset="0"/>
              </a:rPr>
              <a:t> Конг. поремећаји у развоју</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r>
              <a:rPr lang="sr-Cyrl-CS" sz="2000" smtClean="0">
                <a:latin typeface="Arial" pitchFamily="34" charset="0"/>
                <a:cs typeface="Arial" pitchFamily="34" charset="0"/>
              </a:rPr>
              <a:t>г</a:t>
            </a:r>
            <a:r>
              <a:rPr lang="sr-Latn-CS" sz="2000" smtClean="0">
                <a:latin typeface="Arial" pitchFamily="34" charset="0"/>
                <a:cs typeface="Arial" pitchFamily="34" charset="0"/>
              </a:rPr>
              <a:t>) </a:t>
            </a:r>
            <a:r>
              <a:rPr lang="sr-Cyrl-CS" sz="2000" smtClean="0">
                <a:latin typeface="Arial" pitchFamily="34" charset="0"/>
                <a:cs typeface="Arial" pitchFamily="34" charset="0"/>
              </a:rPr>
              <a:t>Инфилтративне или грануломске болести</a:t>
            </a:r>
          </a:p>
          <a:p>
            <a:pPr>
              <a:buFont typeface="Wingdings" pitchFamily="2" charset="2"/>
              <a:buNone/>
            </a:pPr>
            <a:r>
              <a:rPr lang="sr-Latn-CS" sz="2000" u="sng" smtClean="0">
                <a:latin typeface="Arial" pitchFamily="34" charset="0"/>
                <a:cs typeface="Arial" pitchFamily="34" charset="0"/>
              </a:rPr>
              <a:t>2. </a:t>
            </a:r>
            <a:r>
              <a:rPr lang="sr-Cyrl-CS" sz="2000" u="sng" smtClean="0">
                <a:latin typeface="Arial" pitchFamily="34" charset="0"/>
                <a:cs typeface="Arial" pitchFamily="34" charset="0"/>
              </a:rPr>
              <a:t>Болести које оштећују покрете грудног коша</a:t>
            </a:r>
            <a:endParaRPr lang="sr-Latn-CS" sz="2000" u="sng" smtClean="0">
              <a:latin typeface="Arial" pitchFamily="34" charset="0"/>
              <a:cs typeface="Arial" pitchFamily="34" charset="0"/>
            </a:endParaRPr>
          </a:p>
          <a:p>
            <a:pPr>
              <a:lnSpc>
                <a:spcPct val="80000"/>
              </a:lnSpc>
              <a:buFont typeface="Wingdings" pitchFamily="2" charset="2"/>
              <a:buNone/>
            </a:pPr>
            <a:r>
              <a:rPr lang="sr-Latn-CS" sz="2000" u="sng" smtClean="0">
                <a:latin typeface="Arial" pitchFamily="34" charset="0"/>
                <a:cs typeface="Arial" pitchFamily="34" charset="0"/>
              </a:rPr>
              <a:t>3. </a:t>
            </a:r>
            <a:r>
              <a:rPr lang="sr-Cyrl-CS" sz="2000" u="sng" smtClean="0">
                <a:latin typeface="Arial" pitchFamily="34" charset="0"/>
                <a:cs typeface="Arial" pitchFamily="34" charset="0"/>
              </a:rPr>
              <a:t>Васкуларне болести плућа</a:t>
            </a:r>
            <a:endParaRPr lang="sr-Latn-CS" sz="2000" u="sng"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r>
              <a:rPr lang="sr-Cyrl-CS" sz="2000" smtClean="0">
                <a:latin typeface="Arial" pitchFamily="34" charset="0"/>
                <a:cs typeface="Arial" pitchFamily="34" charset="0"/>
              </a:rPr>
              <a:t>а</a:t>
            </a:r>
            <a:r>
              <a:rPr lang="sr-Latn-CS" sz="2000" smtClean="0">
                <a:latin typeface="Arial" pitchFamily="34" charset="0"/>
                <a:cs typeface="Arial" pitchFamily="34" charset="0"/>
              </a:rPr>
              <a:t>) </a:t>
            </a:r>
            <a:r>
              <a:rPr lang="sr-Cyrl-CS" sz="2000" smtClean="0">
                <a:latin typeface="Arial" pitchFamily="34" charset="0"/>
                <a:cs typeface="Arial" pitchFamily="34" charset="0"/>
              </a:rPr>
              <a:t>примарне болести артерија</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примарна плућна хипертензија и др.</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r>
              <a:rPr lang="sr-Cyrl-CS" sz="2000" smtClean="0">
                <a:latin typeface="Arial" pitchFamily="34" charset="0"/>
                <a:cs typeface="Arial" pitchFamily="34" charset="0"/>
              </a:rPr>
              <a:t>б</a:t>
            </a:r>
            <a:r>
              <a:rPr lang="sr-Latn-CS" sz="2000" smtClean="0">
                <a:latin typeface="Arial" pitchFamily="34" charset="0"/>
                <a:cs typeface="Arial" pitchFamily="34" charset="0"/>
              </a:rPr>
              <a:t>)</a:t>
            </a:r>
            <a:r>
              <a:rPr lang="sr-Cyrl-CS" sz="2000" smtClean="0">
                <a:latin typeface="Arial" pitchFamily="34" charset="0"/>
                <a:cs typeface="Arial" pitchFamily="34" charset="0"/>
              </a:rPr>
              <a:t> тромботичка обољења</a:t>
            </a: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 </a:t>
            </a:r>
            <a:r>
              <a:rPr lang="sr-Cyrl-CS" sz="2000" smtClean="0">
                <a:latin typeface="Arial" pitchFamily="34" charset="0"/>
                <a:cs typeface="Arial" pitchFamily="34" charset="0"/>
              </a:rPr>
              <a:t>плућне микротромбозе</a:t>
            </a:r>
          </a:p>
          <a:p>
            <a:pPr>
              <a:lnSpc>
                <a:spcPct val="80000"/>
              </a:lnSpc>
              <a:buFont typeface="Wingdings 2" pitchFamily="18" charset="2"/>
              <a:buNone/>
            </a:pPr>
            <a:r>
              <a:rPr lang="sr-Latn-CS" sz="2000" u="sng" smtClean="0">
                <a:latin typeface="Arial" pitchFamily="34" charset="0"/>
                <a:cs typeface="Arial" pitchFamily="34" charset="0"/>
              </a:rPr>
              <a:t>4. </a:t>
            </a:r>
            <a:r>
              <a:rPr lang="sr-Cyrl-CS" sz="2000" u="sng" smtClean="0">
                <a:latin typeface="Arial" pitchFamily="34" charset="0"/>
                <a:cs typeface="Arial" pitchFamily="34" charset="0"/>
              </a:rPr>
              <a:t>Притисак на плућне артерије : ту медијастинума, анеуризме, грануломи</a:t>
            </a:r>
            <a:endParaRPr lang="sr-Latn-CS" sz="2000" u="sng" smtClean="0">
              <a:latin typeface="Arial" pitchFamily="34" charset="0"/>
              <a:cs typeface="Arial" pitchFamily="34" charset="0"/>
            </a:endParaRPr>
          </a:p>
          <a:p>
            <a:pPr>
              <a:lnSpc>
                <a:spcPct val="80000"/>
              </a:lnSpc>
              <a:buFont typeface="Wingdings" pitchFamily="2" charset="2"/>
              <a:buNone/>
            </a:pPr>
            <a:endParaRPr lang="sr-Latn-CS" sz="2000" smtClean="0">
              <a:latin typeface="Arial" pitchFamily="34" charset="0"/>
              <a:cs typeface="Arial" pitchFamily="34" charset="0"/>
            </a:endParaRPr>
          </a:p>
          <a:p>
            <a:pPr>
              <a:lnSpc>
                <a:spcPct val="80000"/>
              </a:lnSpc>
              <a:buFont typeface="Wingdings" pitchFamily="2" charset="2"/>
              <a:buNone/>
            </a:pPr>
            <a:r>
              <a:rPr lang="sr-Latn-CS" sz="2000" smtClean="0">
                <a:latin typeface="Arial" pitchFamily="34" charset="0"/>
                <a:cs typeface="Arial" pitchFamily="34" charset="0"/>
              </a:rPr>
              <a:t>                       </a:t>
            </a:r>
          </a:p>
        </p:txBody>
      </p:sp>
    </p:spTree>
  </p:cSld>
  <p:clrMapOvr>
    <a:masterClrMapping/>
  </p:clrMapOvr>
  <p:transition spd="med">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body" idx="1"/>
          </p:nvPr>
        </p:nvSpPr>
        <p:spPr>
          <a:xfrm>
            <a:off x="457200" y="609600"/>
            <a:ext cx="8229600" cy="5524500"/>
          </a:xfrm>
        </p:spPr>
        <p:txBody>
          <a:bodyPr/>
          <a:lstStyle/>
          <a:p>
            <a:pPr>
              <a:buFont typeface="Wingdings" pitchFamily="2" charset="2"/>
              <a:buNone/>
            </a:pPr>
            <a:r>
              <a:rPr lang="sr-Latn-CS" sz="2800" u="sng" smtClean="0"/>
              <a:t>2. Bolesti koje oštećuju pokrete grudnog koša</a:t>
            </a:r>
          </a:p>
          <a:p>
            <a:pPr>
              <a:buFont typeface="Wingdings" pitchFamily="2" charset="2"/>
              <a:buNone/>
            </a:pPr>
            <a:r>
              <a:rPr lang="sr-Latn-CS" sz="2800" smtClean="0"/>
              <a:t>  a) kifoskolioza</a:t>
            </a:r>
          </a:p>
          <a:p>
            <a:pPr>
              <a:buFont typeface="Wingdings" pitchFamily="2" charset="2"/>
              <a:buNone/>
            </a:pPr>
            <a:r>
              <a:rPr lang="sr-Latn-CS" sz="2800" smtClean="0"/>
              <a:t>  b) torakoplastika</a:t>
            </a:r>
          </a:p>
          <a:p>
            <a:pPr>
              <a:buFont typeface="Wingdings" pitchFamily="2" charset="2"/>
              <a:buNone/>
            </a:pPr>
            <a:r>
              <a:rPr lang="sr-Latn-CS" sz="2800" smtClean="0"/>
              <a:t>  c) fibroza pleure</a:t>
            </a:r>
          </a:p>
          <a:p>
            <a:pPr>
              <a:buFont typeface="Wingdings" pitchFamily="2" charset="2"/>
              <a:buNone/>
            </a:pPr>
            <a:r>
              <a:rPr lang="sr-Latn-CS" sz="2800" smtClean="0"/>
              <a:t>  d) neuromošićna slabost</a:t>
            </a:r>
          </a:p>
          <a:p>
            <a:pPr>
              <a:buFont typeface="Wingdings" pitchFamily="2" charset="2"/>
              <a:buNone/>
            </a:pPr>
            <a:r>
              <a:rPr lang="sr-Latn-CS" sz="2800" smtClean="0"/>
              <a:t>  e) sy apnoje u snu</a:t>
            </a:r>
          </a:p>
          <a:p>
            <a:pPr>
              <a:buFont typeface="Wingdings" pitchFamily="2" charset="2"/>
              <a:buNone/>
            </a:pPr>
            <a:r>
              <a:rPr lang="sr-Latn-CS" sz="2800" smtClean="0"/>
              <a:t>  f) idiopatska hipoventilacija pluća</a:t>
            </a:r>
          </a:p>
        </p:txBody>
      </p:sp>
    </p:spTree>
  </p:cSld>
  <p:clrMapOvr>
    <a:masterClrMapping/>
  </p:clrMapOvr>
  <p:transition spd="med">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ext Box 3"/>
          <p:cNvSpPr txBox="1">
            <a:spLocks noChangeArrowheads="1"/>
          </p:cNvSpPr>
          <p:nvPr/>
        </p:nvSpPr>
        <p:spPr bwMode="auto">
          <a:xfrm>
            <a:off x="500063" y="214313"/>
            <a:ext cx="7545387" cy="584200"/>
          </a:xfrm>
          <a:prstGeom prst="rect">
            <a:avLst/>
          </a:prstGeom>
          <a:noFill/>
          <a:ln w="9525">
            <a:noFill/>
            <a:miter lim="800000"/>
            <a:headEnd/>
            <a:tailEnd/>
          </a:ln>
        </p:spPr>
        <p:txBody>
          <a:bodyPr wrap="none">
            <a:spAutoFit/>
          </a:bodyPr>
          <a:lstStyle/>
          <a:p>
            <a:r>
              <a:rPr lang="sr-Cyrl-CS" sz="3200" b="1">
                <a:cs typeface="Arial" pitchFamily="34" charset="0"/>
              </a:rPr>
              <a:t>Патогенеза хроничног плућног срца</a:t>
            </a:r>
            <a:endParaRPr lang="en-US" sz="3200" b="1">
              <a:cs typeface="Arial" pitchFamily="34" charset="0"/>
            </a:endParaRPr>
          </a:p>
        </p:txBody>
      </p:sp>
      <p:sp>
        <p:nvSpPr>
          <p:cNvPr id="153604" name="Rectangle 4"/>
          <p:cNvSpPr>
            <a:spLocks noChangeArrowheads="1"/>
          </p:cNvSpPr>
          <p:nvPr/>
        </p:nvSpPr>
        <p:spPr bwMode="auto">
          <a:xfrm>
            <a:off x="2590800" y="914400"/>
            <a:ext cx="3733800" cy="685800"/>
          </a:xfrm>
          <a:prstGeom prst="rect">
            <a:avLst/>
          </a:prstGeom>
          <a:gradFill rotWithShape="0">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miter lim="800000"/>
            <a:headEnd/>
            <a:tailEnd/>
          </a:ln>
          <a:effectLst/>
        </p:spPr>
        <p:txBody>
          <a:bodyPr wrap="none" anchor="ctr"/>
          <a:lstStyle/>
          <a:p>
            <a:pPr algn="ctr">
              <a:defRPr/>
            </a:pPr>
            <a:r>
              <a:rPr lang="sr-Cyrl-CS" sz="2400" b="1" dirty="0">
                <a:solidFill>
                  <a:schemeClr val="bg1"/>
                </a:solidFill>
                <a:effectLst>
                  <a:outerShdw blurRad="38100" dist="38100" dir="2700000" algn="tl">
                    <a:srgbClr val="000000">
                      <a:alpha val="43137"/>
                    </a:srgbClr>
                  </a:outerShdw>
                </a:effectLst>
                <a:latin typeface="Tahoma" pitchFamily="34" charset="0"/>
              </a:rPr>
              <a:t>хронична плућна </a:t>
            </a:r>
          </a:p>
          <a:p>
            <a:pPr algn="ctr">
              <a:defRPr/>
            </a:pPr>
            <a:r>
              <a:rPr lang="sr-Cyrl-CS" sz="2400" b="1" dirty="0">
                <a:solidFill>
                  <a:schemeClr val="bg1"/>
                </a:solidFill>
                <a:effectLst>
                  <a:outerShdw blurRad="38100" dist="38100" dir="2700000" algn="tl">
                    <a:srgbClr val="000000">
                      <a:alpha val="43137"/>
                    </a:srgbClr>
                  </a:outerShdw>
                </a:effectLst>
                <a:latin typeface="Tahoma" pitchFamily="34" charset="0"/>
              </a:rPr>
              <a:t>болест</a:t>
            </a:r>
            <a:endParaRPr lang="en-US" sz="2400" b="1" dirty="0">
              <a:solidFill>
                <a:schemeClr val="bg1"/>
              </a:solidFill>
              <a:effectLst>
                <a:outerShdw blurRad="38100" dist="38100" dir="2700000" algn="tl">
                  <a:srgbClr val="000000">
                    <a:alpha val="43137"/>
                  </a:srgbClr>
                </a:outerShdw>
              </a:effectLst>
              <a:latin typeface="Tahoma" pitchFamily="34" charset="0"/>
            </a:endParaRPr>
          </a:p>
        </p:txBody>
      </p:sp>
      <p:sp>
        <p:nvSpPr>
          <p:cNvPr id="99332" name="Text Box 5"/>
          <p:cNvSpPr txBox="1">
            <a:spLocks noChangeArrowheads="1"/>
          </p:cNvSpPr>
          <p:nvPr/>
        </p:nvSpPr>
        <p:spPr bwMode="auto">
          <a:xfrm>
            <a:off x="2714625" y="1928813"/>
            <a:ext cx="2921000" cy="708025"/>
          </a:xfrm>
          <a:prstGeom prst="rect">
            <a:avLst/>
          </a:prstGeom>
          <a:noFill/>
          <a:ln w="9525">
            <a:noFill/>
            <a:miter lim="800000"/>
            <a:headEnd/>
            <a:tailEnd/>
          </a:ln>
        </p:spPr>
        <p:txBody>
          <a:bodyPr wrap="none">
            <a:spAutoFit/>
          </a:bodyPr>
          <a:lstStyle/>
          <a:p>
            <a:r>
              <a:rPr lang="sr-Cyrl-CS" sz="2000" b="1">
                <a:solidFill>
                  <a:srgbClr val="FF0000"/>
                </a:solidFill>
                <a:cs typeface="Arial" pitchFamily="34" charset="0"/>
              </a:rPr>
              <a:t>    Редукција плућног </a:t>
            </a:r>
          </a:p>
          <a:p>
            <a:r>
              <a:rPr lang="sr-Cyrl-CS" sz="2000" b="1">
                <a:solidFill>
                  <a:srgbClr val="FF0000"/>
                </a:solidFill>
                <a:cs typeface="Arial" pitchFamily="34" charset="0"/>
              </a:rPr>
              <a:t>   васкуларног корита</a:t>
            </a:r>
            <a:endParaRPr lang="en-US" sz="2000" b="1">
              <a:solidFill>
                <a:srgbClr val="FF0000"/>
              </a:solidFill>
              <a:cs typeface="Arial" pitchFamily="34" charset="0"/>
            </a:endParaRPr>
          </a:p>
        </p:txBody>
      </p:sp>
      <p:sp>
        <p:nvSpPr>
          <p:cNvPr id="99333" name="Text Box 6"/>
          <p:cNvSpPr txBox="1">
            <a:spLocks noChangeArrowheads="1"/>
          </p:cNvSpPr>
          <p:nvPr/>
        </p:nvSpPr>
        <p:spPr bwMode="auto">
          <a:xfrm>
            <a:off x="2179638" y="3429000"/>
            <a:ext cx="5551487" cy="2800350"/>
          </a:xfrm>
          <a:prstGeom prst="rect">
            <a:avLst/>
          </a:prstGeom>
          <a:noFill/>
          <a:ln w="9525">
            <a:noFill/>
            <a:miter lim="800000"/>
            <a:headEnd/>
            <a:tailEnd/>
          </a:ln>
        </p:spPr>
        <p:txBody>
          <a:bodyPr wrap="none">
            <a:spAutoFit/>
          </a:bodyPr>
          <a:lstStyle/>
          <a:p>
            <a:r>
              <a:rPr lang="sr-Latn-CS" sz="2400" b="1">
                <a:latin typeface="Tahoma" pitchFamily="34" charset="0"/>
              </a:rPr>
              <a:t>          </a:t>
            </a:r>
            <a:r>
              <a:rPr lang="sr-Cyrl-CS" sz="2400" b="1">
                <a:latin typeface="Tahoma" pitchFamily="34" charset="0"/>
              </a:rPr>
              <a:t>ПЛУЋНА ХИПЕРТЕНЗИЈА</a:t>
            </a:r>
            <a:endParaRPr lang="sr-Latn-CS" sz="2400" b="1">
              <a:latin typeface="Tahoma" pitchFamily="34" charset="0"/>
            </a:endParaRPr>
          </a:p>
          <a:p>
            <a:endParaRPr lang="sr-Latn-CS" sz="2400" b="1">
              <a:latin typeface="Tahoma" pitchFamily="34" charset="0"/>
            </a:endParaRPr>
          </a:p>
          <a:p>
            <a:r>
              <a:rPr lang="sr-Cyrl-CS" sz="2800" b="1">
                <a:solidFill>
                  <a:srgbClr val="FF0000"/>
                </a:solidFill>
                <a:latin typeface="Tahoma" pitchFamily="34" charset="0"/>
              </a:rPr>
              <a:t>Хипертрофија и дилатација </a:t>
            </a:r>
          </a:p>
          <a:p>
            <a:r>
              <a:rPr lang="sr-Cyrl-CS" sz="2800" b="1">
                <a:solidFill>
                  <a:srgbClr val="FF0000"/>
                </a:solidFill>
                <a:latin typeface="Tahoma" pitchFamily="34" charset="0"/>
              </a:rPr>
              <a:t>             десне коморе</a:t>
            </a:r>
            <a:endParaRPr lang="sr-Latn-CS" sz="2800" b="1">
              <a:solidFill>
                <a:srgbClr val="FF0000"/>
              </a:solidFill>
              <a:latin typeface="Tahoma" pitchFamily="34" charset="0"/>
            </a:endParaRPr>
          </a:p>
          <a:p>
            <a:endParaRPr lang="sr-Latn-CS" sz="2400" b="1">
              <a:latin typeface="Tahoma" pitchFamily="34" charset="0"/>
            </a:endParaRPr>
          </a:p>
          <a:p>
            <a:r>
              <a:rPr lang="sr-Latn-CS" sz="2400" b="1">
                <a:latin typeface="Tahoma" pitchFamily="34" charset="0"/>
              </a:rPr>
              <a:t>     </a:t>
            </a:r>
          </a:p>
          <a:p>
            <a:r>
              <a:rPr lang="sr-Cyrl-CS" sz="2400" b="1">
                <a:latin typeface="Tahoma" pitchFamily="34" charset="0"/>
              </a:rPr>
              <a:t>Инсуфицијенција десне коморе</a:t>
            </a:r>
            <a:endParaRPr lang="en-US" sz="2400" b="1">
              <a:latin typeface="Tahoma" pitchFamily="34" charset="0"/>
            </a:endParaRPr>
          </a:p>
        </p:txBody>
      </p:sp>
      <p:sp>
        <p:nvSpPr>
          <p:cNvPr id="99334" name="Text Box 7"/>
          <p:cNvSpPr txBox="1">
            <a:spLocks noChangeArrowheads="1"/>
          </p:cNvSpPr>
          <p:nvPr/>
        </p:nvSpPr>
        <p:spPr bwMode="auto">
          <a:xfrm>
            <a:off x="6929438" y="1428750"/>
            <a:ext cx="2233612" cy="830263"/>
          </a:xfrm>
          <a:prstGeom prst="rect">
            <a:avLst/>
          </a:prstGeom>
          <a:noFill/>
          <a:ln w="9525">
            <a:noFill/>
            <a:miter lim="800000"/>
            <a:headEnd/>
            <a:tailEnd/>
          </a:ln>
        </p:spPr>
        <p:txBody>
          <a:bodyPr wrap="none">
            <a:spAutoFit/>
          </a:bodyPr>
          <a:lstStyle/>
          <a:p>
            <a:r>
              <a:rPr lang="sr-Cyrl-CS" sz="2400" b="1">
                <a:cs typeface="Arial" pitchFamily="34" charset="0"/>
              </a:rPr>
              <a:t>Ацидоза и </a:t>
            </a:r>
          </a:p>
          <a:p>
            <a:r>
              <a:rPr lang="sr-Cyrl-CS" sz="2400" b="1">
                <a:cs typeface="Arial" pitchFamily="34" charset="0"/>
              </a:rPr>
              <a:t>хиперкапнија</a:t>
            </a:r>
            <a:endParaRPr lang="en-US" sz="2400" b="1">
              <a:cs typeface="Arial" pitchFamily="34" charset="0"/>
            </a:endParaRPr>
          </a:p>
        </p:txBody>
      </p:sp>
      <p:sp>
        <p:nvSpPr>
          <p:cNvPr id="99335" name="Text Box 8"/>
          <p:cNvSpPr txBox="1">
            <a:spLocks noChangeArrowheads="1"/>
          </p:cNvSpPr>
          <p:nvPr/>
        </p:nvSpPr>
        <p:spPr bwMode="auto">
          <a:xfrm>
            <a:off x="139700" y="1557338"/>
            <a:ext cx="2470150" cy="2986087"/>
          </a:xfrm>
          <a:prstGeom prst="rect">
            <a:avLst/>
          </a:prstGeom>
          <a:noFill/>
          <a:ln w="9525">
            <a:noFill/>
            <a:miter lim="800000"/>
            <a:headEnd/>
            <a:tailEnd/>
          </a:ln>
        </p:spPr>
        <p:txBody>
          <a:bodyPr wrap="none">
            <a:spAutoFit/>
          </a:bodyPr>
          <a:lstStyle/>
          <a:p>
            <a:r>
              <a:rPr lang="sr-Cyrl-CS" sz="2400" b="1">
                <a:cs typeface="Arial" pitchFamily="34" charset="0"/>
              </a:rPr>
              <a:t>Хипоксија</a:t>
            </a:r>
            <a:endParaRPr lang="sr-Latn-CS" sz="2400" b="1">
              <a:cs typeface="Arial" pitchFamily="34" charset="0"/>
            </a:endParaRPr>
          </a:p>
          <a:p>
            <a:endParaRPr lang="sr-Latn-CS" sz="2400" b="1">
              <a:solidFill>
                <a:srgbClr val="FFFF00"/>
              </a:solidFill>
              <a:latin typeface="Tahoma" pitchFamily="34" charset="0"/>
            </a:endParaRPr>
          </a:p>
          <a:p>
            <a:r>
              <a:rPr lang="sr-Cyrl-CS" sz="2000" b="1">
                <a:solidFill>
                  <a:srgbClr val="FF0000"/>
                </a:solidFill>
                <a:cs typeface="Arial" pitchFamily="34" charset="0"/>
              </a:rPr>
              <a:t>Вазоконстрикција</a:t>
            </a:r>
            <a:endParaRPr lang="sr-Latn-CS" sz="2000" b="1">
              <a:solidFill>
                <a:srgbClr val="FF0000"/>
              </a:solidFill>
              <a:cs typeface="Arial" pitchFamily="34" charset="0"/>
            </a:endParaRPr>
          </a:p>
          <a:p>
            <a:endParaRPr lang="sr-Latn-CS" sz="2000">
              <a:latin typeface="Tahoma" pitchFamily="34" charset="0"/>
            </a:endParaRPr>
          </a:p>
          <a:p>
            <a:r>
              <a:rPr lang="sr-Latn-CS" sz="2000" b="1">
                <a:solidFill>
                  <a:srgbClr val="FFFF00"/>
                </a:solidFill>
                <a:latin typeface="Tahoma" pitchFamily="34" charset="0"/>
              </a:rPr>
              <a:t> </a:t>
            </a:r>
          </a:p>
          <a:p>
            <a:r>
              <a:rPr lang="sr-Cyrl-CS" sz="2000">
                <a:cs typeface="Arial" pitchFamily="34" charset="0"/>
              </a:rPr>
              <a:t>-  Полицитемија</a:t>
            </a:r>
            <a:endParaRPr lang="sr-Latn-CS" sz="2000">
              <a:cs typeface="Arial" pitchFamily="34" charset="0"/>
            </a:endParaRPr>
          </a:p>
          <a:p>
            <a:r>
              <a:rPr lang="sr-Cyrl-CS" sz="2000">
                <a:cs typeface="Arial" pitchFamily="34" charset="0"/>
              </a:rPr>
              <a:t>-  хипервискозност</a:t>
            </a:r>
            <a:endParaRPr lang="sr-Latn-CS" sz="2000">
              <a:cs typeface="Arial" pitchFamily="34" charset="0"/>
            </a:endParaRPr>
          </a:p>
          <a:p>
            <a:r>
              <a:rPr lang="sr-Cyrl-CS" sz="2000">
                <a:cs typeface="Arial" pitchFamily="34" charset="0"/>
              </a:rPr>
              <a:t>   хиперволемија</a:t>
            </a:r>
          </a:p>
          <a:p>
            <a:r>
              <a:rPr lang="sr-Cyrl-CS" sz="2000">
                <a:cs typeface="Arial" pitchFamily="34" charset="0"/>
              </a:rPr>
              <a:t>-</a:t>
            </a:r>
            <a:endParaRPr lang="en-US" sz="2000" b="1">
              <a:solidFill>
                <a:srgbClr val="FFFF00"/>
              </a:solidFill>
              <a:latin typeface="Tahoma" pitchFamily="34" charset="0"/>
            </a:endParaRPr>
          </a:p>
        </p:txBody>
      </p:sp>
      <p:sp>
        <p:nvSpPr>
          <p:cNvPr id="99336" name="AutoShape 9" descr="75%"/>
          <p:cNvSpPr>
            <a:spLocks noChangeArrowheads="1"/>
          </p:cNvSpPr>
          <p:nvPr/>
        </p:nvSpPr>
        <p:spPr bwMode="auto">
          <a:xfrm>
            <a:off x="533400" y="2057400"/>
            <a:ext cx="457200" cy="304800"/>
          </a:xfrm>
          <a:prstGeom prst="downArrow">
            <a:avLst>
              <a:gd name="adj1" fmla="val 50000"/>
              <a:gd name="adj2" fmla="val 25000"/>
            </a:avLst>
          </a:prstGeom>
          <a:pattFill prst="pct75">
            <a:fgClr>
              <a:schemeClr val="accent1"/>
            </a:fgClr>
            <a:bgClr>
              <a:schemeClr val="bg1"/>
            </a:bgClr>
          </a:pattFill>
          <a:ln w="9525">
            <a:solidFill>
              <a:srgbClr val="FFCC99"/>
            </a:solidFill>
            <a:miter lim="800000"/>
            <a:headEnd/>
            <a:tailEnd/>
          </a:ln>
        </p:spPr>
        <p:txBody>
          <a:bodyPr wrap="none" anchor="ctr"/>
          <a:lstStyle/>
          <a:p>
            <a:pPr algn="ctr"/>
            <a:endParaRPr lang="en-US" sz="2400">
              <a:solidFill>
                <a:srgbClr val="FF3300"/>
              </a:solidFill>
              <a:latin typeface="Times New Roman" pitchFamily="18" charset="0"/>
            </a:endParaRPr>
          </a:p>
        </p:txBody>
      </p:sp>
      <p:sp>
        <p:nvSpPr>
          <p:cNvPr id="99337" name="Line 10"/>
          <p:cNvSpPr>
            <a:spLocks noChangeShapeType="1"/>
          </p:cNvSpPr>
          <p:nvPr/>
        </p:nvSpPr>
        <p:spPr bwMode="auto">
          <a:xfrm flipH="1">
            <a:off x="1295400" y="1219200"/>
            <a:ext cx="990600" cy="228600"/>
          </a:xfrm>
          <a:prstGeom prst="line">
            <a:avLst/>
          </a:prstGeom>
          <a:noFill/>
          <a:ln w="76200">
            <a:solidFill>
              <a:srgbClr val="FFCC99"/>
            </a:solidFill>
            <a:miter lim="800000"/>
            <a:headEnd/>
            <a:tailEnd type="triangle" w="med" len="med"/>
          </a:ln>
        </p:spPr>
        <p:txBody>
          <a:bodyPr wrap="none"/>
          <a:lstStyle/>
          <a:p>
            <a:endParaRPr lang="en-US"/>
          </a:p>
        </p:txBody>
      </p:sp>
      <p:sp>
        <p:nvSpPr>
          <p:cNvPr id="99338" name="Line 11"/>
          <p:cNvSpPr>
            <a:spLocks noChangeShapeType="1"/>
          </p:cNvSpPr>
          <p:nvPr/>
        </p:nvSpPr>
        <p:spPr bwMode="auto">
          <a:xfrm>
            <a:off x="6553200" y="1066800"/>
            <a:ext cx="838200" cy="381000"/>
          </a:xfrm>
          <a:prstGeom prst="line">
            <a:avLst/>
          </a:prstGeom>
          <a:noFill/>
          <a:ln w="76200">
            <a:solidFill>
              <a:srgbClr val="FFCC99"/>
            </a:solidFill>
            <a:miter lim="800000"/>
            <a:headEnd/>
            <a:tailEnd type="triangle" w="med" len="med"/>
          </a:ln>
        </p:spPr>
        <p:txBody>
          <a:bodyPr wrap="none"/>
          <a:lstStyle/>
          <a:p>
            <a:endParaRPr lang="en-US"/>
          </a:p>
        </p:txBody>
      </p:sp>
      <p:sp>
        <p:nvSpPr>
          <p:cNvPr id="99339" name="Line 13"/>
          <p:cNvSpPr>
            <a:spLocks noChangeShapeType="1"/>
          </p:cNvSpPr>
          <p:nvPr/>
        </p:nvSpPr>
        <p:spPr bwMode="auto">
          <a:xfrm flipH="1">
            <a:off x="5429250" y="2071688"/>
            <a:ext cx="1524000" cy="1143000"/>
          </a:xfrm>
          <a:prstGeom prst="line">
            <a:avLst/>
          </a:prstGeom>
          <a:noFill/>
          <a:ln w="76200">
            <a:solidFill>
              <a:srgbClr val="FFCC99"/>
            </a:solidFill>
            <a:miter lim="800000"/>
            <a:headEnd/>
            <a:tailEnd type="triangle" w="med" len="med"/>
          </a:ln>
        </p:spPr>
        <p:txBody>
          <a:bodyPr wrap="none"/>
          <a:lstStyle/>
          <a:p>
            <a:endParaRPr lang="en-US"/>
          </a:p>
        </p:txBody>
      </p:sp>
      <p:sp>
        <p:nvSpPr>
          <p:cNvPr id="99340" name="Line 14"/>
          <p:cNvSpPr>
            <a:spLocks noChangeShapeType="1"/>
          </p:cNvSpPr>
          <p:nvPr/>
        </p:nvSpPr>
        <p:spPr bwMode="auto">
          <a:xfrm>
            <a:off x="1214438" y="2786063"/>
            <a:ext cx="1524000" cy="457200"/>
          </a:xfrm>
          <a:prstGeom prst="line">
            <a:avLst/>
          </a:prstGeom>
          <a:noFill/>
          <a:ln w="76200">
            <a:solidFill>
              <a:srgbClr val="FFCC99"/>
            </a:solidFill>
            <a:miter lim="800000"/>
            <a:headEnd/>
            <a:tailEnd type="triangle" w="med" len="med"/>
          </a:ln>
        </p:spPr>
        <p:txBody>
          <a:bodyPr wrap="none"/>
          <a:lstStyle/>
          <a:p>
            <a:endParaRPr lang="en-US"/>
          </a:p>
        </p:txBody>
      </p:sp>
      <p:sp>
        <p:nvSpPr>
          <p:cNvPr id="99341" name="Line 15"/>
          <p:cNvSpPr>
            <a:spLocks noChangeShapeType="1"/>
          </p:cNvSpPr>
          <p:nvPr/>
        </p:nvSpPr>
        <p:spPr bwMode="auto">
          <a:xfrm>
            <a:off x="4114800" y="1676400"/>
            <a:ext cx="0" cy="381000"/>
          </a:xfrm>
          <a:prstGeom prst="line">
            <a:avLst/>
          </a:prstGeom>
          <a:noFill/>
          <a:ln w="76200">
            <a:solidFill>
              <a:srgbClr val="FFCC99"/>
            </a:solidFill>
            <a:miter lim="800000"/>
            <a:headEnd/>
            <a:tailEnd type="triangle" w="med" len="med"/>
          </a:ln>
        </p:spPr>
        <p:txBody>
          <a:bodyPr wrap="none"/>
          <a:lstStyle/>
          <a:p>
            <a:endParaRPr lang="en-US"/>
          </a:p>
        </p:txBody>
      </p:sp>
      <p:sp>
        <p:nvSpPr>
          <p:cNvPr id="99342" name="Line 16"/>
          <p:cNvSpPr>
            <a:spLocks noChangeShapeType="1"/>
          </p:cNvSpPr>
          <p:nvPr/>
        </p:nvSpPr>
        <p:spPr bwMode="auto">
          <a:xfrm>
            <a:off x="4114800" y="2819400"/>
            <a:ext cx="0" cy="609600"/>
          </a:xfrm>
          <a:prstGeom prst="line">
            <a:avLst/>
          </a:prstGeom>
          <a:noFill/>
          <a:ln w="76200">
            <a:solidFill>
              <a:srgbClr val="FFCC99"/>
            </a:solidFill>
            <a:miter lim="800000"/>
            <a:headEnd/>
            <a:tailEnd type="triangle" w="med" len="med"/>
          </a:ln>
        </p:spPr>
        <p:txBody>
          <a:bodyPr wrap="none"/>
          <a:lstStyle/>
          <a:p>
            <a:endParaRPr lang="en-US"/>
          </a:p>
        </p:txBody>
      </p:sp>
      <p:sp>
        <p:nvSpPr>
          <p:cNvPr id="99343" name="Line 17"/>
          <p:cNvSpPr>
            <a:spLocks noChangeShapeType="1"/>
          </p:cNvSpPr>
          <p:nvPr/>
        </p:nvSpPr>
        <p:spPr bwMode="auto">
          <a:xfrm>
            <a:off x="4214813" y="5143500"/>
            <a:ext cx="0" cy="533400"/>
          </a:xfrm>
          <a:prstGeom prst="line">
            <a:avLst/>
          </a:prstGeom>
          <a:noFill/>
          <a:ln w="76200">
            <a:solidFill>
              <a:srgbClr val="FFCC99"/>
            </a:solidFill>
            <a:miter lim="800000"/>
            <a:headEnd/>
            <a:tailEnd type="triangle" w="med" len="med"/>
          </a:ln>
        </p:spPr>
        <p:txBody>
          <a:bodyPr wrap="none"/>
          <a:lstStyle/>
          <a:p>
            <a:endParaRPr lang="en-US"/>
          </a:p>
        </p:txBody>
      </p:sp>
      <p:sp>
        <p:nvSpPr>
          <p:cNvPr id="99344" name="Rectangle 16"/>
          <p:cNvSpPr>
            <a:spLocks noChangeArrowheads="1"/>
          </p:cNvSpPr>
          <p:nvPr/>
        </p:nvSpPr>
        <p:spPr bwMode="auto">
          <a:xfrm>
            <a:off x="357188" y="4214813"/>
            <a:ext cx="4572000" cy="646112"/>
          </a:xfrm>
          <a:prstGeom prst="rect">
            <a:avLst/>
          </a:prstGeom>
          <a:noFill/>
          <a:ln w="9525">
            <a:noFill/>
            <a:miter lim="800000"/>
            <a:headEnd/>
            <a:tailEnd/>
          </a:ln>
        </p:spPr>
        <p:txBody>
          <a:bodyPr>
            <a:spAutoFit/>
          </a:bodyPr>
          <a:lstStyle/>
          <a:p>
            <a:r>
              <a:rPr lang="sr-Cyrl-CS">
                <a:latin typeface="Tahoma" pitchFamily="34" charset="0"/>
              </a:rPr>
              <a:t>повећан минутни</a:t>
            </a:r>
          </a:p>
          <a:p>
            <a:r>
              <a:rPr lang="sr-Cyrl-CS">
                <a:latin typeface="Tahoma" pitchFamily="34" charset="0"/>
              </a:rPr>
              <a:t>волумен</a:t>
            </a:r>
            <a:endParaRPr lang="sr-Latn-CS">
              <a:latin typeface="Tahoma" pitchFamily="34" charset="0"/>
            </a:endParaRPr>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4294967295"/>
          </p:nvPr>
        </p:nvSpPr>
        <p:spPr>
          <a:xfrm>
            <a:off x="285750" y="4314825"/>
            <a:ext cx="8858250" cy="1828800"/>
          </a:xfrm>
        </p:spPr>
        <p:txBody>
          <a:bodyPr/>
          <a:lstStyle/>
          <a:p>
            <a:pPr eaLnBrk="1" hangingPunct="1">
              <a:lnSpc>
                <a:spcPct val="90000"/>
              </a:lnSpc>
            </a:pPr>
            <a:r>
              <a:rPr lang="sr-Cyrl-CS" sz="2000" b="1" smtClean="0">
                <a:latin typeface="Tahoma" pitchFamily="34" charset="0"/>
                <a:cs typeface="Tahoma" pitchFamily="34" charset="0"/>
              </a:rPr>
              <a:t>Гојазност</a:t>
            </a:r>
            <a:r>
              <a:rPr lang="en-US" sz="2000" b="1" smtClean="0">
                <a:latin typeface="Tahoma" pitchFamily="34" charset="0"/>
                <a:cs typeface="Tahoma" pitchFamily="34" charset="0"/>
              </a:rPr>
              <a:t> </a:t>
            </a:r>
            <a:r>
              <a:rPr lang="en-US" sz="2000" b="1" smtClean="0">
                <a:solidFill>
                  <a:srgbClr val="92D050"/>
                </a:solidFill>
                <a:latin typeface="Tahoma" pitchFamily="34" charset="0"/>
                <a:cs typeface="Tahoma" pitchFamily="34" charset="0"/>
              </a:rPr>
              <a:t>BMI &gt; 30 kg/m</a:t>
            </a:r>
            <a:r>
              <a:rPr lang="en-US" sz="2000" b="1" baseline="30000" smtClean="0">
                <a:solidFill>
                  <a:srgbClr val="92D050"/>
                </a:solidFill>
                <a:latin typeface="Tahoma" pitchFamily="34" charset="0"/>
                <a:cs typeface="Tahoma" pitchFamily="34" charset="0"/>
              </a:rPr>
              <a:t>2 </a:t>
            </a:r>
            <a:r>
              <a:rPr lang="en-US" sz="2000" b="1" smtClean="0">
                <a:solidFill>
                  <a:srgbClr val="92D050"/>
                </a:solidFill>
                <a:latin typeface="Tahoma" pitchFamily="34" charset="0"/>
                <a:cs typeface="Tahoma" pitchFamily="34" charset="0"/>
              </a:rPr>
              <a:t> </a:t>
            </a:r>
            <a:r>
              <a:rPr lang="sr-Cyrl-CS" sz="2000" b="1" smtClean="0">
                <a:latin typeface="Tahoma" pitchFamily="34" charset="0"/>
                <a:cs typeface="Tahoma" pitchFamily="34" charset="0"/>
              </a:rPr>
              <a:t>и дневни </a:t>
            </a:r>
            <a:r>
              <a:rPr lang="en-US" sz="2000" b="1" smtClean="0">
                <a:solidFill>
                  <a:srgbClr val="4BD11B"/>
                </a:solidFill>
                <a:latin typeface="Tahoma" pitchFamily="34" charset="0"/>
                <a:cs typeface="Tahoma" pitchFamily="34" charset="0"/>
              </a:rPr>
              <a:t>PaCO</a:t>
            </a:r>
            <a:r>
              <a:rPr lang="en-US" sz="2000" b="1" baseline="-25000" smtClean="0">
                <a:solidFill>
                  <a:srgbClr val="4BD11B"/>
                </a:solidFill>
                <a:latin typeface="Tahoma" pitchFamily="34" charset="0"/>
                <a:cs typeface="Tahoma" pitchFamily="34" charset="0"/>
              </a:rPr>
              <a:t>2 </a:t>
            </a:r>
            <a:r>
              <a:rPr lang="en-US" sz="2000" b="1" smtClean="0">
                <a:solidFill>
                  <a:srgbClr val="4BD11B"/>
                </a:solidFill>
                <a:latin typeface="Tahoma" pitchFamily="34" charset="0"/>
                <a:cs typeface="Tahoma" pitchFamily="34" charset="0"/>
              </a:rPr>
              <a:t>&gt; 45 mmHg</a:t>
            </a:r>
          </a:p>
          <a:p>
            <a:pPr eaLnBrk="1" hangingPunct="1">
              <a:lnSpc>
                <a:spcPct val="90000"/>
              </a:lnSpc>
            </a:pPr>
            <a:endParaRPr lang="en-US" sz="2000" b="1" smtClean="0">
              <a:latin typeface="Tahoma" pitchFamily="34" charset="0"/>
              <a:cs typeface="Tahoma" pitchFamily="34" charset="0"/>
            </a:endParaRPr>
          </a:p>
          <a:p>
            <a:pPr eaLnBrk="1" hangingPunct="1">
              <a:lnSpc>
                <a:spcPct val="90000"/>
              </a:lnSpc>
            </a:pPr>
            <a:r>
              <a:rPr lang="sr-Cyrl-CS" sz="2000" b="1" smtClean="0">
                <a:latin typeface="Tahoma" pitchFamily="34" charset="0"/>
                <a:cs typeface="Tahoma" pitchFamily="34" charset="0"/>
              </a:rPr>
              <a:t>У одсуству другог познатог узрока хиповентилације</a:t>
            </a:r>
            <a:endParaRPr lang="en-US" sz="2000" b="1" baseline="-25000" smtClean="0">
              <a:latin typeface="Tahoma" pitchFamily="34" charset="0"/>
              <a:cs typeface="Tahoma" pitchFamily="34" charset="0"/>
            </a:endParaRPr>
          </a:p>
        </p:txBody>
      </p:sp>
      <p:sp>
        <p:nvSpPr>
          <p:cNvPr id="17411" name="Rectangle 18"/>
          <p:cNvSpPr>
            <a:spLocks noChangeArrowheads="1"/>
          </p:cNvSpPr>
          <p:nvPr/>
        </p:nvSpPr>
        <p:spPr bwMode="auto">
          <a:xfrm>
            <a:off x="4284663" y="6094413"/>
            <a:ext cx="4557712" cy="420687"/>
          </a:xfrm>
          <a:prstGeom prst="rect">
            <a:avLst/>
          </a:prstGeom>
          <a:noFill/>
          <a:ln w="12700">
            <a:noFill/>
            <a:miter lim="800000"/>
            <a:headEnd/>
            <a:tailEnd/>
          </a:ln>
        </p:spPr>
        <p:txBody>
          <a:bodyPr>
            <a:spAutoFit/>
          </a:bodyPr>
          <a:lstStyle/>
          <a:p>
            <a:pPr eaLnBrk="0" hangingPunct="0">
              <a:lnSpc>
                <a:spcPct val="90000"/>
              </a:lnSpc>
              <a:spcBef>
                <a:spcPct val="20000"/>
              </a:spcBef>
              <a:buClr>
                <a:schemeClr val="accent2"/>
              </a:buClr>
              <a:buFont typeface="Wingdings" pitchFamily="2" charset="2"/>
              <a:buNone/>
            </a:pPr>
            <a:r>
              <a:rPr lang="en-US" sz="2400" b="1">
                <a:solidFill>
                  <a:srgbClr val="800000"/>
                </a:solidFill>
                <a:latin typeface="Tahoma" pitchFamily="34" charset="0"/>
                <a:cs typeface="Tahoma" pitchFamily="34" charset="0"/>
              </a:rPr>
              <a:t>Olson et al </a:t>
            </a:r>
            <a:r>
              <a:rPr lang="en-US" sz="2400" b="1">
                <a:solidFill>
                  <a:srgbClr val="7F7F7F"/>
                </a:solidFill>
                <a:latin typeface="Tahoma" pitchFamily="34" charset="0"/>
                <a:cs typeface="Tahoma" pitchFamily="34" charset="0"/>
              </a:rPr>
              <a:t>	</a:t>
            </a:r>
            <a:r>
              <a:rPr lang="en-US" sz="2400" b="1">
                <a:solidFill>
                  <a:srgbClr val="800000"/>
                </a:solidFill>
                <a:latin typeface="Tahoma" pitchFamily="34" charset="0"/>
                <a:cs typeface="Tahoma" pitchFamily="34" charset="0"/>
              </a:rPr>
              <a:t>Am J Med 2005</a:t>
            </a:r>
          </a:p>
        </p:txBody>
      </p:sp>
      <p:sp>
        <p:nvSpPr>
          <p:cNvPr id="17412" name="Rectangle 21"/>
          <p:cNvSpPr>
            <a:spLocks noChangeArrowheads="1"/>
          </p:cNvSpPr>
          <p:nvPr/>
        </p:nvSpPr>
        <p:spPr bwMode="auto">
          <a:xfrm>
            <a:off x="152400" y="22225"/>
            <a:ext cx="8205788" cy="954088"/>
          </a:xfrm>
          <a:prstGeom prst="rect">
            <a:avLst/>
          </a:prstGeom>
          <a:noFill/>
          <a:ln w="9525">
            <a:noFill/>
            <a:miter lim="800000"/>
            <a:headEnd/>
            <a:tailEnd/>
          </a:ln>
        </p:spPr>
        <p:txBody>
          <a:bodyPr>
            <a:spAutoFit/>
          </a:bodyPr>
          <a:lstStyle/>
          <a:p>
            <a:r>
              <a:rPr lang="sr-Cyrl-CS" sz="2800" b="1">
                <a:solidFill>
                  <a:schemeClr val="tx2"/>
                </a:solidFill>
                <a:latin typeface="Tahoma" pitchFamily="34" charset="0"/>
                <a:cs typeface="Tahoma" pitchFamily="34" charset="0"/>
              </a:rPr>
              <a:t>Хиповентилациони синдром гојазних</a:t>
            </a:r>
            <a:endParaRPr lang="en-US" sz="2800" b="1">
              <a:solidFill>
                <a:schemeClr val="tx2"/>
              </a:solidFill>
              <a:latin typeface="Tahoma" pitchFamily="34" charset="0"/>
              <a:cs typeface="Tahoma" pitchFamily="34" charset="0"/>
            </a:endParaRPr>
          </a:p>
          <a:p>
            <a:r>
              <a:rPr lang="sr-Cyrl-CS" sz="2800" b="1">
                <a:solidFill>
                  <a:srgbClr val="800000"/>
                </a:solidFill>
                <a:latin typeface="Tahoma" pitchFamily="34" charset="0"/>
                <a:cs typeface="Tahoma" pitchFamily="34" charset="0"/>
              </a:rPr>
              <a:t>Дефиниција</a:t>
            </a:r>
            <a:endParaRPr lang="en-US" sz="2800" b="1">
              <a:solidFill>
                <a:srgbClr val="800000"/>
              </a:solidFill>
              <a:latin typeface="Tahoma" pitchFamily="34" charset="0"/>
              <a:cs typeface="Tahoma" pitchFamily="34" charset="0"/>
            </a:endParaRPr>
          </a:p>
        </p:txBody>
      </p:sp>
      <p:pic>
        <p:nvPicPr>
          <p:cNvPr id="17413" name="Picture 22" descr="Evolution de l'homme"/>
          <p:cNvPicPr>
            <a:picLocks noChangeAspect="1" noChangeArrowheads="1"/>
          </p:cNvPicPr>
          <p:nvPr/>
        </p:nvPicPr>
        <p:blipFill>
          <a:blip r:embed="rId4"/>
          <a:srcRect/>
          <a:stretch>
            <a:fillRect/>
          </a:stretch>
        </p:blipFill>
        <p:spPr bwMode="auto">
          <a:xfrm>
            <a:off x="142875" y="1052513"/>
            <a:ext cx="8858250" cy="2217737"/>
          </a:xfrm>
          <a:prstGeom prst="rect">
            <a:avLst/>
          </a:prstGeom>
          <a:noFill/>
          <a:ln w="9525">
            <a:noFill/>
            <a:miter lim="800000"/>
            <a:headEnd/>
            <a:tailEnd/>
          </a:ln>
        </p:spPr>
      </p:pic>
      <p:sp>
        <p:nvSpPr>
          <p:cNvPr id="17414" name="Line 23"/>
          <p:cNvSpPr>
            <a:spLocks noChangeShapeType="1"/>
          </p:cNvSpPr>
          <p:nvPr/>
        </p:nvSpPr>
        <p:spPr bwMode="auto">
          <a:xfrm flipV="1">
            <a:off x="7812088" y="3357563"/>
            <a:ext cx="523875" cy="719137"/>
          </a:xfrm>
          <a:prstGeom prst="line">
            <a:avLst/>
          </a:prstGeom>
          <a:noFill/>
          <a:ln w="76200">
            <a:solidFill>
              <a:srgbClr val="4BD11B"/>
            </a:solidFill>
            <a:round/>
            <a:headEnd/>
            <a:tailEnd type="triangle" w="med" len="med"/>
          </a:ln>
        </p:spPr>
        <p:txBody>
          <a:bodyPr/>
          <a:lstStyle/>
          <a:p>
            <a:endParaRPr lang="en-US"/>
          </a:p>
        </p:txBody>
      </p:sp>
    </p:spTree>
    <p:custDataLst>
      <p:tags r:id="rId1"/>
    </p:custDataLst>
  </p:cSld>
  <p:clrMapOvr>
    <a:masterClrMapping/>
  </p:clrMapOvr>
  <p:transition spd="med">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3"/>
          <p:cNvSpPr txBox="1">
            <a:spLocks noChangeArrowheads="1"/>
          </p:cNvSpPr>
          <p:nvPr/>
        </p:nvSpPr>
        <p:spPr bwMode="auto">
          <a:xfrm>
            <a:off x="620713" y="431800"/>
            <a:ext cx="8083550" cy="6002338"/>
          </a:xfrm>
          <a:prstGeom prst="rect">
            <a:avLst/>
          </a:prstGeom>
          <a:noFill/>
          <a:ln w="9525">
            <a:noFill/>
            <a:miter lim="800000"/>
            <a:headEnd/>
            <a:tailEnd/>
          </a:ln>
        </p:spPr>
        <p:txBody>
          <a:bodyPr wrap="none">
            <a:spAutoFit/>
          </a:bodyPr>
          <a:lstStyle/>
          <a:p>
            <a:r>
              <a:rPr lang="sr-Latn-CS" sz="2800" b="1">
                <a:latin typeface="Tahoma" pitchFamily="34" charset="0"/>
              </a:rPr>
              <a:t>             </a:t>
            </a:r>
            <a:r>
              <a:rPr lang="sr-Cyrl-CS" sz="2800" b="1">
                <a:latin typeface="Tahoma" pitchFamily="34" charset="0"/>
              </a:rPr>
              <a:t>  </a:t>
            </a:r>
            <a:r>
              <a:rPr lang="sr-Cyrl-CS" sz="2800" b="1">
                <a:cs typeface="Arial" pitchFamily="34" charset="0"/>
              </a:rPr>
              <a:t>Плућна хипертензија</a:t>
            </a:r>
          </a:p>
          <a:p>
            <a:r>
              <a:rPr lang="sr-Latn-CS" sz="2400" b="1">
                <a:solidFill>
                  <a:schemeClr val="bg1"/>
                </a:solidFill>
                <a:cs typeface="Arial" pitchFamily="34" charset="0"/>
              </a:rPr>
              <a:t> </a:t>
            </a:r>
          </a:p>
          <a:p>
            <a:r>
              <a:rPr lang="sr-Cyrl-CS" sz="2400" b="1">
                <a:cs typeface="Arial" pitchFamily="34" charset="0"/>
              </a:rPr>
              <a:t>Повећање притиска у плућној артерији</a:t>
            </a:r>
            <a:r>
              <a:rPr lang="sr-Latn-CS" sz="2400" b="1">
                <a:cs typeface="Arial" pitchFamily="34" charset="0"/>
              </a:rPr>
              <a:t>:</a:t>
            </a:r>
          </a:p>
          <a:p>
            <a:r>
              <a:rPr lang="sr-Cyrl-CS" sz="2400" b="1">
                <a:cs typeface="Arial" pitchFamily="34" charset="0"/>
              </a:rPr>
              <a:t>- систолни изнад</a:t>
            </a:r>
            <a:r>
              <a:rPr lang="sr-Latn-CS" sz="2400" b="1">
                <a:cs typeface="Arial" pitchFamily="34" charset="0"/>
              </a:rPr>
              <a:t> 30 mmHg </a:t>
            </a:r>
          </a:p>
          <a:p>
            <a:r>
              <a:rPr lang="sr-Cyrl-CS" sz="2400" b="1">
                <a:cs typeface="Arial" pitchFamily="34" charset="0"/>
              </a:rPr>
              <a:t>- дијастолни изнад</a:t>
            </a:r>
            <a:r>
              <a:rPr lang="sr-Latn-CS" sz="2400" b="1">
                <a:cs typeface="Arial" pitchFamily="34" charset="0"/>
              </a:rPr>
              <a:t> 10mmHg (1.03kPa)</a:t>
            </a:r>
          </a:p>
          <a:p>
            <a:r>
              <a:rPr lang="sr-Cyrl-CS" sz="2400" b="1">
                <a:cs typeface="Arial" pitchFamily="34" charset="0"/>
              </a:rPr>
              <a:t>- средњи изнад</a:t>
            </a:r>
            <a:r>
              <a:rPr lang="sr-Latn-CS" sz="2400" b="1">
                <a:cs typeface="Arial" pitchFamily="34" charset="0"/>
              </a:rPr>
              <a:t> 20mmHg (2.06 kPa)</a:t>
            </a:r>
          </a:p>
          <a:p>
            <a:endParaRPr lang="sr-Latn-CS" sz="2400" b="1">
              <a:latin typeface="Tahoma" pitchFamily="34" charset="0"/>
            </a:endParaRPr>
          </a:p>
          <a:p>
            <a:r>
              <a:rPr lang="sr-Cyrl-CS" sz="2400" b="1">
                <a:cs typeface="Arial" pitchFamily="34" charset="0"/>
              </a:rPr>
              <a:t>Патогенеза плућне хипертензије</a:t>
            </a:r>
          </a:p>
          <a:p>
            <a:endParaRPr lang="sr-Latn-CS" sz="2400" b="1">
              <a:solidFill>
                <a:srgbClr val="00CC00"/>
              </a:solidFill>
              <a:latin typeface="Arial Narrow" pitchFamily="34" charset="0"/>
            </a:endParaRPr>
          </a:p>
          <a:p>
            <a:endParaRPr lang="sr-Latn-CS" sz="2400" b="1">
              <a:solidFill>
                <a:srgbClr val="00CC00"/>
              </a:solidFill>
              <a:latin typeface="Arial Narrow" pitchFamily="34" charset="0"/>
            </a:endParaRPr>
          </a:p>
          <a:p>
            <a:pPr>
              <a:buFontTx/>
              <a:buChar char="•"/>
            </a:pPr>
            <a:r>
              <a:rPr lang="sr-Cyrl-CS" sz="2400" b="1">
                <a:solidFill>
                  <a:srgbClr val="FF0000"/>
                </a:solidFill>
                <a:cs typeface="Arial" pitchFamily="34" charset="0"/>
              </a:rPr>
              <a:t>Анатомска редукција плућног васкуларног корита</a:t>
            </a:r>
          </a:p>
          <a:p>
            <a:r>
              <a:rPr lang="sr-Cyrl-CS" sz="2000" b="1">
                <a:solidFill>
                  <a:srgbClr val="FF0000"/>
                </a:solidFill>
                <a:cs typeface="Arial" pitchFamily="34" charset="0"/>
              </a:rPr>
              <a:t> (облитерација, рестрикција</a:t>
            </a:r>
            <a:r>
              <a:rPr lang="sr-Latn-CS" sz="2000" b="1">
                <a:solidFill>
                  <a:srgbClr val="FF0000"/>
                </a:solidFill>
                <a:cs typeface="Arial" pitchFamily="34" charset="0"/>
              </a:rPr>
              <a:t>)</a:t>
            </a:r>
          </a:p>
          <a:p>
            <a:pPr>
              <a:buFontTx/>
              <a:buChar char="•"/>
            </a:pPr>
            <a:r>
              <a:rPr lang="sr-Latn-CS" sz="2400" b="1">
                <a:solidFill>
                  <a:srgbClr val="FF0000"/>
                </a:solidFill>
                <a:cs typeface="Arial" pitchFamily="34" charset="0"/>
              </a:rPr>
              <a:t> </a:t>
            </a:r>
            <a:r>
              <a:rPr lang="sr-Cyrl-CS" sz="2400" b="1">
                <a:solidFill>
                  <a:srgbClr val="FF0000"/>
                </a:solidFill>
                <a:cs typeface="Arial" pitchFamily="34" charset="0"/>
              </a:rPr>
              <a:t>Плућна вазоконстрикција (алвеолна хипоксија)</a:t>
            </a:r>
            <a:endParaRPr lang="sr-Latn-CS" sz="2400" b="1">
              <a:solidFill>
                <a:srgbClr val="FF0000"/>
              </a:solidFill>
              <a:cs typeface="Arial" pitchFamily="34" charset="0"/>
            </a:endParaRPr>
          </a:p>
          <a:p>
            <a:pPr>
              <a:buFontTx/>
              <a:buChar char="•"/>
            </a:pPr>
            <a:r>
              <a:rPr lang="sr-Latn-CS" sz="2400" b="1">
                <a:cs typeface="Arial" pitchFamily="34" charset="0"/>
              </a:rPr>
              <a:t> </a:t>
            </a:r>
            <a:r>
              <a:rPr lang="sr-Cyrl-CS" sz="2000" b="1">
                <a:cs typeface="Arial" pitchFamily="34" charset="0"/>
              </a:rPr>
              <a:t>Повећан минутни волумен</a:t>
            </a:r>
          </a:p>
          <a:p>
            <a:pPr>
              <a:buFontTx/>
              <a:buChar char="•"/>
            </a:pPr>
            <a:r>
              <a:rPr lang="sr-Latn-CS" sz="2000" b="1">
                <a:cs typeface="Arial" pitchFamily="34" charset="0"/>
              </a:rPr>
              <a:t> </a:t>
            </a:r>
            <a:r>
              <a:rPr lang="sr-Cyrl-CS" sz="2000" b="1">
                <a:cs typeface="Arial" pitchFamily="34" charset="0"/>
              </a:rPr>
              <a:t>Повећана вискозност крви</a:t>
            </a:r>
            <a:endParaRPr lang="sr-Latn-CS" sz="2000" b="1">
              <a:cs typeface="Arial" pitchFamily="34" charset="0"/>
            </a:endParaRPr>
          </a:p>
          <a:p>
            <a:pPr>
              <a:buFontTx/>
              <a:buChar char="•"/>
            </a:pPr>
            <a:r>
              <a:rPr lang="sr-Latn-CS" sz="2000" b="1">
                <a:cs typeface="Arial" pitchFamily="34" charset="0"/>
              </a:rPr>
              <a:t> </a:t>
            </a:r>
            <a:r>
              <a:rPr lang="sr-Cyrl-CS" sz="2000" b="1">
                <a:cs typeface="Arial" pitchFamily="34" charset="0"/>
              </a:rPr>
              <a:t>Хиперволемија</a:t>
            </a:r>
            <a:r>
              <a:rPr lang="sr-Latn-CS" sz="2000" b="1">
                <a:cs typeface="Arial" pitchFamily="34" charset="0"/>
              </a:rPr>
              <a:t> </a:t>
            </a:r>
            <a:endParaRPr lang="en-US" sz="2000" b="1">
              <a:cs typeface="Arial" pitchFamily="34" charset="0"/>
            </a:endParaRPr>
          </a:p>
        </p:txBody>
      </p:sp>
      <p:sp>
        <p:nvSpPr>
          <p:cNvPr id="100355" name="AutoShape 4"/>
          <p:cNvSpPr>
            <a:spLocks noChangeArrowheads="1"/>
          </p:cNvSpPr>
          <p:nvPr/>
        </p:nvSpPr>
        <p:spPr bwMode="auto">
          <a:xfrm>
            <a:off x="2786063" y="3714750"/>
            <a:ext cx="838200" cy="381000"/>
          </a:xfrm>
          <a:prstGeom prst="downArrow">
            <a:avLst>
              <a:gd name="adj1" fmla="val 50000"/>
              <a:gd name="adj2" fmla="val 25000"/>
            </a:avLst>
          </a:prstGeom>
          <a:solidFill>
            <a:srgbClr val="FFCC99"/>
          </a:solidFill>
          <a:ln w="9525">
            <a:solidFill>
              <a:srgbClr val="FFCC99"/>
            </a:solidFill>
            <a:miter lim="800000"/>
            <a:headEnd/>
            <a:tailEnd/>
          </a:ln>
        </p:spPr>
        <p:txBody>
          <a:bodyPr wrap="none" anchor="ctr"/>
          <a:lstStyle/>
          <a:p>
            <a:endParaRPr lang="sr-Latn-CS"/>
          </a:p>
        </p:txBody>
      </p:sp>
    </p:spTree>
  </p:cSld>
  <p:clrMapOvr>
    <a:masterClrMapping/>
  </p:clrMapOvr>
  <p:transition spd="med">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p:cNvPicPr>
            <a:picLocks noChangeAspect="1" noChangeArrowheads="1"/>
          </p:cNvPicPr>
          <p:nvPr/>
        </p:nvPicPr>
        <p:blipFill>
          <a:blip r:embed="rId2"/>
          <a:srcRect/>
          <a:stretch>
            <a:fillRect/>
          </a:stretch>
        </p:blipFill>
        <p:spPr bwMode="auto">
          <a:xfrm>
            <a:off x="0" y="0"/>
            <a:ext cx="6357938" cy="6515100"/>
          </a:xfrm>
          <a:prstGeom prst="rect">
            <a:avLst/>
          </a:prstGeom>
          <a:noFill/>
          <a:ln w="9525">
            <a:noFill/>
            <a:miter lim="800000"/>
            <a:headEnd/>
            <a:tailEnd/>
          </a:ln>
        </p:spPr>
      </p:pic>
      <p:sp>
        <p:nvSpPr>
          <p:cNvPr id="101379" name="Rectangle 2"/>
          <p:cNvSpPr>
            <a:spLocks noChangeArrowheads="1"/>
          </p:cNvSpPr>
          <p:nvPr/>
        </p:nvSpPr>
        <p:spPr bwMode="auto">
          <a:xfrm>
            <a:off x="6357938" y="714375"/>
            <a:ext cx="4572000" cy="2678113"/>
          </a:xfrm>
          <a:prstGeom prst="rect">
            <a:avLst/>
          </a:prstGeom>
          <a:noFill/>
          <a:ln w="9525">
            <a:noFill/>
            <a:miter lim="800000"/>
            <a:headEnd/>
            <a:tailEnd/>
          </a:ln>
        </p:spPr>
        <p:txBody>
          <a:bodyPr>
            <a:spAutoFit/>
          </a:bodyPr>
          <a:lstStyle/>
          <a:p>
            <a:r>
              <a:rPr lang="sr-Cyrl-CS" sz="1400"/>
              <a:t>Директна визуелизација </a:t>
            </a:r>
          </a:p>
          <a:p>
            <a:r>
              <a:rPr lang="sr-Cyrl-CS" sz="1400"/>
              <a:t>вазоконстрикторног ефекта </a:t>
            </a:r>
          </a:p>
          <a:p>
            <a:r>
              <a:rPr lang="sr-Cyrl-CS" sz="1400"/>
              <a:t>акутне хипоксије. Током удисања </a:t>
            </a:r>
          </a:p>
          <a:p>
            <a:r>
              <a:rPr lang="en-US" sz="1400"/>
              <a:t> 5% O2 </a:t>
            </a:r>
            <a:r>
              <a:rPr lang="sr-Cyrl-CS" sz="1400"/>
              <a:t>у</a:t>
            </a:r>
            <a:r>
              <a:rPr lang="en-US" sz="1400"/>
              <a:t> N2 </a:t>
            </a:r>
            <a:r>
              <a:rPr lang="sr-Cyrl-CS" sz="1400"/>
              <a:t>долази до </a:t>
            </a:r>
          </a:p>
          <a:p>
            <a:r>
              <a:rPr lang="sr-Cyrl-CS" sz="1400"/>
              <a:t>вазоконстрикције прекапиларних </a:t>
            </a:r>
          </a:p>
          <a:p>
            <a:r>
              <a:rPr lang="sr-Cyrl-CS" sz="1400"/>
              <a:t> к. судова а пулмоналис, док не </a:t>
            </a:r>
          </a:p>
          <a:p>
            <a:r>
              <a:rPr lang="sr-Cyrl-CS" sz="1400"/>
              <a:t>постоје значајне промене у </a:t>
            </a:r>
          </a:p>
          <a:p>
            <a:r>
              <a:rPr lang="sr-Cyrl-CS" sz="1400"/>
              <a:t>дијаметру плућних вена</a:t>
            </a:r>
            <a:r>
              <a:rPr lang="sr-Latn-CS" sz="1400"/>
              <a:t>.</a:t>
            </a:r>
            <a:r>
              <a:rPr lang="en-US" sz="1400"/>
              <a:t> </a:t>
            </a:r>
            <a:endParaRPr lang="sr-Cyrl-CS" sz="1400"/>
          </a:p>
          <a:p>
            <a:r>
              <a:rPr lang="en-US" sz="1400" i="1"/>
              <a:t>(Courtesy of Dr. I. Ninomiya,</a:t>
            </a:r>
          </a:p>
          <a:p>
            <a:r>
              <a:rPr lang="sr-Latn-CS" sz="1400" i="1"/>
              <a:t>National Cardiovascular Research</a:t>
            </a:r>
            <a:endParaRPr lang="sr-Cyrl-CS" sz="1400" i="1"/>
          </a:p>
          <a:p>
            <a:r>
              <a:rPr lang="sr-Latn-CS" sz="1400" i="1"/>
              <a:t> Institute,</a:t>
            </a:r>
          </a:p>
          <a:p>
            <a:r>
              <a:rPr lang="sr-Latn-CS" sz="1400" i="1"/>
              <a:t>Osaka, Japan.)</a:t>
            </a:r>
            <a:endParaRPr lang="sr-Latn-CS" sz="1400"/>
          </a:p>
        </p:txBody>
      </p:sp>
    </p:spTree>
  </p:cSld>
  <p:clrMapOvr>
    <a:masterClrMapping/>
  </p:clrMapOvr>
  <p:transition spd="med">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3"/>
          <p:cNvSpPr txBox="1">
            <a:spLocks noChangeArrowheads="1"/>
          </p:cNvSpPr>
          <p:nvPr/>
        </p:nvSpPr>
        <p:spPr bwMode="auto">
          <a:xfrm>
            <a:off x="357188" y="285750"/>
            <a:ext cx="9385300" cy="646113"/>
          </a:xfrm>
          <a:prstGeom prst="rect">
            <a:avLst/>
          </a:prstGeom>
          <a:noFill/>
          <a:ln w="9525">
            <a:noFill/>
            <a:miter lim="800000"/>
            <a:headEnd/>
            <a:tailEnd/>
          </a:ln>
        </p:spPr>
        <p:txBody>
          <a:bodyPr wrap="none">
            <a:spAutoFit/>
          </a:bodyPr>
          <a:lstStyle/>
          <a:p>
            <a:r>
              <a:rPr lang="sr-Cyrl-CS" sz="3600">
                <a:cs typeface="Arial" pitchFamily="34" charset="0"/>
              </a:rPr>
              <a:t>Хронично плућно срце – клиничка слика</a:t>
            </a:r>
            <a:r>
              <a:rPr lang="sr-Latn-CS" sz="3600">
                <a:cs typeface="Arial" pitchFamily="34" charset="0"/>
              </a:rPr>
              <a:t>    </a:t>
            </a:r>
            <a:endParaRPr lang="en-US" sz="3600">
              <a:cs typeface="Arial" pitchFamily="34" charset="0"/>
            </a:endParaRPr>
          </a:p>
        </p:txBody>
      </p:sp>
      <p:sp>
        <p:nvSpPr>
          <p:cNvPr id="102403" name="Text Box 4"/>
          <p:cNvSpPr txBox="1">
            <a:spLocks noChangeArrowheads="1"/>
          </p:cNvSpPr>
          <p:nvPr/>
        </p:nvSpPr>
        <p:spPr bwMode="auto">
          <a:xfrm>
            <a:off x="395288" y="1328738"/>
            <a:ext cx="8916987" cy="4094162"/>
          </a:xfrm>
          <a:prstGeom prst="rect">
            <a:avLst/>
          </a:prstGeom>
          <a:noFill/>
          <a:ln w="9525">
            <a:noFill/>
            <a:miter lim="800000"/>
            <a:headEnd/>
            <a:tailEnd/>
          </a:ln>
        </p:spPr>
        <p:txBody>
          <a:bodyPr wrap="none">
            <a:spAutoFit/>
          </a:bodyPr>
          <a:lstStyle/>
          <a:p>
            <a:r>
              <a:rPr lang="sr-Cyrl-CS" sz="2400">
                <a:cs typeface="Arial" pitchFamily="34" charset="0"/>
              </a:rPr>
              <a:t>Симптоми</a:t>
            </a:r>
            <a:r>
              <a:rPr lang="sr-Latn-CS" sz="2400">
                <a:cs typeface="Arial" pitchFamily="34" charset="0"/>
              </a:rPr>
              <a:t>:  </a:t>
            </a:r>
            <a:r>
              <a:rPr lang="sr-Cyrl-CS" sz="2400">
                <a:cs typeface="Arial" pitchFamily="34" charset="0"/>
              </a:rPr>
              <a:t>често без симптома у раној фази болести или </a:t>
            </a:r>
          </a:p>
          <a:p>
            <a:r>
              <a:rPr lang="sr-Cyrl-CS" sz="2400">
                <a:cs typeface="Arial" pitchFamily="34" charset="0"/>
              </a:rPr>
              <a:t>доминирају симптоми и знаци основне болести.</a:t>
            </a:r>
            <a:endParaRPr lang="sr-Latn-CS" sz="2400">
              <a:cs typeface="Arial" pitchFamily="34" charset="0"/>
            </a:endParaRPr>
          </a:p>
          <a:p>
            <a:pPr>
              <a:buFontTx/>
              <a:buChar char="•"/>
            </a:pPr>
            <a:r>
              <a:rPr lang="sr-Latn-CS" sz="2000" b="1">
                <a:cs typeface="Arial" pitchFamily="34" charset="0"/>
              </a:rPr>
              <a:t> </a:t>
            </a:r>
            <a:r>
              <a:rPr lang="sr-Cyrl-CS" sz="2400">
                <a:solidFill>
                  <a:srgbClr val="FF0000"/>
                </a:solidFill>
                <a:cs typeface="Arial" pitchFamily="34" charset="0"/>
              </a:rPr>
              <a:t>Диспнеја при напору, сув кашаљ</a:t>
            </a:r>
            <a:r>
              <a:rPr lang="sr-Latn-CS" sz="2400">
                <a:solidFill>
                  <a:srgbClr val="FF0000"/>
                </a:solidFill>
                <a:cs typeface="Arial" pitchFamily="34" charset="0"/>
              </a:rPr>
              <a:t>  </a:t>
            </a:r>
          </a:p>
          <a:p>
            <a:pPr>
              <a:buFontTx/>
              <a:buChar char="•"/>
            </a:pPr>
            <a:r>
              <a:rPr lang="sr-Cyrl-CS" sz="2400">
                <a:solidFill>
                  <a:srgbClr val="FF0000"/>
                </a:solidFill>
                <a:cs typeface="Arial" pitchFamily="34" charset="0"/>
              </a:rPr>
              <a:t> Бол у средогруђу </a:t>
            </a:r>
            <a:r>
              <a:rPr lang="sr-Latn-CS" sz="2400">
                <a:cs typeface="Arial" pitchFamily="34" charset="0"/>
              </a:rPr>
              <a:t>– </a:t>
            </a:r>
            <a:r>
              <a:rPr lang="sr-Cyrl-CS" sz="2400">
                <a:cs typeface="Arial" pitchFamily="34" charset="0"/>
              </a:rPr>
              <a:t>акутна дилатација плућне артерије или </a:t>
            </a:r>
          </a:p>
          <a:p>
            <a:r>
              <a:rPr lang="sr-Cyrl-CS" sz="2400">
                <a:cs typeface="Arial" pitchFamily="34" charset="0"/>
              </a:rPr>
              <a:t>                                   исхемија десне коморе</a:t>
            </a:r>
            <a:endParaRPr lang="sr-Latn-CS" sz="2400">
              <a:cs typeface="Arial" pitchFamily="34" charset="0"/>
            </a:endParaRPr>
          </a:p>
          <a:p>
            <a:pPr>
              <a:buFontTx/>
              <a:buChar char="•"/>
            </a:pPr>
            <a:r>
              <a:rPr lang="sr-Latn-CS" sz="2400">
                <a:cs typeface="Arial" pitchFamily="34" charset="0"/>
              </a:rPr>
              <a:t> </a:t>
            </a:r>
            <a:r>
              <a:rPr lang="sr-Cyrl-CS" sz="2400">
                <a:solidFill>
                  <a:srgbClr val="FF0000"/>
                </a:solidFill>
                <a:cs typeface="Arial" pitchFamily="34" charset="0"/>
              </a:rPr>
              <a:t>Хемоптизије</a:t>
            </a:r>
            <a:endParaRPr lang="sr-Latn-CS" sz="2400">
              <a:solidFill>
                <a:srgbClr val="FF0000"/>
              </a:solidFill>
              <a:cs typeface="Arial" pitchFamily="34" charset="0"/>
            </a:endParaRPr>
          </a:p>
          <a:p>
            <a:pPr>
              <a:buFontTx/>
              <a:buChar char="•"/>
            </a:pPr>
            <a:r>
              <a:rPr lang="sr-Latn-CS" sz="2400">
                <a:cs typeface="Arial" pitchFamily="34" charset="0"/>
              </a:rPr>
              <a:t> </a:t>
            </a:r>
            <a:r>
              <a:rPr lang="sr-Cyrl-CS" sz="2400">
                <a:solidFill>
                  <a:srgbClr val="FF0000"/>
                </a:solidFill>
                <a:cs typeface="Arial" pitchFamily="34" charset="0"/>
              </a:rPr>
              <a:t>Промуклост</a:t>
            </a:r>
            <a:r>
              <a:rPr lang="sr-Latn-CS" sz="2400">
                <a:solidFill>
                  <a:srgbClr val="FFFF00"/>
                </a:solidFill>
                <a:cs typeface="Arial" pitchFamily="34" charset="0"/>
              </a:rPr>
              <a:t> </a:t>
            </a:r>
            <a:r>
              <a:rPr lang="sr-Latn-CS" sz="2400">
                <a:cs typeface="Arial" pitchFamily="34" charset="0"/>
              </a:rPr>
              <a:t>– </a:t>
            </a:r>
            <a:r>
              <a:rPr lang="sr-Cyrl-CS" sz="2400">
                <a:cs typeface="Arial" pitchFamily="34" charset="0"/>
              </a:rPr>
              <a:t> компресија </a:t>
            </a:r>
            <a:r>
              <a:rPr lang="sr-Latn-CS" sz="2400">
                <a:cs typeface="Arial" pitchFamily="34" charset="0"/>
              </a:rPr>
              <a:t>n. rekurensa </a:t>
            </a:r>
            <a:r>
              <a:rPr lang="sr-Cyrl-CS" sz="2400">
                <a:cs typeface="Arial" pitchFamily="34" charset="0"/>
              </a:rPr>
              <a:t>дилатираном </a:t>
            </a:r>
          </a:p>
          <a:p>
            <a:r>
              <a:rPr lang="sr-Cyrl-CS" sz="2400">
                <a:cs typeface="Arial" pitchFamily="34" charset="0"/>
              </a:rPr>
              <a:t>                            артеријом пулмоналис </a:t>
            </a:r>
          </a:p>
          <a:p>
            <a:pPr>
              <a:buFontTx/>
              <a:buChar char="•"/>
            </a:pPr>
            <a:r>
              <a:rPr lang="sr-Latn-CS" sz="2400">
                <a:cs typeface="Arial" pitchFamily="34" charset="0"/>
              </a:rPr>
              <a:t> </a:t>
            </a:r>
            <a:r>
              <a:rPr lang="sr-Cyrl-CS" sz="2400">
                <a:solidFill>
                  <a:srgbClr val="FF0000"/>
                </a:solidFill>
                <a:cs typeface="Arial" pitchFamily="34" charset="0"/>
              </a:rPr>
              <a:t>Синкопа при напору</a:t>
            </a:r>
            <a:r>
              <a:rPr lang="sr-Latn-CS" sz="2400">
                <a:solidFill>
                  <a:srgbClr val="FF0000"/>
                </a:solidFill>
                <a:cs typeface="Arial" pitchFamily="34" charset="0"/>
              </a:rPr>
              <a:t> </a:t>
            </a:r>
            <a:r>
              <a:rPr lang="sr-Latn-CS" sz="2400">
                <a:cs typeface="Arial" pitchFamily="34" charset="0"/>
              </a:rPr>
              <a:t>– </a:t>
            </a:r>
            <a:r>
              <a:rPr lang="sr-Cyrl-CS" sz="2400">
                <a:cs typeface="Arial" pitchFamily="34" charset="0"/>
              </a:rPr>
              <a:t>неспособност леве коморе да </a:t>
            </a:r>
          </a:p>
          <a:p>
            <a:r>
              <a:rPr lang="sr-Cyrl-CS" sz="2400">
                <a:cs typeface="Arial" pitchFamily="34" charset="0"/>
              </a:rPr>
              <a:t>  повећа минутни волумен</a:t>
            </a:r>
          </a:p>
          <a:p>
            <a:endParaRPr lang="en-US" sz="2000" b="1">
              <a:latin typeface="Tahoma" pitchFamily="34" charset="0"/>
            </a:endParaRPr>
          </a:p>
        </p:txBody>
      </p:sp>
    </p:spTree>
  </p:cSld>
  <p:clrMapOvr>
    <a:masterClrMapping/>
  </p:clrMapOvr>
  <p:transition spd="med">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285750" y="214313"/>
            <a:ext cx="9385300" cy="1200150"/>
          </a:xfrm>
          <a:prstGeom prst="rect">
            <a:avLst/>
          </a:prstGeom>
          <a:noFill/>
          <a:ln w="9525">
            <a:noFill/>
            <a:miter lim="800000"/>
            <a:headEnd/>
            <a:tailEnd/>
          </a:ln>
        </p:spPr>
        <p:txBody>
          <a:bodyPr wrap="none">
            <a:spAutoFit/>
          </a:bodyPr>
          <a:lstStyle/>
          <a:p>
            <a:r>
              <a:rPr lang="sr-Cyrl-CS" sz="3600">
                <a:cs typeface="Arial" pitchFamily="34" charset="0"/>
              </a:rPr>
              <a:t>Хронично плућно срце – клиничка слика</a:t>
            </a:r>
            <a:r>
              <a:rPr lang="sr-Latn-CS" sz="3600">
                <a:cs typeface="Arial" pitchFamily="34" charset="0"/>
              </a:rPr>
              <a:t>    </a:t>
            </a:r>
            <a:endParaRPr lang="en-US" sz="3600">
              <a:cs typeface="Arial" pitchFamily="34" charset="0"/>
            </a:endParaRPr>
          </a:p>
          <a:p>
            <a:r>
              <a:rPr lang="sr-Latn-CS" sz="3600" b="1">
                <a:solidFill>
                  <a:srgbClr val="FFFF00"/>
                </a:solidFill>
                <a:latin typeface="Tahoma" pitchFamily="34" charset="0"/>
              </a:rPr>
              <a:t>    </a:t>
            </a:r>
            <a:endParaRPr lang="en-US" sz="3600" b="1">
              <a:solidFill>
                <a:srgbClr val="FFFF00"/>
              </a:solidFill>
              <a:latin typeface="Tahoma" pitchFamily="34" charset="0"/>
            </a:endParaRPr>
          </a:p>
        </p:txBody>
      </p:sp>
      <p:sp>
        <p:nvSpPr>
          <p:cNvPr id="103427" name="Text Box 4"/>
          <p:cNvSpPr txBox="1">
            <a:spLocks noChangeArrowheads="1"/>
          </p:cNvSpPr>
          <p:nvPr/>
        </p:nvSpPr>
        <p:spPr bwMode="auto">
          <a:xfrm>
            <a:off x="690563" y="1196975"/>
            <a:ext cx="8385175" cy="5200650"/>
          </a:xfrm>
          <a:prstGeom prst="rect">
            <a:avLst/>
          </a:prstGeom>
          <a:noFill/>
          <a:ln w="9525">
            <a:noFill/>
            <a:miter lim="800000"/>
            <a:headEnd/>
            <a:tailEnd/>
          </a:ln>
        </p:spPr>
        <p:txBody>
          <a:bodyPr wrap="none">
            <a:spAutoFit/>
          </a:bodyPr>
          <a:lstStyle/>
          <a:p>
            <a:r>
              <a:rPr lang="sr-Cyrl-CS" sz="2800" b="1">
                <a:solidFill>
                  <a:srgbClr val="FF3300"/>
                </a:solidFill>
                <a:latin typeface="Tahoma" pitchFamily="34" charset="0"/>
              </a:rPr>
              <a:t>  </a:t>
            </a:r>
            <a:r>
              <a:rPr lang="sr-Cyrl-CS" sz="2800" b="1">
                <a:cs typeface="Arial" pitchFamily="34" charset="0"/>
              </a:rPr>
              <a:t>Физички знаци</a:t>
            </a:r>
            <a:r>
              <a:rPr lang="sr-Latn-CS" sz="2800" b="1">
                <a:cs typeface="Arial" pitchFamily="34" charset="0"/>
              </a:rPr>
              <a:t> :</a:t>
            </a:r>
          </a:p>
          <a:p>
            <a:endParaRPr lang="sr-Latn-CS" sz="2800" b="1">
              <a:solidFill>
                <a:srgbClr val="FF3300"/>
              </a:solidFill>
              <a:latin typeface="Tahoma" pitchFamily="34" charset="0"/>
            </a:endParaRPr>
          </a:p>
          <a:p>
            <a:pPr>
              <a:buFontTx/>
              <a:buChar char="•"/>
            </a:pPr>
            <a:r>
              <a:rPr lang="sr-Latn-CS" sz="2800" b="1">
                <a:solidFill>
                  <a:srgbClr val="FFFF00"/>
                </a:solidFill>
                <a:latin typeface="Tahoma" pitchFamily="34" charset="0"/>
              </a:rPr>
              <a:t> </a:t>
            </a:r>
            <a:r>
              <a:rPr lang="sr-Cyrl-CS" sz="2800">
                <a:solidFill>
                  <a:srgbClr val="FF0000"/>
                </a:solidFill>
                <a:cs typeface="Arial" pitchFamily="34" charset="0"/>
              </a:rPr>
              <a:t>Тахипнеја, периферна цијаноза</a:t>
            </a:r>
            <a:r>
              <a:rPr lang="sr-Latn-CS" sz="2800">
                <a:solidFill>
                  <a:srgbClr val="FF0000"/>
                </a:solidFill>
                <a:cs typeface="Arial" pitchFamily="34" charset="0"/>
              </a:rPr>
              <a:t> </a:t>
            </a:r>
          </a:p>
          <a:p>
            <a:r>
              <a:rPr lang="sr-Latn-CS" sz="2800">
                <a:cs typeface="Arial" pitchFamily="34" charset="0"/>
              </a:rPr>
              <a:t>   </a:t>
            </a:r>
            <a:r>
              <a:rPr lang="sr-Cyrl-CS" sz="2800">
                <a:cs typeface="Arial" pitchFamily="34" charset="0"/>
              </a:rPr>
              <a:t>- плућне хипертензије</a:t>
            </a:r>
            <a:endParaRPr lang="sr-Latn-CS" sz="2800">
              <a:cs typeface="Arial" pitchFamily="34" charset="0"/>
            </a:endParaRPr>
          </a:p>
          <a:p>
            <a:pPr>
              <a:buFontTx/>
              <a:buChar char="•"/>
            </a:pPr>
            <a:r>
              <a:rPr lang="sr-Latn-CS" sz="2800" b="1">
                <a:solidFill>
                  <a:schemeClr val="bg1"/>
                </a:solidFill>
                <a:latin typeface="Tahoma" pitchFamily="34" charset="0"/>
              </a:rPr>
              <a:t> </a:t>
            </a:r>
            <a:r>
              <a:rPr lang="sr-Cyrl-CS" sz="2800">
                <a:solidFill>
                  <a:srgbClr val="FF0000"/>
                </a:solidFill>
                <a:cs typeface="Arial" pitchFamily="34" charset="0"/>
              </a:rPr>
              <a:t>Централна цијаноза</a:t>
            </a:r>
            <a:r>
              <a:rPr lang="sr-Latn-CS" sz="2800">
                <a:solidFill>
                  <a:srgbClr val="FF0000"/>
                </a:solidFill>
                <a:cs typeface="Arial" pitchFamily="34" charset="0"/>
              </a:rPr>
              <a:t> </a:t>
            </a:r>
          </a:p>
          <a:p>
            <a:r>
              <a:rPr lang="sr-Latn-CS" sz="2800" b="1">
                <a:latin typeface="Tahoma" pitchFamily="34" charset="0"/>
              </a:rPr>
              <a:t>   </a:t>
            </a:r>
            <a:r>
              <a:rPr lang="sr-Cyrl-CS" sz="2800" b="1">
                <a:latin typeface="Tahoma" pitchFamily="34" charset="0"/>
              </a:rPr>
              <a:t>- </a:t>
            </a:r>
            <a:r>
              <a:rPr lang="sr-Cyrl-CS" sz="2800">
                <a:cs typeface="Arial" pitchFamily="34" charset="0"/>
              </a:rPr>
              <a:t>хронична респирацијска инсуфицијенција</a:t>
            </a:r>
            <a:endParaRPr lang="sr-Latn-CS" sz="2800">
              <a:cs typeface="Arial" pitchFamily="34" charset="0"/>
            </a:endParaRPr>
          </a:p>
          <a:p>
            <a:pPr>
              <a:buFontTx/>
              <a:buChar char="•"/>
            </a:pPr>
            <a:r>
              <a:rPr lang="sr-Latn-CS" sz="2800" b="1">
                <a:solidFill>
                  <a:schemeClr val="bg1"/>
                </a:solidFill>
                <a:latin typeface="Tahoma" pitchFamily="34" charset="0"/>
              </a:rPr>
              <a:t> </a:t>
            </a:r>
            <a:r>
              <a:rPr lang="sr-Cyrl-CS" sz="2400">
                <a:solidFill>
                  <a:srgbClr val="FF0000"/>
                </a:solidFill>
                <a:cs typeface="Arial" pitchFamily="34" charset="0"/>
              </a:rPr>
              <a:t>Пулзације лево парастернално и епигастријуму </a:t>
            </a:r>
            <a:endParaRPr lang="sr-Latn-CS" sz="2400">
              <a:solidFill>
                <a:srgbClr val="FF0000"/>
              </a:solidFill>
              <a:cs typeface="Arial" pitchFamily="34" charset="0"/>
            </a:endParaRPr>
          </a:p>
          <a:p>
            <a:r>
              <a:rPr lang="sr-Latn-CS" sz="2800" b="1">
                <a:solidFill>
                  <a:srgbClr val="FFFF00"/>
                </a:solidFill>
                <a:latin typeface="Tahoma" pitchFamily="34" charset="0"/>
              </a:rPr>
              <a:t>    </a:t>
            </a:r>
            <a:r>
              <a:rPr lang="sr-Latn-CS" sz="2400">
                <a:cs typeface="Arial" pitchFamily="34" charset="0"/>
              </a:rPr>
              <a:t>– </a:t>
            </a:r>
            <a:r>
              <a:rPr lang="sr-Cyrl-CS" sz="2400">
                <a:cs typeface="Arial" pitchFamily="34" charset="0"/>
              </a:rPr>
              <a:t>хипертрофија десне коморе</a:t>
            </a:r>
            <a:r>
              <a:rPr lang="sr-Latn-CS" sz="2800" b="1">
                <a:solidFill>
                  <a:schemeClr val="bg1"/>
                </a:solidFill>
                <a:latin typeface="Tahoma" pitchFamily="34" charset="0"/>
              </a:rPr>
              <a:t>DK</a:t>
            </a:r>
          </a:p>
          <a:p>
            <a:pPr>
              <a:buFontTx/>
              <a:buChar char="•"/>
            </a:pPr>
            <a:r>
              <a:rPr lang="sr-Latn-CS" sz="2800" b="1">
                <a:solidFill>
                  <a:srgbClr val="FFFF00"/>
                </a:solidFill>
                <a:latin typeface="Tahoma" pitchFamily="34" charset="0"/>
              </a:rPr>
              <a:t> </a:t>
            </a:r>
            <a:r>
              <a:rPr lang="sr-Cyrl-CS" sz="2400">
                <a:solidFill>
                  <a:srgbClr val="FF0000"/>
                </a:solidFill>
                <a:cs typeface="Arial" pitchFamily="34" charset="0"/>
              </a:rPr>
              <a:t>Наглашен други тон над пулмоналном артеријом</a:t>
            </a:r>
            <a:r>
              <a:rPr lang="sr-Latn-CS" sz="2400">
                <a:solidFill>
                  <a:srgbClr val="FF0000"/>
                </a:solidFill>
                <a:cs typeface="Arial" pitchFamily="34" charset="0"/>
              </a:rPr>
              <a:t>  </a:t>
            </a:r>
          </a:p>
          <a:p>
            <a:r>
              <a:rPr lang="sr-Latn-CS" sz="2800">
                <a:solidFill>
                  <a:srgbClr val="FF0000"/>
                </a:solidFill>
                <a:cs typeface="Arial" pitchFamily="34" charset="0"/>
              </a:rPr>
              <a:t>   </a:t>
            </a:r>
            <a:r>
              <a:rPr lang="sr-Cyrl-CS" sz="2800">
                <a:cs typeface="Arial" pitchFamily="34" charset="0"/>
              </a:rPr>
              <a:t>- плућна хипертензија</a:t>
            </a:r>
            <a:endParaRPr lang="sr-Latn-CS" sz="2800">
              <a:cs typeface="Arial" pitchFamily="34" charset="0"/>
            </a:endParaRPr>
          </a:p>
          <a:p>
            <a:pPr>
              <a:buFontTx/>
              <a:buChar char="•"/>
            </a:pPr>
            <a:r>
              <a:rPr lang="sr-Latn-CS" sz="2800" b="1">
                <a:solidFill>
                  <a:srgbClr val="FFFF00"/>
                </a:solidFill>
                <a:latin typeface="Tahoma" pitchFamily="34" charset="0"/>
              </a:rPr>
              <a:t> </a:t>
            </a:r>
            <a:r>
              <a:rPr lang="sr-Cyrl-CS" sz="2400">
                <a:solidFill>
                  <a:srgbClr val="FF0000"/>
                </a:solidFill>
                <a:cs typeface="Arial" pitchFamily="34" charset="0"/>
              </a:rPr>
              <a:t>Дијастолни шум инсуфицијенције пулмоналне артерије</a:t>
            </a:r>
          </a:p>
          <a:p>
            <a:r>
              <a:rPr lang="sr-Cyrl-CS" sz="2400">
                <a:solidFill>
                  <a:srgbClr val="FF0000"/>
                </a:solidFill>
                <a:cs typeface="Arial" pitchFamily="34" charset="0"/>
              </a:rPr>
              <a:t>   (Грахам – Стил)</a:t>
            </a:r>
            <a:endParaRPr lang="sr-Latn-CS" sz="2400">
              <a:solidFill>
                <a:srgbClr val="FF0000"/>
              </a:solidFill>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p:cNvSpPr>
            <a:spLocks noGrp="1" noChangeArrowheads="1"/>
          </p:cNvSpPr>
          <p:nvPr>
            <p:ph type="body" idx="1"/>
          </p:nvPr>
        </p:nvSpPr>
        <p:spPr>
          <a:xfrm>
            <a:off x="428625" y="1643063"/>
            <a:ext cx="8229600" cy="4389437"/>
          </a:xfrm>
        </p:spPr>
        <p:txBody>
          <a:bodyPr/>
          <a:lstStyle/>
          <a:p>
            <a:pPr eaLnBrk="1" hangingPunct="1">
              <a:lnSpc>
                <a:spcPct val="90000"/>
              </a:lnSpc>
              <a:buFont typeface="Wingdings 2" pitchFamily="18" charset="2"/>
              <a:buNone/>
            </a:pPr>
            <a:endParaRPr lang="sr-Latn-CS" sz="2800" b="1" smtClean="0">
              <a:solidFill>
                <a:srgbClr val="FF3300"/>
              </a:solidFill>
            </a:endParaRPr>
          </a:p>
          <a:p>
            <a:pPr eaLnBrk="1" hangingPunct="1">
              <a:lnSpc>
                <a:spcPct val="90000"/>
              </a:lnSpc>
            </a:pPr>
            <a:r>
              <a:rPr lang="sr-Cyrl-CS" sz="2800" smtClean="0">
                <a:latin typeface="Arial" pitchFamily="34" charset="0"/>
                <a:cs typeface="Arial" pitchFamily="34" charset="0"/>
              </a:rPr>
              <a:t>Ритам галопа, холосистолни шум над  трикуспидним ушћем</a:t>
            </a:r>
          </a:p>
          <a:p>
            <a:pPr eaLnBrk="1" hangingPunct="1">
              <a:lnSpc>
                <a:spcPct val="90000"/>
              </a:lnSpc>
            </a:pPr>
            <a:r>
              <a:rPr lang="sr-Latn-CS" sz="2800" smtClean="0">
                <a:latin typeface="Arial" pitchFamily="34" charset="0"/>
                <a:cs typeface="Arial" pitchFamily="34" charset="0"/>
              </a:rPr>
              <a:t> </a:t>
            </a:r>
            <a:r>
              <a:rPr lang="sr-Cyrl-CS" sz="2800" smtClean="0">
                <a:latin typeface="Arial" pitchFamily="34" charset="0"/>
                <a:cs typeface="Arial" pitchFamily="34" charset="0"/>
              </a:rPr>
              <a:t>Набрекле вене на врату</a:t>
            </a:r>
            <a:endParaRPr lang="sr-Latn-CS" sz="2800" smtClean="0">
              <a:latin typeface="Arial" pitchFamily="34" charset="0"/>
              <a:cs typeface="Arial" pitchFamily="34" charset="0"/>
            </a:endParaRPr>
          </a:p>
          <a:p>
            <a:pPr eaLnBrk="1" hangingPunct="1">
              <a:lnSpc>
                <a:spcPct val="90000"/>
              </a:lnSpc>
            </a:pPr>
            <a:r>
              <a:rPr lang="sr-Latn-CS" sz="2800" smtClean="0">
                <a:latin typeface="Arial" pitchFamily="34" charset="0"/>
                <a:cs typeface="Arial" pitchFamily="34" charset="0"/>
              </a:rPr>
              <a:t> </a:t>
            </a:r>
            <a:r>
              <a:rPr lang="sr-Cyrl-CS" sz="2800" smtClean="0">
                <a:latin typeface="Arial" pitchFamily="34" charset="0"/>
                <a:cs typeface="Arial" pitchFamily="34" charset="0"/>
              </a:rPr>
              <a:t>Хепатомегалија</a:t>
            </a:r>
            <a:endParaRPr lang="sr-Latn-CS" sz="2800" smtClean="0">
              <a:latin typeface="Arial" pitchFamily="34" charset="0"/>
              <a:cs typeface="Arial" pitchFamily="34" charset="0"/>
            </a:endParaRPr>
          </a:p>
          <a:p>
            <a:pPr eaLnBrk="1" hangingPunct="1">
              <a:lnSpc>
                <a:spcPct val="90000"/>
              </a:lnSpc>
            </a:pPr>
            <a:r>
              <a:rPr lang="sr-Latn-CS" sz="2800" smtClean="0">
                <a:latin typeface="Arial" pitchFamily="34" charset="0"/>
                <a:cs typeface="Arial" pitchFamily="34" charset="0"/>
              </a:rPr>
              <a:t> </a:t>
            </a:r>
            <a:r>
              <a:rPr lang="sr-Cyrl-CS" sz="2800" smtClean="0">
                <a:latin typeface="Arial" pitchFamily="34" charset="0"/>
                <a:cs typeface="Arial" pitchFamily="34" charset="0"/>
              </a:rPr>
              <a:t>Едеми потколеница ?</a:t>
            </a:r>
            <a:endParaRPr lang="sr-Latn-CS" sz="2800" smtClean="0">
              <a:latin typeface="Arial" pitchFamily="34" charset="0"/>
              <a:cs typeface="Arial" pitchFamily="34" charset="0"/>
            </a:endParaRPr>
          </a:p>
          <a:p>
            <a:pPr eaLnBrk="1" hangingPunct="1">
              <a:lnSpc>
                <a:spcPct val="90000"/>
              </a:lnSpc>
            </a:pPr>
            <a:r>
              <a:rPr lang="sr-Latn-CS" sz="2800" smtClean="0">
                <a:latin typeface="Arial" pitchFamily="34" charset="0"/>
                <a:cs typeface="Arial" pitchFamily="34" charset="0"/>
              </a:rPr>
              <a:t> </a:t>
            </a:r>
            <a:r>
              <a:rPr lang="sr-Cyrl-CS" sz="2800" smtClean="0">
                <a:latin typeface="Arial" pitchFamily="34" charset="0"/>
                <a:cs typeface="Arial" pitchFamily="34" charset="0"/>
              </a:rPr>
              <a:t>Асцитес</a:t>
            </a:r>
            <a:endParaRPr lang="sr-Latn-CS" sz="2800" smtClean="0">
              <a:latin typeface="Arial" pitchFamily="34" charset="0"/>
              <a:cs typeface="Arial" pitchFamily="34" charset="0"/>
            </a:endParaRPr>
          </a:p>
          <a:p>
            <a:pPr eaLnBrk="1" hangingPunct="1">
              <a:lnSpc>
                <a:spcPct val="90000"/>
              </a:lnSpc>
            </a:pPr>
            <a:endParaRPr lang="en-US" sz="2800" b="1" smtClean="0">
              <a:solidFill>
                <a:schemeClr val="bg1"/>
              </a:solidFill>
            </a:endParaRPr>
          </a:p>
          <a:p>
            <a:pPr eaLnBrk="1" hangingPunct="1">
              <a:lnSpc>
                <a:spcPct val="90000"/>
              </a:lnSpc>
            </a:pPr>
            <a:endParaRPr lang="sr-Latn-CS" sz="2800" smtClean="0"/>
          </a:p>
        </p:txBody>
      </p:sp>
      <p:sp>
        <p:nvSpPr>
          <p:cNvPr id="104451" name="Text Box 4"/>
          <p:cNvSpPr>
            <a:spLocks noChangeArrowheads="1"/>
          </p:cNvSpPr>
          <p:nvPr>
            <p:ph type="title"/>
          </p:nvPr>
        </p:nvSpPr>
        <p:spPr>
          <a:xfrm>
            <a:off x="500063" y="357188"/>
            <a:ext cx="8229600" cy="1143000"/>
          </a:xfrm>
          <a:noFill/>
        </p:spPr>
        <p:txBody>
          <a:bodyPr/>
          <a:lstStyle/>
          <a:p>
            <a:pPr eaLnBrk="1" hangingPunct="1"/>
            <a:r>
              <a:rPr lang="sr-Cyrl-CS" sz="4000" smtClean="0">
                <a:solidFill>
                  <a:schemeClr val="tx1"/>
                </a:solidFill>
                <a:latin typeface="Arial" pitchFamily="34" charset="0"/>
                <a:cs typeface="Arial" pitchFamily="34" charset="0"/>
              </a:rPr>
              <a:t>Знаци декомпензације хроничног плућног срца</a:t>
            </a:r>
            <a:endParaRPr lang="en-US" sz="4000" smtClean="0">
              <a:solidFill>
                <a:schemeClr val="tx1"/>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
          <p:cNvSpPr>
            <a:spLocks noChangeArrowheads="1"/>
          </p:cNvSpPr>
          <p:nvPr/>
        </p:nvSpPr>
        <p:spPr bwMode="auto">
          <a:xfrm>
            <a:off x="285750" y="428625"/>
            <a:ext cx="8228013" cy="646113"/>
          </a:xfrm>
          <a:prstGeom prst="rect">
            <a:avLst/>
          </a:prstGeom>
          <a:noFill/>
          <a:ln w="9525">
            <a:noFill/>
            <a:miter lim="800000"/>
            <a:headEnd/>
            <a:tailEnd/>
          </a:ln>
        </p:spPr>
        <p:txBody>
          <a:bodyPr wrap="none">
            <a:spAutoFit/>
          </a:bodyPr>
          <a:lstStyle/>
          <a:p>
            <a:pPr>
              <a:spcBef>
                <a:spcPct val="50000"/>
              </a:spcBef>
            </a:pPr>
            <a:r>
              <a:rPr lang="sr-Cyrl-CS" sz="3600" b="1">
                <a:cs typeface="Arial" pitchFamily="34" charset="0"/>
              </a:rPr>
              <a:t>ЕКГ знаци хроничног плућног срца</a:t>
            </a:r>
            <a:endParaRPr lang="sr-Latn-CS" sz="3600" b="1">
              <a:cs typeface="Arial" pitchFamily="34" charset="0"/>
            </a:endParaRPr>
          </a:p>
        </p:txBody>
      </p:sp>
      <p:sp>
        <p:nvSpPr>
          <p:cNvPr id="105475" name="Text Box 4"/>
          <p:cNvSpPr txBox="1">
            <a:spLocks noChangeArrowheads="1"/>
          </p:cNvSpPr>
          <p:nvPr/>
        </p:nvSpPr>
        <p:spPr bwMode="auto">
          <a:xfrm>
            <a:off x="0" y="1357313"/>
            <a:ext cx="8515350" cy="3902075"/>
          </a:xfrm>
          <a:prstGeom prst="rect">
            <a:avLst/>
          </a:prstGeom>
          <a:noFill/>
          <a:ln w="9525">
            <a:noFill/>
            <a:miter lim="800000"/>
            <a:headEnd/>
            <a:tailEnd/>
          </a:ln>
        </p:spPr>
        <p:txBody>
          <a:bodyPr wrap="none">
            <a:spAutoFit/>
          </a:bodyPr>
          <a:lstStyle/>
          <a:p>
            <a:pPr marL="457200" indent="-457200">
              <a:lnSpc>
                <a:spcPct val="150000"/>
              </a:lnSpc>
              <a:buFontTx/>
              <a:buChar char="•"/>
            </a:pPr>
            <a:r>
              <a:rPr lang="sr-Latn-CS" sz="2400">
                <a:cs typeface="Arial" pitchFamily="34" charset="0"/>
              </a:rPr>
              <a:t>qR </a:t>
            </a:r>
            <a:r>
              <a:rPr lang="sr-Cyrl-CS" sz="2400">
                <a:cs typeface="Arial" pitchFamily="34" charset="0"/>
              </a:rPr>
              <a:t>у</a:t>
            </a:r>
            <a:r>
              <a:rPr lang="sr-Latn-CS" sz="2400">
                <a:cs typeface="Arial" pitchFamily="34" charset="0"/>
              </a:rPr>
              <a:t> V1 – </a:t>
            </a:r>
            <a:r>
              <a:rPr lang="sr-Cyrl-CS" sz="2400">
                <a:cs typeface="Arial" pitchFamily="34" charset="0"/>
              </a:rPr>
              <a:t>главни критеријум</a:t>
            </a:r>
            <a:endParaRPr lang="sr-Latn-CS" sz="2400">
              <a:cs typeface="Arial" pitchFamily="34" charset="0"/>
            </a:endParaRPr>
          </a:p>
          <a:p>
            <a:pPr marL="457200" indent="-457200">
              <a:lnSpc>
                <a:spcPct val="150000"/>
              </a:lnSpc>
              <a:buFontTx/>
              <a:buChar char="•"/>
            </a:pPr>
            <a:r>
              <a:rPr lang="sr-Cyrl-CS" sz="2400">
                <a:cs typeface="Arial" pitchFamily="34" charset="0"/>
              </a:rPr>
              <a:t>Предоминантни талас </a:t>
            </a:r>
            <a:r>
              <a:rPr lang="sr-Latn-CS" sz="2400">
                <a:cs typeface="Arial" pitchFamily="34" charset="0"/>
              </a:rPr>
              <a:t>S </a:t>
            </a:r>
            <a:r>
              <a:rPr lang="sr-Cyrl-CS" sz="2400">
                <a:cs typeface="Arial" pitchFamily="34" charset="0"/>
              </a:rPr>
              <a:t>у</a:t>
            </a:r>
            <a:r>
              <a:rPr lang="sr-Latn-CS" sz="2400">
                <a:cs typeface="Arial" pitchFamily="34" charset="0"/>
              </a:rPr>
              <a:t> D1</a:t>
            </a:r>
          </a:p>
          <a:p>
            <a:pPr marL="457200" indent="-457200">
              <a:lnSpc>
                <a:spcPct val="150000"/>
              </a:lnSpc>
              <a:buFontTx/>
              <a:buChar char="•"/>
            </a:pPr>
            <a:r>
              <a:rPr lang="sr-Cyrl-CS" sz="2400">
                <a:cs typeface="Arial" pitchFamily="34" charset="0"/>
              </a:rPr>
              <a:t>Предоминантни талас </a:t>
            </a:r>
            <a:r>
              <a:rPr lang="sr-Latn-CS" sz="2400">
                <a:cs typeface="Arial" pitchFamily="34" charset="0"/>
              </a:rPr>
              <a:t>S </a:t>
            </a:r>
            <a:r>
              <a:rPr lang="sr-Cyrl-CS" sz="2400">
                <a:cs typeface="Arial" pitchFamily="34" charset="0"/>
              </a:rPr>
              <a:t>у</a:t>
            </a:r>
            <a:r>
              <a:rPr lang="sr-Latn-CS" sz="2400">
                <a:cs typeface="Arial" pitchFamily="34" charset="0"/>
              </a:rPr>
              <a:t> V5</a:t>
            </a:r>
          </a:p>
          <a:p>
            <a:pPr marL="457200" indent="-457200">
              <a:lnSpc>
                <a:spcPct val="150000"/>
              </a:lnSpc>
              <a:buFontTx/>
              <a:buChar char="•"/>
            </a:pPr>
            <a:r>
              <a:rPr lang="sr-Latn-CS" sz="2400">
                <a:cs typeface="Arial" pitchFamily="34" charset="0"/>
              </a:rPr>
              <a:t>P </a:t>
            </a:r>
            <a:r>
              <a:rPr lang="sr-Cyrl-CS" sz="2400">
                <a:cs typeface="Arial" pitchFamily="34" charset="0"/>
              </a:rPr>
              <a:t>пулмонале</a:t>
            </a:r>
            <a:r>
              <a:rPr lang="sr-Latn-CS" sz="2400">
                <a:cs typeface="Arial" pitchFamily="34" charset="0"/>
              </a:rPr>
              <a:t> (</a:t>
            </a:r>
            <a:r>
              <a:rPr lang="sr-Cyrl-CS" sz="2400">
                <a:cs typeface="Arial" pitchFamily="34" charset="0"/>
              </a:rPr>
              <a:t>оштар, висок &gt;2,5</a:t>
            </a:r>
            <a:r>
              <a:rPr lang="sr-Latn-CS" sz="2400">
                <a:cs typeface="Arial" pitchFamily="34" charset="0"/>
              </a:rPr>
              <a:t>mm </a:t>
            </a:r>
            <a:r>
              <a:rPr lang="sr-Cyrl-CS" sz="2400">
                <a:cs typeface="Arial" pitchFamily="34" charset="0"/>
              </a:rPr>
              <a:t>талас </a:t>
            </a:r>
            <a:r>
              <a:rPr lang="sr-Latn-CS" sz="2400">
                <a:cs typeface="Arial" pitchFamily="34" charset="0"/>
              </a:rPr>
              <a:t>P </a:t>
            </a:r>
            <a:r>
              <a:rPr lang="sr-Cyrl-CS" sz="2400">
                <a:cs typeface="Arial" pitchFamily="34" charset="0"/>
              </a:rPr>
              <a:t>у</a:t>
            </a:r>
            <a:r>
              <a:rPr lang="sr-Latn-CS" sz="2000">
                <a:cs typeface="Arial" pitchFamily="34" charset="0"/>
              </a:rPr>
              <a:t> D</a:t>
            </a:r>
            <a:r>
              <a:rPr lang="sr-Latn-CS" sz="2000" baseline="-25000">
                <a:cs typeface="Arial" pitchFamily="34" charset="0"/>
              </a:rPr>
              <a:t>2 </a:t>
            </a:r>
            <a:r>
              <a:rPr lang="sr-Latn-CS" sz="2000">
                <a:cs typeface="Arial" pitchFamily="34" charset="0"/>
              </a:rPr>
              <a:t>D</a:t>
            </a:r>
            <a:r>
              <a:rPr lang="sr-Latn-CS" sz="2000" baseline="-25000">
                <a:cs typeface="Arial" pitchFamily="34" charset="0"/>
              </a:rPr>
              <a:t>3 </a:t>
            </a:r>
            <a:r>
              <a:rPr lang="sr-Cyrl-CS" sz="2000" baseline="-25000">
                <a:cs typeface="Arial" pitchFamily="34" charset="0"/>
              </a:rPr>
              <a:t> </a:t>
            </a:r>
            <a:r>
              <a:rPr lang="sr-Cyrl-CS" sz="2000">
                <a:cs typeface="Arial" pitchFamily="34" charset="0"/>
              </a:rPr>
              <a:t>а</a:t>
            </a:r>
            <a:r>
              <a:rPr lang="sr-Latn-CS" sz="2000">
                <a:cs typeface="Arial" pitchFamily="34" charset="0"/>
              </a:rPr>
              <a:t>VF)</a:t>
            </a:r>
          </a:p>
          <a:p>
            <a:pPr marL="457200" indent="-457200">
              <a:lnSpc>
                <a:spcPct val="150000"/>
              </a:lnSpc>
              <a:buFontTx/>
              <a:buChar char="•"/>
            </a:pPr>
            <a:r>
              <a:rPr lang="sr-Cyrl-CS" sz="2400">
                <a:cs typeface="Arial" pitchFamily="34" charset="0"/>
              </a:rPr>
              <a:t>Депресија </a:t>
            </a:r>
            <a:r>
              <a:rPr lang="sr-Latn-CS" sz="2400">
                <a:cs typeface="Arial" pitchFamily="34" charset="0"/>
              </a:rPr>
              <a:t>S</a:t>
            </a:r>
            <a:r>
              <a:rPr lang="sr-Cyrl-CS" sz="2400">
                <a:cs typeface="Arial" pitchFamily="34" charset="0"/>
              </a:rPr>
              <a:t>Т сегмента у</a:t>
            </a:r>
            <a:r>
              <a:rPr lang="sr-Latn-CS" sz="2400">
                <a:cs typeface="Arial" pitchFamily="34" charset="0"/>
              </a:rPr>
              <a:t> D2, D3, AVF</a:t>
            </a:r>
          </a:p>
          <a:p>
            <a:pPr marL="457200" indent="-457200">
              <a:lnSpc>
                <a:spcPct val="150000"/>
              </a:lnSpc>
              <a:buFontTx/>
              <a:buChar char="•"/>
            </a:pPr>
            <a:r>
              <a:rPr lang="sr-Cyrl-CS" sz="2400">
                <a:cs typeface="Arial" pitchFamily="34" charset="0"/>
              </a:rPr>
              <a:t>Инверзија таласа Т од</a:t>
            </a:r>
            <a:r>
              <a:rPr lang="sr-Latn-CS" sz="2400">
                <a:cs typeface="Arial" pitchFamily="34" charset="0"/>
              </a:rPr>
              <a:t> V1 </a:t>
            </a:r>
            <a:r>
              <a:rPr lang="sr-Cyrl-CS" sz="2400">
                <a:cs typeface="Arial" pitchFamily="34" charset="0"/>
              </a:rPr>
              <a:t>до</a:t>
            </a:r>
            <a:r>
              <a:rPr lang="sr-Latn-CS" sz="2400">
                <a:cs typeface="Arial" pitchFamily="34" charset="0"/>
              </a:rPr>
              <a:t> V4</a:t>
            </a:r>
          </a:p>
          <a:p>
            <a:pPr marL="457200" indent="-457200">
              <a:lnSpc>
                <a:spcPct val="150000"/>
              </a:lnSpc>
              <a:buFontTx/>
              <a:buChar char="•"/>
            </a:pPr>
            <a:r>
              <a:rPr lang="sr-Cyrl-CS" sz="2400">
                <a:cs typeface="Arial" pitchFamily="34" charset="0"/>
              </a:rPr>
              <a:t>Инкомплетни или комплетни блок десне гране </a:t>
            </a:r>
            <a:endParaRPr lang="sr-Latn-CS" sz="240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ekg1"/>
          <p:cNvPicPr>
            <a:picLocks noChangeAspect="1" noChangeArrowheads="1"/>
          </p:cNvPicPr>
          <p:nvPr/>
        </p:nvPicPr>
        <p:blipFill>
          <a:blip r:embed="rId2"/>
          <a:srcRect/>
          <a:stretch>
            <a:fillRect/>
          </a:stretch>
        </p:blipFill>
        <p:spPr bwMode="auto">
          <a:xfrm>
            <a:off x="533400" y="2027238"/>
            <a:ext cx="8153400" cy="4373562"/>
          </a:xfrm>
          <a:prstGeom prst="rect">
            <a:avLst/>
          </a:prstGeom>
          <a:noFill/>
          <a:ln w="9525">
            <a:noFill/>
            <a:miter lim="800000"/>
            <a:headEnd/>
            <a:tailEnd/>
          </a:ln>
        </p:spPr>
      </p:pic>
      <p:sp>
        <p:nvSpPr>
          <p:cNvPr id="106499" name="Text Box 3"/>
          <p:cNvSpPr txBox="1">
            <a:spLocks noChangeArrowheads="1"/>
          </p:cNvSpPr>
          <p:nvPr/>
        </p:nvSpPr>
        <p:spPr bwMode="auto">
          <a:xfrm>
            <a:off x="838200" y="549275"/>
            <a:ext cx="7642225" cy="646113"/>
          </a:xfrm>
          <a:prstGeom prst="rect">
            <a:avLst/>
          </a:prstGeom>
          <a:noFill/>
          <a:ln w="9525">
            <a:noFill/>
            <a:miter lim="800000"/>
            <a:headEnd/>
            <a:tailEnd/>
          </a:ln>
        </p:spPr>
        <p:txBody>
          <a:bodyPr wrap="none">
            <a:spAutoFit/>
          </a:bodyPr>
          <a:lstStyle/>
          <a:p>
            <a:r>
              <a:rPr lang="sr-Cyrl-CS" sz="3600">
                <a:cs typeface="Arial" pitchFamily="34" charset="0"/>
              </a:rPr>
              <a:t>ЕКГ знаци хроничног плућног срца</a:t>
            </a:r>
            <a:endParaRPr lang="en-US" sz="3600" baseline="-2500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sr-Cyrl-CS" sz="3600" dirty="0" smtClean="0">
                <a:solidFill>
                  <a:prstClr val="black"/>
                </a:solidFill>
                <a:latin typeface="Arial" charset="0"/>
                <a:ea typeface="+mn-ea"/>
                <a:cs typeface="Arial" charset="0"/>
              </a:rPr>
              <a:t>  ЕКГ знаци хроничног плућног срца</a:t>
            </a:r>
            <a:r>
              <a:rPr lang="en-US" sz="3600" baseline="-25000" dirty="0" smtClean="0">
                <a:solidFill>
                  <a:prstClr val="black"/>
                </a:solidFill>
                <a:latin typeface="Arial" charset="0"/>
                <a:ea typeface="+mn-ea"/>
                <a:cs typeface="Arial" charset="0"/>
              </a:rPr>
              <a:t/>
            </a:r>
            <a:br>
              <a:rPr lang="en-US" sz="3600" baseline="-25000" dirty="0" smtClean="0">
                <a:solidFill>
                  <a:prstClr val="black"/>
                </a:solidFill>
                <a:latin typeface="Arial" charset="0"/>
                <a:ea typeface="+mn-ea"/>
                <a:cs typeface="Arial" charset="0"/>
              </a:rPr>
            </a:br>
            <a:endParaRPr lang="sr-Latn-CS" dirty="0"/>
          </a:p>
        </p:txBody>
      </p:sp>
      <p:sp>
        <p:nvSpPr>
          <p:cNvPr id="107523" name="Content Placeholder 2"/>
          <p:cNvSpPr>
            <a:spLocks noGrp="1"/>
          </p:cNvSpPr>
          <p:nvPr>
            <p:ph idx="1"/>
          </p:nvPr>
        </p:nvSpPr>
        <p:spPr>
          <a:xfrm>
            <a:off x="428625" y="1500188"/>
            <a:ext cx="8229600" cy="4389437"/>
          </a:xfrm>
        </p:spPr>
        <p:txBody>
          <a:bodyPr/>
          <a:lstStyle/>
          <a:p>
            <a:endParaRPr lang="sr-Latn-CS" smtClean="0"/>
          </a:p>
        </p:txBody>
      </p:sp>
      <p:pic>
        <p:nvPicPr>
          <p:cNvPr id="107524" name="Picture 2"/>
          <p:cNvPicPr>
            <a:picLocks noChangeAspect="1" noChangeArrowheads="1"/>
          </p:cNvPicPr>
          <p:nvPr/>
        </p:nvPicPr>
        <p:blipFill>
          <a:blip r:embed="rId2"/>
          <a:srcRect/>
          <a:stretch>
            <a:fillRect/>
          </a:stretch>
        </p:blipFill>
        <p:spPr bwMode="auto">
          <a:xfrm>
            <a:off x="1143000" y="2428875"/>
            <a:ext cx="6286500" cy="321468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cor pulmonale EKG"/>
          <p:cNvPicPr>
            <a:picLocks noChangeAspect="1" noChangeArrowheads="1"/>
          </p:cNvPicPr>
          <p:nvPr/>
        </p:nvPicPr>
        <p:blipFill>
          <a:blip r:embed="rId2"/>
          <a:srcRect/>
          <a:stretch>
            <a:fillRect/>
          </a:stretch>
        </p:blipFill>
        <p:spPr bwMode="auto">
          <a:xfrm>
            <a:off x="457200" y="1676400"/>
            <a:ext cx="8382000" cy="4800600"/>
          </a:xfrm>
          <a:prstGeom prst="rect">
            <a:avLst/>
          </a:prstGeom>
          <a:noFill/>
          <a:ln w="9525">
            <a:noFill/>
            <a:miter lim="800000"/>
            <a:headEnd/>
            <a:tailEnd/>
          </a:ln>
        </p:spPr>
      </p:pic>
      <p:sp>
        <p:nvSpPr>
          <p:cNvPr id="108547" name="Text Box 3"/>
          <p:cNvSpPr txBox="1">
            <a:spLocks noChangeArrowheads="1"/>
          </p:cNvSpPr>
          <p:nvPr/>
        </p:nvSpPr>
        <p:spPr bwMode="auto">
          <a:xfrm>
            <a:off x="669925" y="487363"/>
            <a:ext cx="7635875" cy="1077912"/>
          </a:xfrm>
          <a:prstGeom prst="rect">
            <a:avLst/>
          </a:prstGeom>
          <a:noFill/>
          <a:ln w="9525">
            <a:noFill/>
            <a:miter lim="800000"/>
            <a:headEnd/>
            <a:tailEnd/>
          </a:ln>
        </p:spPr>
        <p:txBody>
          <a:bodyPr wrap="none">
            <a:spAutoFit/>
          </a:bodyPr>
          <a:lstStyle/>
          <a:p>
            <a:r>
              <a:rPr lang="sr-Cyrl-CS" sz="3200" b="1">
                <a:cs typeface="Arial" pitchFamily="34" charset="0"/>
              </a:rPr>
              <a:t>Систолно оптерећење десне коморе</a:t>
            </a:r>
          </a:p>
          <a:p>
            <a:r>
              <a:rPr lang="sr-Cyrl-CS" sz="3200" b="1">
                <a:cs typeface="Arial" pitchFamily="34" charset="0"/>
              </a:rPr>
              <a:t>   </a:t>
            </a:r>
            <a:endParaRPr lang="en-US" sz="3200" b="1">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3"/>
          <p:cNvSpPr txBox="1">
            <a:spLocks noChangeArrowheads="1"/>
          </p:cNvSpPr>
          <p:nvPr/>
        </p:nvSpPr>
        <p:spPr bwMode="auto">
          <a:xfrm>
            <a:off x="0" y="357188"/>
            <a:ext cx="9293225" cy="584200"/>
          </a:xfrm>
          <a:prstGeom prst="rect">
            <a:avLst/>
          </a:prstGeom>
          <a:noFill/>
          <a:ln w="9525">
            <a:noFill/>
            <a:miter lim="800000"/>
            <a:headEnd/>
            <a:tailEnd/>
          </a:ln>
        </p:spPr>
        <p:txBody>
          <a:bodyPr wrap="none">
            <a:spAutoFit/>
          </a:bodyPr>
          <a:lstStyle/>
          <a:p>
            <a:r>
              <a:rPr lang="sr-Cyrl-CS" sz="3200" b="1">
                <a:cs typeface="Arial" pitchFamily="34" charset="0"/>
              </a:rPr>
              <a:t>Хронично плућно срце - ехокардиографија</a:t>
            </a:r>
            <a:r>
              <a:rPr lang="sr-Latn-CS" sz="3200" b="1">
                <a:cs typeface="Arial" pitchFamily="34" charset="0"/>
              </a:rPr>
              <a:t>   </a:t>
            </a:r>
            <a:endParaRPr lang="en-US" sz="3200" b="1">
              <a:cs typeface="Arial" pitchFamily="34" charset="0"/>
            </a:endParaRPr>
          </a:p>
        </p:txBody>
      </p:sp>
      <p:sp>
        <p:nvSpPr>
          <p:cNvPr id="109571" name="Text Box 4"/>
          <p:cNvSpPr txBox="1">
            <a:spLocks noChangeArrowheads="1"/>
          </p:cNvSpPr>
          <p:nvPr/>
        </p:nvSpPr>
        <p:spPr bwMode="auto">
          <a:xfrm>
            <a:off x="569913" y="1219200"/>
            <a:ext cx="8610600" cy="4524375"/>
          </a:xfrm>
          <a:prstGeom prst="rect">
            <a:avLst/>
          </a:prstGeom>
          <a:noFill/>
          <a:ln w="9525">
            <a:noFill/>
            <a:miter lim="800000"/>
            <a:headEnd/>
            <a:tailEnd/>
          </a:ln>
        </p:spPr>
        <p:txBody>
          <a:bodyPr>
            <a:spAutoFit/>
          </a:bodyPr>
          <a:lstStyle/>
          <a:p>
            <a:pPr>
              <a:buFont typeface="Arial" pitchFamily="34" charset="0"/>
              <a:buChar char="•"/>
            </a:pPr>
            <a:r>
              <a:rPr lang="sr-Cyrl-CS" sz="2400" b="1">
                <a:cs typeface="Arial" pitchFamily="34" charset="0"/>
              </a:rPr>
              <a:t> Дводимензионални мод</a:t>
            </a:r>
            <a:endParaRPr lang="sr-Latn-CS" sz="2400" b="1">
              <a:cs typeface="Arial" pitchFamily="34" charset="0"/>
            </a:endParaRPr>
          </a:p>
          <a:p>
            <a:endParaRPr lang="sr-Latn-CS" sz="2400" b="1">
              <a:solidFill>
                <a:srgbClr val="00CC00"/>
              </a:solidFill>
              <a:latin typeface="Tahoma" pitchFamily="34" charset="0"/>
            </a:endParaRPr>
          </a:p>
          <a:p>
            <a:r>
              <a:rPr lang="sr-Cyrl-CS" sz="2400">
                <a:cs typeface="Arial" pitchFamily="34" charset="0"/>
              </a:rPr>
              <a:t>Величина шупљине десног срца</a:t>
            </a:r>
            <a:endParaRPr lang="sr-Latn-CS" sz="2400">
              <a:cs typeface="Arial" pitchFamily="34" charset="0"/>
            </a:endParaRPr>
          </a:p>
          <a:p>
            <a:r>
              <a:rPr lang="sr-Cyrl-CS" sz="2400">
                <a:cs typeface="Arial" pitchFamily="34" charset="0"/>
              </a:rPr>
              <a:t>Дебљина зида десне коморе</a:t>
            </a:r>
            <a:endParaRPr lang="sr-Latn-CS" sz="2400">
              <a:cs typeface="Arial" pitchFamily="34" charset="0"/>
            </a:endParaRPr>
          </a:p>
          <a:p>
            <a:r>
              <a:rPr lang="sr-Cyrl-CS" sz="2400">
                <a:cs typeface="Arial" pitchFamily="34" charset="0"/>
              </a:rPr>
              <a:t>Покрети септума </a:t>
            </a:r>
            <a:r>
              <a:rPr lang="sr-Latn-CS" sz="2400">
                <a:cs typeface="Arial" pitchFamily="34" charset="0"/>
              </a:rPr>
              <a:t>(</a:t>
            </a:r>
            <a:r>
              <a:rPr lang="sr-Cyrl-CS" sz="2400">
                <a:cs typeface="Arial" pitchFamily="34" charset="0"/>
              </a:rPr>
              <a:t>у раној фази парадоксни покрети у систоли и ненормално поравнање у дијастоли због дилатације десне коморе</a:t>
            </a:r>
            <a:r>
              <a:rPr lang="sr-Latn-CS" sz="2400">
                <a:cs typeface="Arial" pitchFamily="34" charset="0"/>
              </a:rPr>
              <a:t>)</a:t>
            </a:r>
          </a:p>
          <a:p>
            <a:endParaRPr lang="sr-Latn-CS" sz="2400" b="1">
              <a:solidFill>
                <a:schemeClr val="tx2"/>
              </a:solidFill>
              <a:latin typeface="Tahoma" pitchFamily="34" charset="0"/>
            </a:endParaRPr>
          </a:p>
          <a:p>
            <a:pPr>
              <a:buFont typeface="Arial" pitchFamily="34" charset="0"/>
              <a:buChar char="•"/>
            </a:pPr>
            <a:r>
              <a:rPr lang="sr-Cyrl-CS" sz="2400" b="1">
                <a:cs typeface="Arial" pitchFamily="34" charset="0"/>
              </a:rPr>
              <a:t>Доплер </a:t>
            </a:r>
            <a:r>
              <a:rPr lang="sr-Latn-CS" sz="2400" b="1">
                <a:cs typeface="Arial" pitchFamily="34" charset="0"/>
              </a:rPr>
              <a:t>:</a:t>
            </a:r>
          </a:p>
          <a:p>
            <a:endParaRPr lang="sr-Latn-CS" sz="2400" b="1">
              <a:solidFill>
                <a:srgbClr val="00CC00"/>
              </a:solidFill>
              <a:latin typeface="Tahoma" pitchFamily="34" charset="0"/>
            </a:endParaRPr>
          </a:p>
          <a:p>
            <a:r>
              <a:rPr lang="sr-Cyrl-CS" sz="2400">
                <a:cs typeface="Arial" pitchFamily="34" charset="0"/>
              </a:rPr>
              <a:t>Регургитација крви на трикуспидном ушћу , процена притиска у плућној артерији (СПДК)</a:t>
            </a:r>
            <a:endParaRPr lang="en-US" sz="2400">
              <a:cs typeface="Arial" pitchFamily="34" charset="0"/>
            </a:endParaRPr>
          </a:p>
        </p:txBody>
      </p:sp>
    </p:spTree>
  </p:cSld>
  <p:clrMapOvr>
    <a:masterClrMapping/>
  </p:clrMapOvr>
  <p:transition spd="med">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pkurosinski\Bureau\GRENOBLE\20-12-08\C05 Pépin Borel\Track 02.mp3"/>
  <p:tag name="AUDIO_ID" val="283"/>
  <p:tag name="ELAPSEDTIME" val="34.613"/>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pkurosinski\Bureau\GRENOBLE\20-12-08\C05 Pépin Borel\Track 07.mp3"/>
  <p:tag name="AUDIO_ID" val="256"/>
  <p:tag name="ELAPSEDTIME" val="34.84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2058</TotalTime>
  <Words>7607</Words>
  <Application>Microsoft Office PowerPoint</Application>
  <PresentationFormat>On-screen Show (4:3)</PresentationFormat>
  <Paragraphs>1018</Paragraphs>
  <Slides>108</Slides>
  <Notes>61</Notes>
  <HiddenSlides>0</HiddenSlides>
  <MMClips>2</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2</vt:i4>
      </vt:variant>
      <vt:variant>
        <vt:lpstr>Slide Titles</vt:lpstr>
      </vt:variant>
      <vt:variant>
        <vt:i4>108</vt:i4>
      </vt:variant>
    </vt:vector>
  </HeadingPairs>
  <TitlesOfParts>
    <vt:vector size="121" baseType="lpstr">
      <vt:lpstr>Arial</vt:lpstr>
      <vt:lpstr>Calibri</vt:lpstr>
      <vt:lpstr>Constantia</vt:lpstr>
      <vt:lpstr>Wingdings 2</vt:lpstr>
      <vt:lpstr>Times New Roman</vt:lpstr>
      <vt:lpstr>Wingdings</vt:lpstr>
      <vt:lpstr>Garamond</vt:lpstr>
      <vt:lpstr>Tahoma</vt:lpstr>
      <vt:lpstr>Comic Sans MS</vt:lpstr>
      <vt:lpstr>Arial Narrow</vt:lpstr>
      <vt:lpstr>Flow</vt:lpstr>
      <vt:lpstr>Image</vt:lpstr>
      <vt:lpstr>Grafico</vt:lpstr>
      <vt:lpstr>Slide 1</vt:lpstr>
      <vt:lpstr>Slide 2</vt:lpstr>
      <vt:lpstr>Slide 3</vt:lpstr>
      <vt:lpstr>Типови респирацисијске инсуфицијенције</vt:lpstr>
      <vt:lpstr>Акутна респирацијска инсуфицијенција </vt:lpstr>
      <vt:lpstr>Slide 6</vt:lpstr>
      <vt:lpstr>Узроци настанка хроничне респирацијске инсуфицијенције</vt:lpstr>
      <vt:lpstr>Slide 8</vt:lpstr>
      <vt:lpstr>Slide 9</vt:lpstr>
      <vt:lpstr>Slide 10</vt:lpstr>
      <vt:lpstr>Централна апнеа у сну </vt:lpstr>
      <vt:lpstr>Утицај сна на дисање</vt:lpstr>
      <vt:lpstr>Патогенеза централне апнее у сну- Праг за CO2 </vt:lpstr>
      <vt:lpstr>Slide 14</vt:lpstr>
      <vt:lpstr>Slide 15</vt:lpstr>
      <vt:lpstr>Slide 16</vt:lpstr>
      <vt:lpstr>Cheyne Stokes дисање (CSB)</vt:lpstr>
      <vt:lpstr>Поремећаји контроле дисања – структурни, Болести ЦНС-a (васкуларне, инфламацијске, тумори, трауме</vt:lpstr>
      <vt:lpstr>Примарна алвеолна хиповентилација (ПАХ )</vt:lpstr>
      <vt:lpstr> Примарна алвеолна хиповентилација </vt:lpstr>
      <vt:lpstr>Slide 21</vt:lpstr>
      <vt:lpstr>Дисајни мишићи и грудни кош</vt:lpstr>
      <vt:lpstr>Slide 23</vt:lpstr>
      <vt:lpstr>Најчешћи узроци хроничне респирацијске инсуфицијенције</vt:lpstr>
      <vt:lpstr>      OVERLAP SY</vt:lpstr>
      <vt:lpstr>Патогенеза ХРИ </vt:lpstr>
      <vt:lpstr>Slide 27</vt:lpstr>
      <vt:lpstr>Slide 28</vt:lpstr>
      <vt:lpstr>Патогенетски механизми респирацијске инсуфицијенције </vt:lpstr>
      <vt:lpstr>Алвеолна хиповентилација</vt:lpstr>
      <vt:lpstr>    Алвеолна хиповентилација</vt:lpstr>
      <vt:lpstr>Поремећај односа вентилација – перфузија (V/Q)</vt:lpstr>
      <vt:lpstr>    Поремећај односа вентилација – перфузија        (V/Q)</vt:lpstr>
      <vt:lpstr>Поремећај дифузије гасова у плућима</vt:lpstr>
      <vt:lpstr>   Трансфер кисеоника и CO2  кроз АKM                  – мембранска  дифузија</vt:lpstr>
      <vt:lpstr>Гасне анализе у артеријској крви</vt:lpstr>
      <vt:lpstr>  Мерење парцијалних притисака                       (Pao2, Paco2  )</vt:lpstr>
      <vt:lpstr>Мерење сатурације крви кисеоником</vt:lpstr>
      <vt:lpstr>Slide 39</vt:lpstr>
      <vt:lpstr>Шта гасне анализе говоре о гасној размени? </vt:lpstr>
      <vt:lpstr>Slide 41</vt:lpstr>
      <vt:lpstr>PA-a O2 у евалуацији узрока хипоксемије</vt:lpstr>
      <vt:lpstr>Пример 1.</vt:lpstr>
      <vt:lpstr>Пример 2</vt:lpstr>
      <vt:lpstr>Slide 45</vt:lpstr>
      <vt:lpstr>Slide 46</vt:lpstr>
      <vt:lpstr>Slide 47</vt:lpstr>
      <vt:lpstr>Slide 48</vt:lpstr>
      <vt:lpstr> Узроци акутног погоршања хроничне респирацијске инсуфицијенције</vt:lpstr>
      <vt:lpstr>Slide 50</vt:lpstr>
      <vt:lpstr>Емболија плућа - приказ</vt:lpstr>
      <vt:lpstr> </vt:lpstr>
      <vt:lpstr>    </vt:lpstr>
      <vt:lpstr>             Клиничка слика </vt:lpstr>
      <vt:lpstr> Симптоми и знаци респирацијске инсуфицијенције</vt:lpstr>
      <vt:lpstr>Централна цијаноза</vt:lpstr>
      <vt:lpstr>Ефекти хипоксемије и ацидозе на функцију  других органа</vt:lpstr>
      <vt:lpstr>Дијагностички поступци код хроничне респирацијске инсуфицијенције</vt:lpstr>
      <vt:lpstr>Диференцијална дијагноза  ХРИ </vt:lpstr>
      <vt:lpstr>План лечења хроничне респирацијске инсуфицијенције</vt:lpstr>
      <vt:lpstr>Лечење  хроничне  респирацијске инсуфицијенције у стабилном стању болести</vt:lpstr>
      <vt:lpstr>Slide 62</vt:lpstr>
      <vt:lpstr>Индикације за ДОТ</vt:lpstr>
      <vt:lpstr>Услови за прописивање ДОТ</vt:lpstr>
      <vt:lpstr>Slide 65</vt:lpstr>
      <vt:lpstr>Slide 66</vt:lpstr>
      <vt:lpstr>Уређаји за примену кисеоника</vt:lpstr>
      <vt:lpstr>Течни кисеоник</vt:lpstr>
      <vt:lpstr>Slide 69</vt:lpstr>
      <vt:lpstr>Kонцентратор кисеоника</vt:lpstr>
      <vt:lpstr>Slide 71</vt:lpstr>
      <vt:lpstr>     Ефекти ДОТ</vt:lpstr>
      <vt:lpstr>Slide 73</vt:lpstr>
      <vt:lpstr>Slide 74</vt:lpstr>
      <vt:lpstr>Slide 75</vt:lpstr>
      <vt:lpstr>Индикације за примену NIV у кућним       условима- неуромишићне болести </vt:lpstr>
      <vt:lpstr>   Индикације за примену NIV у кућним       условима због болести зида г. коша</vt:lpstr>
      <vt:lpstr>Slide 78</vt:lpstr>
      <vt:lpstr>Терапија акутног погоршања ХРИ</vt:lpstr>
      <vt:lpstr>Циљ лечења у респирацијској декомпензацији</vt:lpstr>
      <vt:lpstr>Oднос концентрације, протока  кисеоника  код примене назалне каниле и катетера</vt:lpstr>
      <vt:lpstr>Slide 82</vt:lpstr>
      <vt:lpstr>Прогноза  ХРИ</vt:lpstr>
      <vt:lpstr>Хронично плућно срце</vt:lpstr>
      <vt:lpstr>Slide 85</vt:lpstr>
      <vt:lpstr>Slide 86</vt:lpstr>
      <vt:lpstr>Slide 87</vt:lpstr>
      <vt:lpstr>Slide 88</vt:lpstr>
      <vt:lpstr>Slide 89</vt:lpstr>
      <vt:lpstr>Slide 90</vt:lpstr>
      <vt:lpstr>Slide 91</vt:lpstr>
      <vt:lpstr>Slide 92</vt:lpstr>
      <vt:lpstr>Slide 93</vt:lpstr>
      <vt:lpstr>Знаци декомпензације хроничног плућног срца</vt:lpstr>
      <vt:lpstr>Slide 95</vt:lpstr>
      <vt:lpstr>Slide 96</vt:lpstr>
      <vt:lpstr>  ЕКГ знаци хроничног плућног срца </vt:lpstr>
      <vt:lpstr>Slide 98</vt:lpstr>
      <vt:lpstr>Slide 99</vt:lpstr>
      <vt:lpstr>Ехокардиографска дг плућне хипертензије</vt:lpstr>
      <vt:lpstr>Slide 101</vt:lpstr>
      <vt:lpstr>Хронично плућно срце –  РТГ налаз     </vt:lpstr>
      <vt:lpstr>Slide 103</vt:lpstr>
      <vt:lpstr>  Катетеризација срца  </vt:lpstr>
      <vt:lpstr>      Тест вазореактивности </vt:lpstr>
      <vt:lpstr>Slide 106</vt:lpstr>
      <vt:lpstr>Slide 107</vt:lpstr>
      <vt:lpstr>          Хронично плућно срце - кардијална терапија </vt:lpstr>
    </vt:vector>
  </TitlesOfParts>
  <Company>Xp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ХРОНИЧНА РЕСПИРАТОРНА ИНСУФИЦИЈЕНЦИЈА</dc:title>
  <dc:creator>Ivan</dc:creator>
  <cp:lastModifiedBy>Zeljko</cp:lastModifiedBy>
  <cp:revision>208</cp:revision>
  <dcterms:created xsi:type="dcterms:W3CDTF">2013-01-25T22:49:53Z</dcterms:created>
  <dcterms:modified xsi:type="dcterms:W3CDTF">2021-01-26T20:04:18Z</dcterms:modified>
</cp:coreProperties>
</file>