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68"/>
  </p:notesMasterIdLst>
  <p:sldIdLst>
    <p:sldId id="257" r:id="rId2"/>
    <p:sldId id="258" r:id="rId3"/>
    <p:sldId id="332" r:id="rId4"/>
    <p:sldId id="259" r:id="rId5"/>
    <p:sldId id="260" r:id="rId6"/>
    <p:sldId id="330" r:id="rId7"/>
    <p:sldId id="261" r:id="rId8"/>
    <p:sldId id="262" r:id="rId9"/>
    <p:sldId id="263" r:id="rId10"/>
    <p:sldId id="264" r:id="rId11"/>
    <p:sldId id="331" r:id="rId12"/>
    <p:sldId id="265" r:id="rId13"/>
    <p:sldId id="267" r:id="rId14"/>
    <p:sldId id="273" r:id="rId15"/>
    <p:sldId id="279" r:id="rId16"/>
    <p:sldId id="333" r:id="rId17"/>
    <p:sldId id="334" r:id="rId18"/>
    <p:sldId id="335" r:id="rId19"/>
    <p:sldId id="336" r:id="rId20"/>
    <p:sldId id="283" r:id="rId21"/>
    <p:sldId id="284" r:id="rId22"/>
    <p:sldId id="285" r:id="rId23"/>
    <p:sldId id="286" r:id="rId24"/>
    <p:sldId id="287" r:id="rId25"/>
    <p:sldId id="337" r:id="rId26"/>
    <p:sldId id="288" r:id="rId27"/>
    <p:sldId id="289" r:id="rId28"/>
    <p:sldId id="290" r:id="rId29"/>
    <p:sldId id="291" r:id="rId30"/>
    <p:sldId id="292" r:id="rId31"/>
    <p:sldId id="293" r:id="rId32"/>
    <p:sldId id="294" r:id="rId33"/>
    <p:sldId id="338" r:id="rId34"/>
    <p:sldId id="339" r:id="rId35"/>
    <p:sldId id="295" r:id="rId36"/>
    <p:sldId id="296" r:id="rId37"/>
    <p:sldId id="297" r:id="rId38"/>
    <p:sldId id="299" r:id="rId39"/>
    <p:sldId id="300" r:id="rId40"/>
    <p:sldId id="340" r:id="rId41"/>
    <p:sldId id="302" r:id="rId42"/>
    <p:sldId id="303" r:id="rId43"/>
    <p:sldId id="304" r:id="rId44"/>
    <p:sldId id="305" r:id="rId45"/>
    <p:sldId id="306" r:id="rId46"/>
    <p:sldId id="308" r:id="rId47"/>
    <p:sldId id="341" r:id="rId48"/>
    <p:sldId id="311" r:id="rId49"/>
    <p:sldId id="312" r:id="rId50"/>
    <p:sldId id="313" r:id="rId51"/>
    <p:sldId id="342" r:id="rId52"/>
    <p:sldId id="314" r:id="rId53"/>
    <p:sldId id="315" r:id="rId54"/>
    <p:sldId id="316" r:id="rId55"/>
    <p:sldId id="317" r:id="rId56"/>
    <p:sldId id="343" r:id="rId57"/>
    <p:sldId id="319" r:id="rId58"/>
    <p:sldId id="320" r:id="rId59"/>
    <p:sldId id="321" r:id="rId60"/>
    <p:sldId id="322" r:id="rId61"/>
    <p:sldId id="326" r:id="rId62"/>
    <p:sldId id="344" r:id="rId63"/>
    <p:sldId id="327" r:id="rId64"/>
    <p:sldId id="328" r:id="rId65"/>
    <p:sldId id="345" r:id="rId66"/>
    <p:sldId id="329" r:id="rId6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-678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r-Cyrl-R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BCC586-1D24-4169-B32C-C94C89B8464E}" type="datetimeFigureOut">
              <a:rPr lang="sr-Cyrl-RS" smtClean="0"/>
              <a:pPr/>
              <a:t>30.01.2021.</a:t>
            </a:fld>
            <a:endParaRPr lang="sr-Cyrl-R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r-Cyrl-R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E7A848-AA37-4C55-8240-A40EDE3E9777}" type="slidenum">
              <a:rPr lang="sr-Cyrl-RS" smtClean="0"/>
              <a:pPr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xmlns="" val="2489002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6BC168E-EFC1-4A31-AA89-BDAAF9C42CDD}" type="slidenum">
              <a:rPr lang="en-GB">
                <a:latin typeface="Calibri" panose="020F0502020204030204" pitchFamily="34" charset="0"/>
              </a:rPr>
              <a:pPr eaLnBrk="1" hangingPunct="1"/>
              <a:t>16</a:t>
            </a:fld>
            <a:endParaRPr lang="en-GB">
              <a:latin typeface="Calibri" panose="020F0502020204030204" pitchFamily="34" charset="0"/>
            </a:endParaRPr>
          </a:p>
        </p:txBody>
      </p:sp>
      <p:sp>
        <p:nvSpPr>
          <p:cNvPr id="235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355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60856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2A56162-C12E-456B-9A89-91EC1CD8BAB1}" type="slidenum">
              <a:rPr lang="en-GB"/>
              <a:pPr eaLnBrk="1" hangingPunct="1"/>
              <a:t>17</a:t>
            </a:fld>
            <a:endParaRPr lang="en-GB"/>
          </a:p>
        </p:txBody>
      </p:sp>
      <p:sp>
        <p:nvSpPr>
          <p:cNvPr id="236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365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79481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282AFA8-2D86-4FFB-98BF-793E0905D81E}" type="slidenum">
              <a:rPr lang="en-US">
                <a:solidFill>
                  <a:srgbClr val="000000"/>
                </a:solidFill>
                <a:latin typeface="Calibri" panose="020F0502020204030204" pitchFamily="34" charset="0"/>
              </a:rPr>
              <a:pPr eaLnBrk="1" hangingPunct="1"/>
              <a:t>19</a:t>
            </a:fld>
            <a:endParaRPr lang="th-TH">
              <a:solidFill>
                <a:srgbClr val="000000"/>
              </a:solidFill>
              <a:latin typeface="Calibri" panose="020F0502020204030204" pitchFamily="34" charset="0"/>
              <a:cs typeface="Cordia New" pitchFamily="34" charset="-34"/>
            </a:endParaRPr>
          </a:p>
        </p:txBody>
      </p:sp>
      <p:sp>
        <p:nvSpPr>
          <p:cNvPr id="237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3757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RS" smtClean="0"/>
          </a:p>
        </p:txBody>
      </p:sp>
    </p:spTree>
    <p:extLst>
      <p:ext uri="{BB962C8B-B14F-4D97-AF65-F5344CB8AC3E}">
        <p14:creationId xmlns:p14="http://schemas.microsoft.com/office/powerpoint/2010/main" xmlns="" val="37738952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video" Target="Radivojevic.4S.2.avi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524000" y="833719"/>
            <a:ext cx="8883650" cy="4857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sr-Cyrl-RS" sz="2000" dirty="0" smtClean="0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ИАСМ </a:t>
            </a:r>
            <a:r>
              <a:rPr lang="sr-Cyrl-RS" sz="2000" dirty="0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- Интерна медицина 1 - </a:t>
            </a:r>
            <a:r>
              <a:rPr lang="sr-Cyrl-RS" sz="2000" dirty="0" smtClean="0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1</a:t>
            </a:r>
            <a:r>
              <a:rPr lang="sr-Latn-RS" sz="2000" dirty="0" smtClean="0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2</a:t>
            </a:r>
            <a:r>
              <a:rPr lang="sr-Cyrl-RS" sz="2000" dirty="0" smtClean="0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. </a:t>
            </a:r>
            <a:r>
              <a:rPr lang="sr-Cyrl-RS" sz="2000" dirty="0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недеља </a:t>
            </a:r>
            <a:r>
              <a:rPr lang="sr-Cyrl-RS" sz="2000" dirty="0" smtClean="0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наставе</a:t>
            </a:r>
          </a:p>
          <a:p>
            <a:pPr eaLnBrk="1" hangingPunct="1"/>
            <a:r>
              <a:rPr lang="sr-Cyrl-RS" sz="2000" dirty="0" smtClean="0">
                <a:solidFill>
                  <a:schemeClr val="accent4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Наставна јединица 24 - Вежбе </a:t>
            </a:r>
            <a:endParaRPr lang="sr-Cyrl-RS" sz="2000" dirty="0">
              <a:solidFill>
                <a:schemeClr val="accent4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lvl="0" algn="ctr" defTabSz="914400" eaLnBrk="1" hangingPunct="1">
              <a:spcBef>
                <a:spcPct val="0"/>
              </a:spcBef>
              <a:spcAft>
                <a:spcPct val="0"/>
              </a:spcAft>
              <a:defRPr/>
            </a:pPr>
            <a:endParaRPr lang="sr-Cyrl-RS" sz="1100" b="1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  <a:p>
            <a:pPr eaLnBrk="1" hangingPunct="1"/>
            <a:endParaRPr lang="sr-Cyrl-CS" b="1" dirty="0">
              <a:latin typeface="+mj-lt"/>
            </a:endParaRPr>
          </a:p>
          <a:p>
            <a:pPr eaLnBrk="1" hangingPunct="1"/>
            <a:endParaRPr lang="sr-Cyrl-CS" sz="2600" b="1" dirty="0">
              <a:latin typeface="+mj-lt"/>
            </a:endParaRPr>
          </a:p>
          <a:p>
            <a:pPr eaLnBrk="1" hangingPunct="1"/>
            <a:endParaRPr lang="sr-Cyrl-CS" sz="2600" b="1" dirty="0">
              <a:latin typeface="+mj-lt"/>
            </a:endParaRPr>
          </a:p>
          <a:p>
            <a:pPr eaLnBrk="1" hangingPunct="1"/>
            <a:r>
              <a:rPr lang="sr-Cyrl-CS" sz="2400" b="1" dirty="0" smtClean="0">
                <a:latin typeface="+mj-lt"/>
              </a:rPr>
              <a:t>ХРОНИЧНА РЕСПИРАТОРНА ИНСУФИЦИЈЕНЦИЈА</a:t>
            </a:r>
          </a:p>
          <a:p>
            <a:pPr eaLnBrk="1" hangingPunct="1"/>
            <a:r>
              <a:rPr lang="sr-Cyrl-CS" sz="2400" b="1" dirty="0" smtClean="0">
                <a:latin typeface="+mj-lt"/>
              </a:rPr>
              <a:t>ХРОНИЧНО ПЛУЋНО СРЦЕ</a:t>
            </a:r>
          </a:p>
          <a:p>
            <a:pPr eaLnBrk="1" hangingPunct="1"/>
            <a:r>
              <a:rPr lang="sr-Cyrl-CS" sz="2400" b="1" dirty="0" smtClean="0">
                <a:latin typeface="+mj-lt"/>
              </a:rPr>
              <a:t>ХИПОВЕНТИЛАЦИОНИ СИНДРОМ</a:t>
            </a:r>
          </a:p>
          <a:p>
            <a:pPr eaLnBrk="1" hangingPunct="1"/>
            <a:endParaRPr lang="sr-Cyrl-CS" sz="2400" b="1" dirty="0" smtClean="0">
              <a:latin typeface="+mj-lt"/>
            </a:endParaRPr>
          </a:p>
          <a:p>
            <a:pPr eaLnBrk="1" hangingPunct="1"/>
            <a:endParaRPr lang="sr-Cyrl-CS" sz="2400" b="1" dirty="0">
              <a:latin typeface="+mj-lt"/>
            </a:endParaRPr>
          </a:p>
          <a:p>
            <a:pPr eaLnBrk="1" hangingPunct="1"/>
            <a:r>
              <a:rPr lang="sr-Cyrl-CS" sz="2400" dirty="0" smtClean="0">
                <a:latin typeface="+mj-lt"/>
              </a:rPr>
              <a:t>Доц. </a:t>
            </a:r>
            <a:r>
              <a:rPr lang="sr-Cyrl-CS" sz="2400" dirty="0">
                <a:latin typeface="+mj-lt"/>
              </a:rPr>
              <a:t>д</a:t>
            </a:r>
            <a:r>
              <a:rPr lang="sr-Cyrl-CS" sz="2400" dirty="0" smtClean="0">
                <a:latin typeface="+mj-lt"/>
              </a:rPr>
              <a:t>р Војислав Ћупурдија</a:t>
            </a:r>
          </a:p>
          <a:p>
            <a:pPr eaLnBrk="1" hangingPunct="1"/>
            <a:endParaRPr lang="sr-Cyrl-CS" sz="2400" b="1" dirty="0"/>
          </a:p>
          <a:p>
            <a:pPr eaLnBrk="1" hangingPunct="1"/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xmlns="" val="359035999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47005" y="1741472"/>
            <a:ext cx="8405812" cy="59436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000" b="1" u="sng" dirty="0">
                <a:cs typeface="Arial" panose="020B0604020202020204" pitchFamily="34" charset="0"/>
              </a:rPr>
              <a:t>3. </a:t>
            </a:r>
            <a:r>
              <a:rPr lang="sr-Cyrl-CS" sz="2000" b="1" u="sng" dirty="0">
                <a:cs typeface="Arial" panose="020B0604020202020204" pitchFamily="34" charset="0"/>
              </a:rPr>
              <a:t>Поремећај функције плућа</a:t>
            </a:r>
            <a:endParaRPr lang="sr-Latn-CS" sz="2000" b="1" u="sng" dirty="0"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000" dirty="0"/>
              <a:t>   </a:t>
            </a:r>
            <a:r>
              <a:rPr lang="sr-Cyrl-CS" sz="2000" b="1" dirty="0">
                <a:cs typeface="Arial" panose="020B0604020202020204" pitchFamily="34" charset="0"/>
              </a:rPr>
              <a:t>Опструкција горњих дисајних путева</a:t>
            </a:r>
            <a:r>
              <a:rPr lang="sr-Latn-CS" sz="2000" u="sng" dirty="0">
                <a:cs typeface="Arial" panose="020B0604020202020204" pitchFamily="34" charset="0"/>
              </a:rPr>
              <a:t>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000" dirty="0"/>
              <a:t>   </a:t>
            </a:r>
            <a:r>
              <a:rPr lang="sr-Cyrl-RS" sz="2000" dirty="0" smtClean="0"/>
              <a:t>- </a:t>
            </a:r>
            <a:r>
              <a:rPr lang="sr-Cyrl-CS" sz="2000" dirty="0" smtClean="0">
                <a:cs typeface="Arial" panose="020B0604020202020204" pitchFamily="34" charset="0"/>
              </a:rPr>
              <a:t>стеноза </a:t>
            </a:r>
            <a:r>
              <a:rPr lang="sr-Cyrl-CS" sz="2000" dirty="0">
                <a:cs typeface="Arial" panose="020B0604020202020204" pitchFamily="34" charset="0"/>
              </a:rPr>
              <a:t>трахеје, опструкцијска апнеја у сну, полипи у носу и ларинксу, хипертрофија тонзила</a:t>
            </a:r>
            <a:endParaRPr lang="sr-Latn-CS" sz="2000" dirty="0"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000" dirty="0"/>
              <a:t>   </a:t>
            </a:r>
            <a:r>
              <a:rPr lang="sr-Cyrl-CS" sz="2000" b="1" dirty="0">
                <a:cs typeface="Arial" panose="020B0604020202020204" pitchFamily="34" charset="0"/>
              </a:rPr>
              <a:t>Опструкција доњих </a:t>
            </a:r>
            <a:r>
              <a:rPr lang="sr-Cyrl-CS" sz="2000" b="1" dirty="0" smtClean="0">
                <a:cs typeface="Arial" panose="020B0604020202020204" pitchFamily="34" charset="0"/>
              </a:rPr>
              <a:t>дисајних </a:t>
            </a:r>
            <a:r>
              <a:rPr lang="sr-Cyrl-CS" sz="2000" b="1" dirty="0">
                <a:cs typeface="Arial" panose="020B0604020202020204" pitchFamily="34" charset="0"/>
              </a:rPr>
              <a:t>путева</a:t>
            </a:r>
            <a:endParaRPr lang="sr-Latn-CS" sz="2000" b="1" dirty="0"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000" dirty="0"/>
              <a:t>   </a:t>
            </a:r>
            <a:r>
              <a:rPr lang="sr-Cyrl-RS" sz="2000" dirty="0" smtClean="0"/>
              <a:t>- </a:t>
            </a:r>
            <a:r>
              <a:rPr lang="sr-Cyrl-CS" sz="2000" dirty="0" smtClean="0">
                <a:cs typeface="Arial" panose="020B0604020202020204" pitchFamily="34" charset="0"/>
              </a:rPr>
              <a:t>ХОБП</a:t>
            </a:r>
            <a:r>
              <a:rPr lang="sr-Cyrl-CS" sz="2000" dirty="0">
                <a:cs typeface="Arial" panose="020B0604020202020204" pitchFamily="34" charset="0"/>
              </a:rPr>
              <a:t>, цистична фиброза</a:t>
            </a:r>
            <a:endParaRPr lang="sr-Latn-CS" sz="2000" dirty="0"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000" dirty="0"/>
              <a:t>   </a:t>
            </a:r>
            <a:r>
              <a:rPr lang="sr-Cyrl-CS" sz="2000" b="1" dirty="0">
                <a:cs typeface="Arial" panose="020B0604020202020204" pitchFamily="34" charset="0"/>
              </a:rPr>
              <a:t>Болести паренхима плућа</a:t>
            </a:r>
            <a:endParaRPr lang="sr-Latn-CS" sz="2000" b="1" dirty="0"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000" dirty="0"/>
              <a:t>   </a:t>
            </a:r>
            <a:r>
              <a:rPr lang="sr-Cyrl-RS" sz="2000" dirty="0" smtClean="0"/>
              <a:t>- </a:t>
            </a:r>
            <a:r>
              <a:rPr lang="sr-Cyrl-CS" sz="2000" dirty="0" smtClean="0">
                <a:cs typeface="Arial" panose="020B0604020202020204" pitchFamily="34" charset="0"/>
              </a:rPr>
              <a:t>плућна </a:t>
            </a:r>
            <a:r>
              <a:rPr lang="sr-Cyrl-CS" sz="2000" dirty="0">
                <a:cs typeface="Arial" panose="020B0604020202020204" pitchFamily="34" charset="0"/>
              </a:rPr>
              <a:t>фиброза, грануломатозе, пнеумокониоза, системске болести везивног ткива</a:t>
            </a:r>
            <a:endParaRPr lang="sr-Latn-CS" sz="2000" dirty="0"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000" dirty="0"/>
              <a:t>   </a:t>
            </a:r>
            <a:r>
              <a:rPr lang="sr-Cyrl-CS" sz="2000" b="1" dirty="0">
                <a:cs typeface="Arial" panose="020B0604020202020204" pitchFamily="34" charset="0"/>
              </a:rPr>
              <a:t>Васкуларне болести плућа</a:t>
            </a:r>
            <a:endParaRPr lang="sr-Latn-CS" sz="2000" b="1" u="sng" dirty="0"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000" dirty="0"/>
              <a:t>   </a:t>
            </a:r>
            <a:r>
              <a:rPr lang="sr-Cyrl-RS" sz="2000" dirty="0" smtClean="0"/>
              <a:t>- </a:t>
            </a:r>
            <a:r>
              <a:rPr lang="sr-Cyrl-CS" sz="2000" dirty="0" smtClean="0">
                <a:cs typeface="Arial" panose="020B0604020202020204" pitchFamily="34" charset="0"/>
              </a:rPr>
              <a:t>примарна </a:t>
            </a:r>
            <a:r>
              <a:rPr lang="sr-Cyrl-CS" sz="2000" dirty="0">
                <a:cs typeface="Arial" panose="020B0604020202020204" pitchFamily="34" charset="0"/>
              </a:rPr>
              <a:t>плућна хипертензија, </a:t>
            </a:r>
            <a:r>
              <a:rPr lang="sr-Cyrl-CS" sz="2000" dirty="0" smtClean="0">
                <a:cs typeface="Arial" panose="020B0604020202020204" pitchFamily="34" charset="0"/>
              </a:rPr>
              <a:t>васкулитиси</a:t>
            </a:r>
            <a:endParaRPr lang="sr-Latn-CS" sz="2000" dirty="0"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000" dirty="0"/>
              <a:t>         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1738313" y="598472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sr-Cyrl-CS" sz="28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Узроци и разлози настанка хроничне респираторне инсуфицијенције</a:t>
            </a:r>
            <a:endParaRPr lang="sr-Latn-CS" sz="2800" b="1" dirty="0" smtClean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71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1738313" y="598472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sr-Cyrl-CS" sz="28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Узроци и разлози настанка хроничне респираторне инсуфицијенције</a:t>
            </a:r>
            <a:endParaRPr lang="sr-Latn-CS" sz="2800" b="1" dirty="0" smtClean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27673" y="1478280"/>
            <a:ext cx="7250879" cy="530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7715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715746" y="513015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Cyrl-CS" b="1" dirty="0" smtClean="0">
                <a:solidFill>
                  <a:schemeClr val="tx1"/>
                </a:solidFill>
                <a:cs typeface="Arial" panose="020B0604020202020204" pitchFamily="34" charset="0"/>
              </a:rPr>
              <a:t>Најчешћи узроци хроничне респира</a:t>
            </a:r>
            <a:r>
              <a:rPr lang="sr-Cyrl-RS" b="1" dirty="0" smtClean="0">
                <a:solidFill>
                  <a:schemeClr val="tx1"/>
                </a:solidFill>
                <a:cs typeface="Arial" panose="020B0604020202020204" pitchFamily="34" charset="0"/>
              </a:rPr>
              <a:t>торне</a:t>
            </a:r>
            <a:r>
              <a:rPr lang="sr-Cyrl-CS" b="1" dirty="0" smtClean="0">
                <a:solidFill>
                  <a:schemeClr val="tx1"/>
                </a:solidFill>
                <a:cs typeface="Arial" panose="020B0604020202020204" pitchFamily="34" charset="0"/>
              </a:rPr>
              <a:t> инсуфицијенције</a:t>
            </a:r>
            <a:endParaRPr lang="sr-Latn-CS" b="1" dirty="0" smtClean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2000" dirty="0"/>
              <a:t>  </a:t>
            </a:r>
            <a:r>
              <a:rPr lang="sr-Cyrl-CS" sz="2000" b="1" dirty="0">
                <a:cs typeface="Arial" panose="020B0604020202020204" pitchFamily="34" charset="0"/>
              </a:rPr>
              <a:t>Етиологија   </a:t>
            </a:r>
            <a:r>
              <a:rPr lang="sr-Cyrl-CS" sz="2000" b="1" dirty="0"/>
              <a:t>                                                </a:t>
            </a:r>
            <a:r>
              <a:rPr lang="sr-Cyrl-CS" sz="2000" b="1" dirty="0">
                <a:cs typeface="Arial" panose="020B0604020202020204" pitchFamily="34" charset="0"/>
              </a:rPr>
              <a:t> </a:t>
            </a:r>
            <a:r>
              <a:rPr lang="sr-Cyrl-CS" sz="2000" b="1" dirty="0" smtClean="0">
                <a:cs typeface="Arial" panose="020B0604020202020204" pitchFamily="34" charset="0"/>
              </a:rPr>
              <a:t>      %</a:t>
            </a:r>
            <a:r>
              <a:rPr lang="sr-Latn-CS" sz="2000" b="1" dirty="0" smtClean="0">
                <a:cs typeface="Arial" panose="020B0604020202020204" pitchFamily="34" charset="0"/>
              </a:rPr>
              <a:t>  </a:t>
            </a:r>
            <a:endParaRPr lang="sr-Cyrl-CS" sz="2000" b="1" dirty="0"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2000" dirty="0">
                <a:solidFill>
                  <a:schemeClr val="hlink"/>
                </a:solidFill>
              </a:rPr>
              <a:t>  </a:t>
            </a:r>
            <a:endParaRPr lang="sr-Cyrl-RS" sz="2000" dirty="0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sz="2400" b="1" dirty="0" smtClean="0">
                <a:cs typeface="Arial" panose="020B0604020202020204" pitchFamily="34" charset="0"/>
              </a:rPr>
              <a:t>- ХОБП </a:t>
            </a:r>
            <a:r>
              <a:rPr lang="sr-Cyrl-CS" sz="2400" dirty="0" smtClean="0">
                <a:cs typeface="Arial" panose="020B0604020202020204" pitchFamily="34" charset="0"/>
              </a:rPr>
              <a:t>               </a:t>
            </a:r>
            <a:r>
              <a:rPr lang="sr-Latn-CS" sz="2400" dirty="0" smtClean="0">
                <a:cs typeface="Arial" panose="020B0604020202020204" pitchFamily="34" charset="0"/>
              </a:rPr>
              <a:t>                                    </a:t>
            </a:r>
            <a:r>
              <a:rPr lang="sr-Cyrl-RS" sz="2400" dirty="0" smtClean="0">
                <a:cs typeface="Arial" panose="020B0604020202020204" pitchFamily="34" charset="0"/>
              </a:rPr>
              <a:t> </a:t>
            </a:r>
            <a:r>
              <a:rPr lang="sr-Latn-CS" sz="2400" dirty="0" smtClean="0">
                <a:cs typeface="Arial" panose="020B0604020202020204" pitchFamily="34" charset="0"/>
              </a:rPr>
              <a:t> </a:t>
            </a:r>
            <a:r>
              <a:rPr lang="sr-Cyrl-RS" sz="2400" dirty="0" smtClean="0">
                <a:cs typeface="Arial" panose="020B0604020202020204" pitchFamily="34" charset="0"/>
              </a:rPr>
              <a:t> </a:t>
            </a:r>
            <a:r>
              <a:rPr lang="sr-Latn-CS" sz="2400" b="1" dirty="0" smtClean="0">
                <a:cs typeface="Arial" panose="020B0604020202020204" pitchFamily="34" charset="0"/>
              </a:rPr>
              <a:t>58</a:t>
            </a:r>
            <a:endParaRPr lang="sr-Cyrl-RS" sz="2400" b="1" dirty="0" smtClean="0"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sz="2400" dirty="0" smtClean="0">
                <a:cs typeface="Arial" panose="020B0604020202020204" pitchFamily="34" charset="0"/>
              </a:rPr>
              <a:t>- Синдром </a:t>
            </a:r>
            <a:r>
              <a:rPr lang="sr-Cyrl-CS" sz="2400" dirty="0">
                <a:cs typeface="Arial" panose="020B0604020202020204" pitchFamily="34" charset="0"/>
              </a:rPr>
              <a:t>апнеје у сну   </a:t>
            </a:r>
            <a:r>
              <a:rPr lang="sr-Latn-CS" sz="2400" dirty="0">
                <a:cs typeface="Arial" panose="020B0604020202020204" pitchFamily="34" charset="0"/>
              </a:rPr>
              <a:t>                     </a:t>
            </a:r>
            <a:r>
              <a:rPr lang="sr-Cyrl-RS" sz="2400" dirty="0" smtClean="0">
                <a:cs typeface="Arial" panose="020B0604020202020204" pitchFamily="34" charset="0"/>
              </a:rPr>
              <a:t>   </a:t>
            </a:r>
            <a:r>
              <a:rPr lang="sr-Latn-CS" sz="2400" dirty="0" smtClean="0">
                <a:cs typeface="Arial" panose="020B0604020202020204" pitchFamily="34" charset="0"/>
              </a:rPr>
              <a:t>8</a:t>
            </a:r>
            <a:endParaRPr lang="sr-Latn-CS" sz="2400" dirty="0"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sz="2400" dirty="0" smtClean="0">
                <a:cs typeface="Arial" panose="020B0604020202020204" pitchFamily="34" charset="0"/>
              </a:rPr>
              <a:t>Ненормалности торакса:</a:t>
            </a:r>
            <a:endParaRPr lang="sr-Latn-CS" sz="2400" dirty="0"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sz="2400" dirty="0" smtClean="0">
                <a:cs typeface="Arial" panose="020B0604020202020204" pitchFamily="34" charset="0"/>
              </a:rPr>
              <a:t>- Кифосколиоза</a:t>
            </a:r>
            <a:r>
              <a:rPr lang="sr-Latn-CS" sz="2400" dirty="0" smtClean="0">
                <a:cs typeface="Arial" panose="020B0604020202020204" pitchFamily="34" charset="0"/>
              </a:rPr>
              <a:t>                      </a:t>
            </a:r>
            <a:r>
              <a:rPr lang="sr-Cyrl-CS" sz="2400" dirty="0" smtClean="0">
                <a:cs typeface="Arial" panose="020B0604020202020204" pitchFamily="34" charset="0"/>
              </a:rPr>
              <a:t>        </a:t>
            </a:r>
            <a:r>
              <a:rPr lang="sr-Latn-CS" sz="2400" dirty="0" smtClean="0">
                <a:cs typeface="Arial" panose="020B0604020202020204" pitchFamily="34" charset="0"/>
              </a:rPr>
              <a:t> </a:t>
            </a:r>
            <a:r>
              <a:rPr lang="sr-Cyrl-CS" sz="2400" dirty="0" smtClean="0">
                <a:cs typeface="Arial" panose="020B0604020202020204" pitchFamily="34" charset="0"/>
              </a:rPr>
              <a:t>         </a:t>
            </a:r>
            <a:r>
              <a:rPr lang="sr-Latn-CS" sz="2400" dirty="0" smtClean="0">
                <a:cs typeface="Arial" panose="020B0604020202020204" pitchFamily="34" charset="0"/>
              </a:rPr>
              <a:t>5</a:t>
            </a:r>
            <a:endParaRPr lang="sr-Latn-CS" sz="2400" dirty="0"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sz="2400" dirty="0" smtClean="0">
                <a:cs typeface="Arial" panose="020B0604020202020204" pitchFamily="34" charset="0"/>
              </a:rPr>
              <a:t>- Торакопластика </a:t>
            </a:r>
            <a:r>
              <a:rPr lang="sr-Latn-CS" sz="2400" dirty="0" smtClean="0">
                <a:cs typeface="Arial" panose="020B0604020202020204" pitchFamily="34" charset="0"/>
              </a:rPr>
              <a:t>                   </a:t>
            </a:r>
            <a:r>
              <a:rPr lang="sr-Cyrl-CS" sz="2400" dirty="0" smtClean="0">
                <a:cs typeface="Arial" panose="020B0604020202020204" pitchFamily="34" charset="0"/>
              </a:rPr>
              <a:t>                  </a:t>
            </a:r>
            <a:r>
              <a:rPr lang="sr-Latn-CS" sz="2400" dirty="0" smtClean="0">
                <a:cs typeface="Arial" panose="020B0604020202020204" pitchFamily="34" charset="0"/>
              </a:rPr>
              <a:t>5</a:t>
            </a:r>
            <a:endParaRPr lang="sr-Latn-CS" sz="2400" dirty="0"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sz="2400" dirty="0" smtClean="0">
                <a:cs typeface="Arial" panose="020B0604020202020204" pitchFamily="34" charset="0"/>
              </a:rPr>
              <a:t>- Мишићна </a:t>
            </a:r>
            <a:r>
              <a:rPr lang="sr-Cyrl-CS" sz="2400" dirty="0">
                <a:cs typeface="Arial" panose="020B0604020202020204" pitchFamily="34" charset="0"/>
              </a:rPr>
              <a:t>дистрофија </a:t>
            </a:r>
            <a:r>
              <a:rPr lang="sr-Latn-CS" sz="2400" dirty="0">
                <a:cs typeface="Arial" panose="020B0604020202020204" pitchFamily="34" charset="0"/>
              </a:rPr>
              <a:t>                        </a:t>
            </a:r>
            <a:r>
              <a:rPr lang="sr-Cyrl-RS" sz="2400" dirty="0" smtClean="0">
                <a:cs typeface="Arial" panose="020B0604020202020204" pitchFamily="34" charset="0"/>
              </a:rPr>
              <a:t>  </a:t>
            </a:r>
            <a:r>
              <a:rPr lang="sr-Latn-CS" sz="2400" dirty="0" smtClean="0">
                <a:cs typeface="Arial" panose="020B0604020202020204" pitchFamily="34" charset="0"/>
              </a:rPr>
              <a:t>5</a:t>
            </a:r>
            <a:endParaRPr lang="sr-Latn-CS" sz="2400" dirty="0"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sz="2400" dirty="0" smtClean="0">
                <a:cs typeface="Arial" panose="020B0604020202020204" pitchFamily="34" charset="0"/>
              </a:rPr>
              <a:t>- Интерстицијске </a:t>
            </a:r>
            <a:r>
              <a:rPr lang="sr-Cyrl-CS" sz="2400" dirty="0">
                <a:cs typeface="Arial" panose="020B0604020202020204" pitchFamily="34" charset="0"/>
              </a:rPr>
              <a:t>болести плућа </a:t>
            </a:r>
            <a:r>
              <a:rPr lang="sr-Latn-CS" sz="2400" dirty="0">
                <a:cs typeface="Arial" panose="020B0604020202020204" pitchFamily="34" charset="0"/>
              </a:rPr>
              <a:t>        </a:t>
            </a:r>
            <a:r>
              <a:rPr lang="sr-Cyrl-CS" sz="2400" dirty="0">
                <a:cs typeface="Arial" panose="020B0604020202020204" pitchFamily="34" charset="0"/>
              </a:rPr>
              <a:t> </a:t>
            </a:r>
            <a:r>
              <a:rPr lang="sr-Cyrl-CS" sz="2400" dirty="0" smtClean="0">
                <a:cs typeface="Arial" panose="020B0604020202020204" pitchFamily="34" charset="0"/>
              </a:rPr>
              <a:t>  </a:t>
            </a:r>
            <a:r>
              <a:rPr lang="sr-Latn-CS" sz="2400" dirty="0" smtClean="0">
                <a:cs typeface="Arial" panose="020B0604020202020204" pitchFamily="34" charset="0"/>
              </a:rPr>
              <a:t>4</a:t>
            </a:r>
            <a:endParaRPr lang="sr-Latn-CS" sz="2400" dirty="0"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sz="2400" dirty="0" smtClean="0">
                <a:cs typeface="Arial" panose="020B0604020202020204" pitchFamily="34" charset="0"/>
              </a:rPr>
              <a:t>- Ресекције </a:t>
            </a:r>
            <a:r>
              <a:rPr lang="sr-Cyrl-CS" sz="2400" dirty="0">
                <a:cs typeface="Arial" panose="020B0604020202020204" pitchFamily="34" charset="0"/>
              </a:rPr>
              <a:t>плућа           </a:t>
            </a:r>
            <a:r>
              <a:rPr lang="sr-Latn-CS" sz="2400" dirty="0">
                <a:cs typeface="Arial" panose="020B0604020202020204" pitchFamily="34" charset="0"/>
              </a:rPr>
              <a:t>                         </a:t>
            </a:r>
            <a:r>
              <a:rPr lang="sr-Cyrl-RS" sz="2400" dirty="0" smtClean="0">
                <a:cs typeface="Arial" panose="020B0604020202020204" pitchFamily="34" charset="0"/>
              </a:rPr>
              <a:t>  </a:t>
            </a:r>
            <a:r>
              <a:rPr lang="sr-Latn-CS" sz="2400" dirty="0" smtClean="0">
                <a:cs typeface="Arial" panose="020B0604020202020204" pitchFamily="34" charset="0"/>
              </a:rPr>
              <a:t>3</a:t>
            </a:r>
            <a:endParaRPr lang="sr-Latn-CS" sz="2400" dirty="0"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sz="2400" dirty="0" smtClean="0">
                <a:cs typeface="Arial" panose="020B0604020202020204" pitchFamily="34" charset="0"/>
              </a:rPr>
              <a:t>- Цистична </a:t>
            </a:r>
            <a:r>
              <a:rPr lang="sr-Cyrl-CS" sz="2400" dirty="0">
                <a:cs typeface="Arial" panose="020B0604020202020204" pitchFamily="34" charset="0"/>
              </a:rPr>
              <a:t>фиброза     </a:t>
            </a:r>
            <a:r>
              <a:rPr lang="sr-Latn-CS" sz="2400" dirty="0">
                <a:cs typeface="Arial" panose="020B0604020202020204" pitchFamily="34" charset="0"/>
              </a:rPr>
              <a:t>                          </a:t>
            </a:r>
            <a:r>
              <a:rPr lang="sr-Cyrl-CS" sz="2400" dirty="0">
                <a:cs typeface="Arial" panose="020B0604020202020204" pitchFamily="34" charset="0"/>
              </a:rPr>
              <a:t> </a:t>
            </a:r>
            <a:r>
              <a:rPr lang="sr-Cyrl-CS" sz="2400" dirty="0" smtClean="0">
                <a:cs typeface="Arial" panose="020B0604020202020204" pitchFamily="34" charset="0"/>
              </a:rPr>
              <a:t> </a:t>
            </a:r>
            <a:r>
              <a:rPr lang="sr-Latn-CS" sz="2400" dirty="0" smtClean="0">
                <a:cs typeface="Arial" panose="020B0604020202020204" pitchFamily="34" charset="0"/>
              </a:rPr>
              <a:t>1</a:t>
            </a:r>
            <a:endParaRPr lang="sr-Latn-CS" sz="2400" dirty="0"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sz="2400" dirty="0" smtClean="0">
                <a:cs typeface="Arial" panose="020B0604020202020204" pitchFamily="34" charset="0"/>
              </a:rPr>
              <a:t>- Више </a:t>
            </a:r>
            <a:r>
              <a:rPr lang="sr-Cyrl-CS" sz="2400" dirty="0">
                <a:cs typeface="Arial" panose="020B0604020202020204" pitchFamily="34" charset="0"/>
              </a:rPr>
              <a:t>узрока истовремено       </a:t>
            </a:r>
            <a:r>
              <a:rPr lang="sr-Latn-CS" sz="2400" u="sng" dirty="0">
                <a:cs typeface="Arial" panose="020B0604020202020204" pitchFamily="34" charset="0"/>
              </a:rPr>
              <a:t>          </a:t>
            </a:r>
            <a:r>
              <a:rPr lang="sr-Latn-CS" sz="2400" u="sng" dirty="0" smtClean="0">
                <a:cs typeface="Arial" panose="020B0604020202020204" pitchFamily="34" charset="0"/>
              </a:rPr>
              <a:t>11</a:t>
            </a:r>
            <a:endParaRPr lang="sr-Latn-CS" sz="2400" u="sng" dirty="0"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2400" b="1" dirty="0">
                <a:cs typeface="Arial" panose="020B0604020202020204" pitchFamily="34" charset="0"/>
              </a:rPr>
              <a:t>  </a:t>
            </a:r>
            <a:r>
              <a:rPr lang="sr-Cyrl-RS" sz="2400" b="1" dirty="0" smtClean="0">
                <a:cs typeface="Arial" panose="020B0604020202020204" pitchFamily="34" charset="0"/>
              </a:rPr>
              <a:t>            </a:t>
            </a:r>
            <a:r>
              <a:rPr lang="sr-Cyrl-CS" sz="2400" b="1" dirty="0" smtClean="0">
                <a:cs typeface="Arial" panose="020B0604020202020204" pitchFamily="34" charset="0"/>
              </a:rPr>
              <a:t>Укупно                  </a:t>
            </a:r>
            <a:r>
              <a:rPr lang="sr-Latn-CS" sz="2400" b="1" dirty="0" smtClean="0">
                <a:cs typeface="Arial" panose="020B0604020202020204" pitchFamily="34" charset="0"/>
              </a:rPr>
              <a:t>                      100</a:t>
            </a:r>
            <a:endParaRPr lang="sr-Latn-CS" sz="2400" b="1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058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9896" y="764582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Cyrl-CS" sz="32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Патофизиолошки механизми респираторне </a:t>
            </a:r>
            <a:r>
              <a:rPr lang="sr-Cyrl-CS" sz="3200" b="1" dirty="0">
                <a:solidFill>
                  <a:schemeClr val="tx1"/>
                </a:solidFill>
                <a:cs typeface="Arial" panose="020B0604020202020204" pitchFamily="34" charset="0"/>
              </a:rPr>
              <a:t>инсуфицијенције</a:t>
            </a:r>
            <a:r>
              <a:rPr lang="sr-Cyrl-CS" sz="3200" dirty="0">
                <a:solidFill>
                  <a:schemeClr val="tx1"/>
                </a:solidFill>
                <a:cs typeface="Arial" panose="020B0604020202020204" pitchFamily="34" charset="0"/>
              </a:rPr>
              <a:t/>
            </a:r>
            <a:br>
              <a:rPr lang="sr-Cyrl-CS" sz="3200" dirty="0">
                <a:solidFill>
                  <a:schemeClr val="tx1"/>
                </a:solidFill>
                <a:cs typeface="Arial" panose="020B0604020202020204" pitchFamily="34" charset="0"/>
              </a:rPr>
            </a:br>
            <a:endParaRPr lang="sr-Latn-CS" sz="32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24063" y="2468564"/>
            <a:ext cx="8229600" cy="4389437"/>
          </a:xfrm>
        </p:spPr>
        <p:txBody>
          <a:bodyPr>
            <a:normAutofit/>
          </a:bodyPr>
          <a:lstStyle/>
          <a:p>
            <a:pPr marL="609600" indent="-609600">
              <a:buNone/>
            </a:pPr>
            <a:r>
              <a:rPr lang="sr-Cyrl-CS" sz="2000" dirty="0" smtClean="0">
                <a:cs typeface="Arial" panose="020B0604020202020204" pitchFamily="34" charset="0"/>
              </a:rPr>
              <a:t>а</a:t>
            </a:r>
            <a:r>
              <a:rPr lang="sr-Cyrl-CS" sz="2000" dirty="0">
                <a:cs typeface="Arial" panose="020B0604020202020204" pitchFamily="34" charset="0"/>
              </a:rPr>
              <a:t>)  Општа алвеолна хиповентилација</a:t>
            </a:r>
            <a:endParaRPr lang="sr-Latn-CS" sz="2000" dirty="0">
              <a:cs typeface="Arial" panose="020B0604020202020204" pitchFamily="34" charset="0"/>
            </a:endParaRPr>
          </a:p>
          <a:p>
            <a:pPr marL="609600" indent="-609600">
              <a:buNone/>
            </a:pPr>
            <a:r>
              <a:rPr lang="sr-Cyrl-CS" sz="2000" dirty="0">
                <a:cs typeface="Arial" panose="020B0604020202020204" pitchFamily="34" charset="0"/>
              </a:rPr>
              <a:t>б)  Поремећај односа вентилација-перфузија</a:t>
            </a:r>
            <a:r>
              <a:rPr lang="sr-Latn-CS" sz="2000" dirty="0">
                <a:cs typeface="Arial" panose="020B0604020202020204" pitchFamily="34" charset="0"/>
              </a:rPr>
              <a:t> (V/Q): </a:t>
            </a:r>
            <a:endParaRPr lang="sr-Cyrl-CS" sz="2000" dirty="0">
              <a:cs typeface="Arial" panose="020B0604020202020204" pitchFamily="34" charset="0"/>
            </a:endParaRPr>
          </a:p>
          <a:p>
            <a:pPr marL="609600" indent="-609600">
              <a:buNone/>
            </a:pPr>
            <a:r>
              <a:rPr lang="sr-Cyrl-CS" sz="2000" dirty="0">
                <a:cs typeface="Arial" panose="020B0604020202020204" pitchFamily="34" charset="0"/>
              </a:rPr>
              <a:t>       - ефекат шанта</a:t>
            </a:r>
            <a:endParaRPr lang="sr-Latn-CS" sz="2000" dirty="0">
              <a:cs typeface="Arial" panose="020B0604020202020204" pitchFamily="34" charset="0"/>
            </a:endParaRPr>
          </a:p>
          <a:p>
            <a:pPr marL="609600" indent="-609600">
              <a:buNone/>
            </a:pPr>
            <a:r>
              <a:rPr lang="sr-Latn-CS" sz="2000" dirty="0">
                <a:cs typeface="Arial" panose="020B0604020202020204" pitchFamily="34" charset="0"/>
              </a:rPr>
              <a:t>       </a:t>
            </a:r>
            <a:r>
              <a:rPr lang="sr-Cyrl-CS" sz="2000" dirty="0">
                <a:cs typeface="Arial" panose="020B0604020202020204" pitchFamily="34" charset="0"/>
              </a:rPr>
              <a:t>-</a:t>
            </a:r>
            <a:r>
              <a:rPr lang="sr-Latn-CS" sz="2000" dirty="0">
                <a:cs typeface="Arial" panose="020B0604020202020204" pitchFamily="34" charset="0"/>
              </a:rPr>
              <a:t> </a:t>
            </a:r>
            <a:r>
              <a:rPr lang="sr-Cyrl-CS" sz="2000" dirty="0">
                <a:cs typeface="Arial" panose="020B0604020202020204" pitchFamily="34" charset="0"/>
              </a:rPr>
              <a:t>ефекат мртвог простора</a:t>
            </a:r>
            <a:endParaRPr lang="sr-Latn-CS" sz="2000" dirty="0">
              <a:cs typeface="Arial" panose="020B0604020202020204" pitchFamily="34" charset="0"/>
            </a:endParaRPr>
          </a:p>
          <a:p>
            <a:pPr marL="609600" indent="-609600">
              <a:buNone/>
            </a:pPr>
            <a:r>
              <a:rPr lang="sr-Cyrl-CS" sz="2000" dirty="0">
                <a:cs typeface="Arial" panose="020B0604020202020204" pitchFamily="34" charset="0"/>
              </a:rPr>
              <a:t>в</a:t>
            </a:r>
            <a:r>
              <a:rPr lang="sr-Latn-CS" sz="2000" dirty="0">
                <a:cs typeface="Arial" panose="020B0604020202020204" pitchFamily="34" charset="0"/>
              </a:rPr>
              <a:t>) </a:t>
            </a:r>
            <a:r>
              <a:rPr lang="sr-Cyrl-CS" sz="2000" dirty="0">
                <a:cs typeface="Arial" panose="020B0604020202020204" pitchFamily="34" charset="0"/>
              </a:rPr>
              <a:t> Поремећај дифузије гасова у плућима</a:t>
            </a:r>
            <a:endParaRPr lang="sr-Latn-CS" sz="20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5681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766095" y="466727"/>
            <a:ext cx="8805862" cy="609600"/>
          </a:xfrm>
        </p:spPr>
        <p:txBody>
          <a:bodyPr>
            <a:normAutofit fontScale="90000"/>
          </a:bodyPr>
          <a:lstStyle/>
          <a:p>
            <a:r>
              <a:rPr lang="en-US" sz="4000" i="1" dirty="0">
                <a:solidFill>
                  <a:srgbClr val="FFC000"/>
                </a:solidFill>
                <a:latin typeface="Comic Sans MS" panose="030F0702030302020204" pitchFamily="66" charset="0"/>
              </a:rPr>
              <a:t>   </a:t>
            </a:r>
            <a:r>
              <a:rPr lang="sr-Cyrl-CS" b="1" dirty="0">
                <a:solidFill>
                  <a:schemeClr val="tx1"/>
                </a:solidFill>
                <a:cs typeface="Arial" panose="020B0604020202020204" pitchFamily="34" charset="0"/>
              </a:rPr>
              <a:t>Алвеоло-капиларна мембрана</a:t>
            </a:r>
            <a:r>
              <a:rPr lang="sr-Latn-CS" b="1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endParaRPr lang="en-US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8195" name="AutoShape 4"/>
          <p:cNvSpPr>
            <a:spLocks noChangeArrowheads="1"/>
          </p:cNvSpPr>
          <p:nvPr/>
        </p:nvSpPr>
        <p:spPr bwMode="auto">
          <a:xfrm>
            <a:off x="5907089" y="2066925"/>
            <a:ext cx="301625" cy="293688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8196" name="AutoShape 5"/>
          <p:cNvSpPr>
            <a:spLocks noChangeArrowheads="1"/>
          </p:cNvSpPr>
          <p:nvPr/>
        </p:nvSpPr>
        <p:spPr bwMode="auto">
          <a:xfrm>
            <a:off x="5901681" y="2666422"/>
            <a:ext cx="301625" cy="293688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8197" name="AutoShape 6"/>
          <p:cNvSpPr>
            <a:spLocks noChangeArrowheads="1"/>
          </p:cNvSpPr>
          <p:nvPr/>
        </p:nvSpPr>
        <p:spPr bwMode="auto">
          <a:xfrm>
            <a:off x="5904616" y="4306095"/>
            <a:ext cx="301625" cy="293688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8198" name="AutoShape 7"/>
          <p:cNvSpPr>
            <a:spLocks noChangeArrowheads="1"/>
          </p:cNvSpPr>
          <p:nvPr/>
        </p:nvSpPr>
        <p:spPr bwMode="auto">
          <a:xfrm>
            <a:off x="5907089" y="4857750"/>
            <a:ext cx="301625" cy="293688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8199" name="AutoShape 8"/>
          <p:cNvSpPr>
            <a:spLocks noChangeArrowheads="1"/>
          </p:cNvSpPr>
          <p:nvPr/>
        </p:nvSpPr>
        <p:spPr bwMode="auto">
          <a:xfrm>
            <a:off x="5916992" y="3487923"/>
            <a:ext cx="301625" cy="293688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4524376" y="1714500"/>
            <a:ext cx="29384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sr-Latn-CS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</a:t>
            </a:r>
            <a:r>
              <a:rPr lang="sr-Cyrl-CS" b="1" dirty="0"/>
              <a:t>Плућни сурфактант</a:t>
            </a:r>
            <a:endParaRPr lang="en-US" b="1" dirty="0">
              <a:latin typeface="Comic Sans MS" pitchFamily="66" charset="0"/>
            </a:endParaRPr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4667250" y="2357439"/>
            <a:ext cx="27384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sr-Latn-CS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</a:t>
            </a:r>
            <a:r>
              <a:rPr lang="sr-Cyrl-CS" b="1" dirty="0">
                <a:cs typeface="Arial" pitchFamily="34" charset="0"/>
              </a:rPr>
              <a:t>Алвеоларни епител</a:t>
            </a:r>
            <a:endParaRPr lang="en-US" b="1" dirty="0">
              <a:cs typeface="Arial" pitchFamily="34" charset="0"/>
            </a:endParaRPr>
          </a:p>
        </p:txBody>
      </p:sp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4878386" y="2895600"/>
            <a:ext cx="2362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sr-Latn-C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</a:t>
            </a:r>
            <a:r>
              <a:rPr lang="sr-Cyrl-CS" b="1" dirty="0"/>
              <a:t>Алвеоларни  </a:t>
            </a:r>
          </a:p>
          <a:p>
            <a:pPr>
              <a:defRPr/>
            </a:pPr>
            <a:r>
              <a:rPr lang="sr-Cyrl-CS" b="1" dirty="0"/>
              <a:t>     интерстицијум</a:t>
            </a:r>
            <a:r>
              <a:rPr lang="sr-Latn-CS" b="1" dirty="0">
                <a:latin typeface="Comic Sans MS" pitchFamily="66" charset="0"/>
              </a:rPr>
              <a:t> </a:t>
            </a:r>
            <a:endParaRPr lang="en-US" b="1" dirty="0">
              <a:latin typeface="Comic Sans MS" pitchFamily="66" charset="0"/>
            </a:endParaRPr>
          </a:p>
        </p:txBody>
      </p:sp>
      <p:sp>
        <p:nvSpPr>
          <p:cNvPr id="17420" name="Rectangle 12"/>
          <p:cNvSpPr>
            <a:spLocks noChangeArrowheads="1"/>
          </p:cNvSpPr>
          <p:nvPr/>
        </p:nvSpPr>
        <p:spPr bwMode="auto">
          <a:xfrm>
            <a:off x="5029200" y="3720307"/>
            <a:ext cx="282505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sr-Latn-CS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sr-Cyrl-CS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 </a:t>
            </a:r>
            <a:r>
              <a:rPr lang="sr-Cyrl-CS" b="1" dirty="0">
                <a:cs typeface="Arial" pitchFamily="34" charset="0"/>
              </a:rPr>
              <a:t>Капиларни </a:t>
            </a:r>
          </a:p>
          <a:p>
            <a:pPr>
              <a:defRPr/>
            </a:pPr>
            <a:r>
              <a:rPr lang="sr-Cyrl-CS" b="1" dirty="0">
                <a:cs typeface="Arial" pitchFamily="34" charset="0"/>
              </a:rPr>
              <a:t>     ендотел</a:t>
            </a:r>
            <a:endParaRPr lang="en-US" b="1" dirty="0">
              <a:cs typeface="Arial" pitchFamily="34" charset="0"/>
            </a:endParaRPr>
          </a:p>
        </p:txBody>
      </p:sp>
      <p:sp>
        <p:nvSpPr>
          <p:cNvPr id="17421" name="Rectangle 13"/>
          <p:cNvSpPr>
            <a:spLocks noChangeArrowheads="1"/>
          </p:cNvSpPr>
          <p:nvPr/>
        </p:nvSpPr>
        <p:spPr bwMode="auto">
          <a:xfrm>
            <a:off x="5443999" y="4477616"/>
            <a:ext cx="11849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sr-Latn-C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sr-Cyrl-CS" b="1" dirty="0"/>
              <a:t>Плазма</a:t>
            </a:r>
            <a:endParaRPr lang="en-US" b="1" dirty="0">
              <a:latin typeface="Comic Sans MS" pitchFamily="66" charset="0"/>
            </a:endParaRPr>
          </a:p>
        </p:txBody>
      </p:sp>
      <p:sp>
        <p:nvSpPr>
          <p:cNvPr id="17422" name="Rectangle 14"/>
          <p:cNvSpPr>
            <a:spLocks noChangeArrowheads="1"/>
          </p:cNvSpPr>
          <p:nvPr/>
        </p:nvSpPr>
        <p:spPr bwMode="auto">
          <a:xfrm>
            <a:off x="5365106" y="4828381"/>
            <a:ext cx="1676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sr-Latn-C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  </a:t>
            </a:r>
            <a:r>
              <a:rPr lang="sr-Cyrl-CS" b="1" dirty="0">
                <a:cs typeface="Arial" pitchFamily="34" charset="0"/>
              </a:rPr>
              <a:t>Еритроцити</a:t>
            </a:r>
            <a:endParaRPr lang="en-US" b="1" dirty="0">
              <a:cs typeface="Arial" pitchFamily="34" charset="0"/>
            </a:endParaRPr>
          </a:p>
        </p:txBody>
      </p:sp>
      <p:sp>
        <p:nvSpPr>
          <p:cNvPr id="8206" name="AutoShape 16"/>
          <p:cNvSpPr>
            <a:spLocks noChangeArrowheads="1"/>
          </p:cNvSpPr>
          <p:nvPr/>
        </p:nvSpPr>
        <p:spPr bwMode="auto">
          <a:xfrm>
            <a:off x="5907088" y="5538788"/>
            <a:ext cx="301625" cy="293687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7425" name="Rectangle 17"/>
          <p:cNvSpPr>
            <a:spLocks noChangeArrowheads="1"/>
          </p:cNvSpPr>
          <p:nvPr/>
        </p:nvSpPr>
        <p:spPr bwMode="auto">
          <a:xfrm>
            <a:off x="5135421" y="5816361"/>
            <a:ext cx="18020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sr-Latn-CS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en-US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r-Cyrl-CS" b="1" dirty="0"/>
              <a:t>Хемоглобин</a:t>
            </a:r>
            <a:endParaRPr lang="en-US" b="1" dirty="0">
              <a:latin typeface="Comic Sans MS" pitchFamily="66" charset="0"/>
            </a:endParaRPr>
          </a:p>
        </p:txBody>
      </p:sp>
      <p:sp>
        <p:nvSpPr>
          <p:cNvPr id="19472" name="Text Box 18"/>
          <p:cNvSpPr txBox="1">
            <a:spLocks noChangeArrowheads="1"/>
          </p:cNvSpPr>
          <p:nvPr/>
        </p:nvSpPr>
        <p:spPr bwMode="auto">
          <a:xfrm>
            <a:off x="6172200" y="2105026"/>
            <a:ext cx="1841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sz="1000"/>
          </a:p>
        </p:txBody>
      </p:sp>
      <p:pic>
        <p:nvPicPr>
          <p:cNvPr id="19473" name="Picture 6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643525" y="1714499"/>
            <a:ext cx="3048000" cy="4191000"/>
          </a:xfrm>
          <a:noFill/>
        </p:spPr>
      </p:pic>
      <p:sp>
        <p:nvSpPr>
          <p:cNvPr id="19" name="Oval 18"/>
          <p:cNvSpPr/>
          <p:nvPr/>
        </p:nvSpPr>
        <p:spPr>
          <a:xfrm>
            <a:off x="1630944" y="2667000"/>
            <a:ext cx="685800" cy="457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1526614" y="1647825"/>
            <a:ext cx="990600" cy="838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2485487" y="2017317"/>
            <a:ext cx="8382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3461799" y="1738314"/>
            <a:ext cx="1295400" cy="609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3580606" y="2667000"/>
            <a:ext cx="838200" cy="457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9479" name="Picture 2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752600"/>
            <a:ext cx="3352800" cy="315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7" name="Straight Arrow Connector 26"/>
          <p:cNvCxnSpPr>
            <a:cxnSpLocks noChangeShapeType="1"/>
          </p:cNvCxnSpPr>
          <p:nvPr/>
        </p:nvCxnSpPr>
        <p:spPr bwMode="auto">
          <a:xfrm rot="10800000">
            <a:off x="9448800" y="3657600"/>
            <a:ext cx="381000" cy="304800"/>
          </a:xfrm>
          <a:prstGeom prst="straightConnector1">
            <a:avLst/>
          </a:prstGeom>
          <a:noFill/>
          <a:ln w="254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0" name="Straight Arrow Connector 29"/>
          <p:cNvCxnSpPr>
            <a:cxnSpLocks noChangeShapeType="1"/>
          </p:cNvCxnSpPr>
          <p:nvPr/>
        </p:nvCxnSpPr>
        <p:spPr bwMode="auto">
          <a:xfrm rot="5400000" flipH="1" flipV="1">
            <a:off x="8991600" y="3962400"/>
            <a:ext cx="457200" cy="304800"/>
          </a:xfrm>
          <a:prstGeom prst="straightConnector1">
            <a:avLst/>
          </a:prstGeom>
          <a:noFill/>
          <a:ln w="254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xmlns="" val="30712768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 nodeType="clickPar">
                      <p:stCondLst>
                        <p:cond delay="indefinite"/>
                      </p:stCondLst>
                      <p:childTnLst>
                        <p:par>
                          <p:cTn id="1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 nodeType="clickPar">
                      <p:stCondLst>
                        <p:cond delay="indefinite"/>
                      </p:stCondLst>
                      <p:childTnLst>
                        <p:par>
                          <p:cTn id="1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animBg="1"/>
      <p:bldP spid="8196" grpId="0" animBg="1"/>
      <p:bldP spid="8197" grpId="0" animBg="1"/>
      <p:bldP spid="8198" grpId="0" animBg="1"/>
      <p:bldP spid="8199" grpId="0" animBg="1"/>
      <p:bldP spid="17418" grpId="0"/>
      <p:bldP spid="17419" grpId="0"/>
      <p:bldP spid="17420" grpId="0"/>
      <p:bldP spid="17421" grpId="0"/>
      <p:bldP spid="17422" grpId="0"/>
      <p:bldP spid="8206" grpId="0" animBg="1"/>
      <p:bldP spid="17425" grpId="0"/>
      <p:bldP spid="19" grpId="0" animBg="1"/>
      <p:bldP spid="20" grpId="0" animBg="1"/>
      <p:bldP spid="21" grpId="0" animBg="1"/>
      <p:bldP spid="22" grpId="0" animBg="1"/>
      <p:bldP spid="2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605720" y="639763"/>
            <a:ext cx="9644063" cy="10033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Latn-CS" dirty="0" smtClean="0"/>
              <a:t> </a:t>
            </a:r>
            <a:r>
              <a:rPr lang="sr-Cyrl-CS" sz="2800" b="1" dirty="0">
                <a:cs typeface="Arial" panose="020B0604020202020204" pitchFamily="34" charset="0"/>
              </a:rPr>
              <a:t>Симптоми и знаци </a:t>
            </a:r>
            <a:r>
              <a:rPr lang="sr-Cyrl-CS" sz="2800" b="1" dirty="0" smtClean="0">
                <a:cs typeface="Arial" panose="020B0604020202020204" pitchFamily="34" charset="0"/>
              </a:rPr>
              <a:t>респираторне </a:t>
            </a:r>
            <a:r>
              <a:rPr lang="sr-Cyrl-CS" sz="2800" b="1" dirty="0">
                <a:cs typeface="Arial" panose="020B0604020202020204" pitchFamily="34" charset="0"/>
              </a:rPr>
              <a:t>инсуфицијенције</a:t>
            </a:r>
            <a:endParaRPr lang="sr-Latn-CS" sz="2800" b="1" dirty="0">
              <a:cs typeface="Arial" panose="020B0604020202020204" pitchFamily="34" charset="0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61171" y="1506331"/>
            <a:ext cx="8229600" cy="4953000"/>
          </a:xfrm>
        </p:spPr>
        <p:txBody>
          <a:bodyPr>
            <a:normAutofit fontScale="70000" lnSpcReduction="20000"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1600" dirty="0"/>
              <a:t> </a:t>
            </a:r>
            <a:r>
              <a:rPr lang="sr-Cyrl-CS" sz="2400" b="1" dirty="0" smtClean="0">
                <a:cs typeface="Arial" panose="020B0604020202020204" pitchFamily="34" charset="0"/>
              </a:rPr>
              <a:t>Хипоксемија</a:t>
            </a:r>
            <a:r>
              <a:rPr lang="sr-Latn-CS" sz="2400" b="1" dirty="0" smtClean="0">
                <a:cs typeface="Arial" panose="020B0604020202020204" pitchFamily="34" charset="0"/>
              </a:rPr>
              <a:t>               </a:t>
            </a:r>
            <a:r>
              <a:rPr lang="sr-Latn-CS" sz="1600" b="1" dirty="0" smtClean="0">
                <a:cs typeface="Arial" panose="020B0604020202020204" pitchFamily="34" charset="0"/>
              </a:rPr>
              <a:t>              </a:t>
            </a:r>
            <a:r>
              <a:rPr lang="sr-Cyrl-CS" sz="1600" b="1" dirty="0" smtClean="0">
                <a:cs typeface="Arial" panose="020B0604020202020204" pitchFamily="34" charset="0"/>
              </a:rPr>
              <a:t>         </a:t>
            </a:r>
            <a:r>
              <a:rPr lang="sr-Cyrl-CS" sz="2400" b="1" dirty="0" smtClean="0">
                <a:cs typeface="Arial" panose="020B0604020202020204" pitchFamily="34" charset="0"/>
              </a:rPr>
              <a:t>Хиперкапнија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Latn-CS" sz="2400" b="1" dirty="0"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1600" b="1" dirty="0">
                <a:cs typeface="Arial" panose="020B0604020202020204" pitchFamily="34" charset="0"/>
              </a:rPr>
              <a:t>  </a:t>
            </a:r>
            <a:r>
              <a:rPr lang="sr-Cyrl-CS" sz="1600" b="1" dirty="0" smtClean="0">
                <a:cs typeface="Arial" panose="020B0604020202020204" pitchFamily="34" charset="0"/>
              </a:rPr>
              <a:t>Централна цијаноза </a:t>
            </a:r>
            <a:r>
              <a:rPr lang="sr-Latn-CS" sz="1600" b="1" dirty="0" smtClean="0">
                <a:cs typeface="Arial" panose="020B0604020202020204" pitchFamily="34" charset="0"/>
              </a:rPr>
              <a:t>                                           </a:t>
            </a:r>
            <a:r>
              <a:rPr lang="sr-Cyrl-RS" sz="1600" dirty="0" smtClean="0">
                <a:cs typeface="Arial" panose="020B0604020202020204" pitchFamily="34" charset="0"/>
              </a:rPr>
              <a:t>и</a:t>
            </a:r>
            <a:r>
              <a:rPr lang="sr-Cyrl-CS" sz="1600" dirty="0" smtClean="0">
                <a:cs typeface="Arial" panose="020B0604020202020204" pitchFamily="34" charset="0"/>
              </a:rPr>
              <a:t>нверзија </a:t>
            </a:r>
            <a:r>
              <a:rPr lang="sr-Cyrl-CS" sz="1600" dirty="0">
                <a:cs typeface="Arial" panose="020B0604020202020204" pitchFamily="34" charset="0"/>
              </a:rPr>
              <a:t>сна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sz="1600" b="1" dirty="0">
                <a:cs typeface="Arial" panose="020B0604020202020204" pitchFamily="34" charset="0"/>
              </a:rPr>
              <a:t> </a:t>
            </a:r>
            <a:r>
              <a:rPr lang="sr-Latn-CS" sz="1600" b="1" dirty="0">
                <a:cs typeface="Arial" panose="020B0604020202020204" pitchFamily="34" charset="0"/>
              </a:rPr>
              <a:t>   </a:t>
            </a:r>
            <a:r>
              <a:rPr lang="sr-Cyrl-CS" sz="1600" b="1" dirty="0">
                <a:cs typeface="Arial" panose="020B0604020202020204" pitchFamily="34" charset="0"/>
              </a:rPr>
              <a:t>Неуропсихички</a:t>
            </a:r>
            <a:r>
              <a:rPr lang="sr-Latn-CS" sz="1600" b="1" dirty="0">
                <a:cs typeface="Arial" panose="020B0604020202020204" pitchFamily="34" charset="0"/>
              </a:rPr>
              <a:t>                                                   </a:t>
            </a:r>
            <a:r>
              <a:rPr lang="sr-Cyrl-CS" sz="1600" dirty="0" smtClean="0">
                <a:cs typeface="Arial" panose="020B0604020202020204" pitchFamily="34" charset="0"/>
              </a:rPr>
              <a:t>конфузност</a:t>
            </a:r>
            <a:endParaRPr lang="sr-Latn-CS" sz="1600" dirty="0"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1600" dirty="0">
                <a:cs typeface="Arial" panose="020B0604020202020204" pitchFamily="34" charset="0"/>
              </a:rPr>
              <a:t>          </a:t>
            </a:r>
            <a:r>
              <a:rPr lang="sr-Cyrl-CS" sz="1600" dirty="0">
                <a:cs typeface="Arial" panose="020B0604020202020204" pitchFamily="34" charset="0"/>
              </a:rPr>
              <a:t>- узнемиреност</a:t>
            </a:r>
            <a:r>
              <a:rPr lang="sr-Latn-CS" sz="1600" dirty="0">
                <a:cs typeface="Arial" panose="020B0604020202020204" pitchFamily="34" charset="0"/>
              </a:rPr>
              <a:t>                                              </a:t>
            </a:r>
            <a:r>
              <a:rPr lang="sr-Cyrl-RS" sz="1600" dirty="0" smtClean="0">
                <a:cs typeface="Arial" panose="020B0604020202020204" pitchFamily="34" charset="0"/>
              </a:rPr>
              <a:t> з</a:t>
            </a:r>
            <a:r>
              <a:rPr lang="sr-Cyrl-CS" sz="1600" dirty="0" smtClean="0">
                <a:cs typeface="Arial" panose="020B0604020202020204" pitchFamily="34" charset="0"/>
              </a:rPr>
              <a:t>аборавност</a:t>
            </a:r>
            <a:endParaRPr lang="sr-Cyrl-CS" sz="1600" dirty="0"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1600" dirty="0">
                <a:cs typeface="Arial" panose="020B0604020202020204" pitchFamily="34" charset="0"/>
              </a:rPr>
              <a:t>          </a:t>
            </a:r>
            <a:r>
              <a:rPr lang="sr-Cyrl-CS" sz="1600" dirty="0">
                <a:cs typeface="Arial" panose="020B0604020202020204" pitchFamily="34" charset="0"/>
              </a:rPr>
              <a:t>- помућење свести</a:t>
            </a:r>
            <a:r>
              <a:rPr lang="sr-Latn-CS" sz="1600" dirty="0">
                <a:cs typeface="Arial" panose="020B0604020202020204" pitchFamily="34" charset="0"/>
              </a:rPr>
              <a:t>                                        </a:t>
            </a:r>
            <a:r>
              <a:rPr lang="sr-Cyrl-RS" sz="1600" dirty="0" smtClean="0">
                <a:cs typeface="Arial" panose="020B0604020202020204" pitchFamily="34" charset="0"/>
              </a:rPr>
              <a:t>г</a:t>
            </a:r>
            <a:r>
              <a:rPr lang="sr-Cyrl-CS" sz="1600" dirty="0" smtClean="0">
                <a:cs typeface="Arial" panose="020B0604020202020204" pitchFamily="34" charset="0"/>
              </a:rPr>
              <a:t>лавобоље</a:t>
            </a:r>
            <a:endParaRPr lang="sr-Latn-CS" sz="1600" dirty="0"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1600" dirty="0">
                <a:cs typeface="Arial" panose="020B0604020202020204" pitchFamily="34" charset="0"/>
              </a:rPr>
              <a:t>          </a:t>
            </a:r>
            <a:r>
              <a:rPr lang="sr-Cyrl-CS" sz="1600" dirty="0">
                <a:cs typeface="Arial" panose="020B0604020202020204" pitchFamily="34" charset="0"/>
              </a:rPr>
              <a:t>- широке зенице</a:t>
            </a:r>
            <a:r>
              <a:rPr lang="sr-Latn-CS" sz="1600" dirty="0">
                <a:cs typeface="Arial" panose="020B0604020202020204" pitchFamily="34" charset="0"/>
              </a:rPr>
              <a:t>                                             </a:t>
            </a:r>
            <a:r>
              <a:rPr lang="sr-Cyrl-CS" sz="1600" dirty="0" smtClean="0">
                <a:cs typeface="Arial" panose="020B0604020202020204" pitchFamily="34" charset="0"/>
              </a:rPr>
              <a:t>знојење</a:t>
            </a:r>
            <a:endParaRPr lang="sr-Cyrl-CS" sz="1600" dirty="0"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1600" dirty="0">
                <a:cs typeface="Arial" panose="020B0604020202020204" pitchFamily="34" charset="0"/>
              </a:rPr>
              <a:t>          </a:t>
            </a:r>
            <a:r>
              <a:rPr lang="sr-Cyrl-CS" sz="1600" dirty="0">
                <a:cs typeface="Arial" panose="020B0604020202020204" pitchFamily="34" charset="0"/>
              </a:rPr>
              <a:t>- ступор, кома</a:t>
            </a:r>
            <a:r>
              <a:rPr lang="sr-Latn-CS" sz="1600" dirty="0">
                <a:cs typeface="Arial" panose="020B0604020202020204" pitchFamily="34" charset="0"/>
              </a:rPr>
              <a:t>                                                 </a:t>
            </a:r>
            <a:r>
              <a:rPr lang="sr-Cyrl-CS" sz="1600" dirty="0" smtClean="0">
                <a:cs typeface="Arial" panose="020B0604020202020204" pitchFamily="34" charset="0"/>
              </a:rPr>
              <a:t>тремор </a:t>
            </a:r>
            <a:r>
              <a:rPr lang="sr-Cyrl-CS" sz="1600" dirty="0">
                <a:cs typeface="Arial" panose="020B0604020202020204" pitchFamily="34" charset="0"/>
              </a:rPr>
              <a:t>(</a:t>
            </a:r>
            <a:r>
              <a:rPr lang="sr-Latn-CS" sz="1600" dirty="0" smtClean="0">
                <a:cs typeface="Arial" panose="020B0604020202020204" pitchFamily="34" charset="0"/>
              </a:rPr>
              <a:t>fla</a:t>
            </a:r>
            <a:r>
              <a:rPr lang="en-US" sz="1600" dirty="0" smtClean="0">
                <a:cs typeface="Arial" panose="020B0604020202020204" pitchFamily="34" charset="0"/>
              </a:rPr>
              <a:t>p</a:t>
            </a:r>
            <a:r>
              <a:rPr lang="sr-Latn-CS" sz="1600" dirty="0" smtClean="0">
                <a:cs typeface="Arial" panose="020B0604020202020204" pitchFamily="34" charset="0"/>
              </a:rPr>
              <a:t>ping</a:t>
            </a:r>
            <a:r>
              <a:rPr lang="sr-Latn-CS" sz="1600" dirty="0">
                <a:cs typeface="Arial" panose="020B0604020202020204" pitchFamily="34" charset="0"/>
              </a:rPr>
              <a:t>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1600" b="1" dirty="0">
                <a:cs typeface="Arial" panose="020B0604020202020204" pitchFamily="34" charset="0"/>
              </a:rPr>
              <a:t>  </a:t>
            </a:r>
            <a:r>
              <a:rPr lang="sr-Cyrl-CS" sz="1600" b="1" dirty="0">
                <a:cs typeface="Arial" panose="020B0604020202020204" pitchFamily="34" charset="0"/>
              </a:rPr>
              <a:t>Респираторни</a:t>
            </a:r>
            <a:r>
              <a:rPr lang="sr-Latn-CS" sz="1600" b="1" dirty="0">
                <a:cs typeface="Arial" panose="020B0604020202020204" pitchFamily="34" charset="0"/>
              </a:rPr>
              <a:t>                                                       </a:t>
            </a:r>
            <a:r>
              <a:rPr lang="sr-Cyrl-CS" sz="1600" dirty="0" smtClean="0">
                <a:cs typeface="Arial" panose="020B0604020202020204" pitchFamily="34" charset="0"/>
              </a:rPr>
              <a:t>периферна </a:t>
            </a:r>
            <a:r>
              <a:rPr lang="sr-Cyrl-CS" sz="1600" dirty="0">
                <a:cs typeface="Arial" panose="020B0604020202020204" pitchFamily="34" charset="0"/>
              </a:rPr>
              <a:t>вазодилатација</a:t>
            </a:r>
            <a:endParaRPr lang="sr-Latn-CS" sz="1600" dirty="0"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1600" dirty="0">
                <a:cs typeface="Arial" panose="020B0604020202020204" pitchFamily="34" charset="0"/>
              </a:rPr>
              <a:t>          </a:t>
            </a:r>
            <a:r>
              <a:rPr lang="sr-Cyrl-CS" sz="1600" dirty="0">
                <a:cs typeface="Arial" panose="020B0604020202020204" pitchFamily="34" charset="0"/>
              </a:rPr>
              <a:t>- </a:t>
            </a:r>
            <a:r>
              <a:rPr lang="sr-Cyrl-CS" sz="1600" dirty="0" smtClean="0">
                <a:cs typeface="Arial" panose="020B0604020202020204" pitchFamily="34" charset="0"/>
              </a:rPr>
              <a:t>убрзано </a:t>
            </a:r>
            <a:r>
              <a:rPr lang="sr-Cyrl-CS" sz="1600" dirty="0">
                <a:cs typeface="Arial" panose="020B0604020202020204" pitchFamily="34" charset="0"/>
              </a:rPr>
              <a:t>дисање</a:t>
            </a:r>
            <a:r>
              <a:rPr lang="sr-Latn-CS" sz="1600" dirty="0">
                <a:cs typeface="Arial" panose="020B0604020202020204" pitchFamily="34" charset="0"/>
              </a:rPr>
              <a:t>                                          </a:t>
            </a:r>
            <a:r>
              <a:rPr lang="sr-Cyrl-RS" sz="1600" dirty="0" smtClean="0">
                <a:cs typeface="Arial" panose="020B0604020202020204" pitchFamily="34" charset="0"/>
              </a:rPr>
              <a:t> </a:t>
            </a:r>
            <a:r>
              <a:rPr lang="sr-Cyrl-CS" sz="1600" dirty="0" smtClean="0">
                <a:cs typeface="Arial" panose="020B0604020202020204" pitchFamily="34" charset="0"/>
              </a:rPr>
              <a:t>подбулост</a:t>
            </a:r>
            <a:r>
              <a:rPr lang="sr-Cyrl-CS" sz="1600" dirty="0">
                <a:cs typeface="Arial" panose="020B0604020202020204" pitchFamily="34" charset="0"/>
              </a:rPr>
              <a:t>, отеченост</a:t>
            </a:r>
            <a:endParaRPr lang="sr-Latn-CS" sz="1600" dirty="0"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1600" dirty="0">
                <a:cs typeface="Arial" panose="020B0604020202020204" pitchFamily="34" charset="0"/>
              </a:rPr>
              <a:t>          </a:t>
            </a:r>
            <a:r>
              <a:rPr lang="sr-Cyrl-CS" sz="1600" dirty="0">
                <a:cs typeface="Arial" panose="020B0604020202020204" pitchFamily="34" charset="0"/>
              </a:rPr>
              <a:t>- </a:t>
            </a:r>
            <a:r>
              <a:rPr lang="sr-Latn-CS" sz="1600" dirty="0">
                <a:cs typeface="Arial" panose="020B0604020202020204" pitchFamily="34" charset="0"/>
              </a:rPr>
              <a:t>Cheyne-Stockes                                            </a:t>
            </a:r>
            <a:r>
              <a:rPr lang="sr-Cyrl-RS" sz="1600" dirty="0" smtClean="0">
                <a:cs typeface="Arial" panose="020B0604020202020204" pitchFamily="34" charset="0"/>
              </a:rPr>
              <a:t> </a:t>
            </a:r>
            <a:r>
              <a:rPr lang="sr-Cyrl-CS" sz="1600" dirty="0" smtClean="0">
                <a:cs typeface="Arial" panose="020B0604020202020204" pitchFamily="34" charset="0"/>
              </a:rPr>
              <a:t>стаза </a:t>
            </a:r>
            <a:r>
              <a:rPr lang="sr-Cyrl-CS" sz="1600" dirty="0">
                <a:cs typeface="Arial" panose="020B0604020202020204" pitchFamily="34" charset="0"/>
              </a:rPr>
              <a:t>папиле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1600" dirty="0">
                <a:cs typeface="Arial" panose="020B0604020202020204" pitchFamily="34" charset="0"/>
              </a:rPr>
              <a:t>          </a:t>
            </a:r>
            <a:r>
              <a:rPr lang="sr-Cyrl-CS" sz="1600" dirty="0">
                <a:cs typeface="Arial" panose="020B0604020202020204" pitchFamily="34" charset="0"/>
              </a:rPr>
              <a:t>- апнеја</a:t>
            </a:r>
            <a:r>
              <a:rPr lang="sr-Latn-CS" sz="1600" dirty="0">
                <a:cs typeface="Arial" panose="020B0604020202020204" pitchFamily="34" charset="0"/>
              </a:rPr>
              <a:t>                                                            </a:t>
            </a:r>
            <a:r>
              <a:rPr lang="sr-Cyrl-RS" sz="1600" dirty="0" smtClean="0">
                <a:cs typeface="Arial" panose="020B0604020202020204" pitchFamily="34" charset="0"/>
              </a:rPr>
              <a:t> </a:t>
            </a:r>
            <a:r>
              <a:rPr lang="sr-Cyrl-CS" sz="1600" dirty="0" smtClean="0">
                <a:cs typeface="Arial" panose="020B0604020202020204" pitchFamily="34" charset="0"/>
              </a:rPr>
              <a:t>смирење </a:t>
            </a:r>
            <a:r>
              <a:rPr lang="sr-Cyrl-CS" sz="1600" dirty="0">
                <a:cs typeface="Arial" panose="020B0604020202020204" pitchFamily="34" charset="0"/>
              </a:rPr>
              <a:t>диспнеје</a:t>
            </a:r>
            <a:endParaRPr lang="sr-Latn-CS" sz="1600" dirty="0"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1600" b="1" dirty="0">
                <a:cs typeface="Arial" panose="020B0604020202020204" pitchFamily="34" charset="0"/>
              </a:rPr>
              <a:t> </a:t>
            </a:r>
            <a:r>
              <a:rPr lang="sr-Cyrl-CS" sz="1600" b="1" dirty="0">
                <a:cs typeface="Arial" panose="020B0604020202020204" pitchFamily="34" charset="0"/>
              </a:rPr>
              <a:t>Циркулацијски</a:t>
            </a:r>
            <a:r>
              <a:rPr lang="sr-Latn-CS" sz="1600" b="1" dirty="0">
                <a:cs typeface="Arial" panose="020B0604020202020204" pitchFamily="34" charset="0"/>
              </a:rPr>
              <a:t>                                                      </a:t>
            </a:r>
            <a:r>
              <a:rPr lang="sr-Cyrl-RS" sz="1600" b="1" dirty="0" smtClean="0">
                <a:cs typeface="Arial" panose="020B0604020202020204" pitchFamily="34" charset="0"/>
              </a:rPr>
              <a:t> </a:t>
            </a:r>
            <a:r>
              <a:rPr lang="sr-Cyrl-CS" sz="1600" dirty="0" smtClean="0">
                <a:cs typeface="Arial" panose="020B0604020202020204" pitchFamily="34" charset="0"/>
              </a:rPr>
              <a:t>престанак </a:t>
            </a:r>
            <a:r>
              <a:rPr lang="sr-Cyrl-CS" sz="1600" dirty="0">
                <a:cs typeface="Arial" panose="020B0604020202020204" pitchFamily="34" charset="0"/>
              </a:rPr>
              <a:t>кашља</a:t>
            </a:r>
            <a:endParaRPr lang="sr-Latn-CS" sz="1600" dirty="0"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1600" b="1" dirty="0">
                <a:cs typeface="Arial" panose="020B0604020202020204" pitchFamily="34" charset="0"/>
              </a:rPr>
              <a:t>          </a:t>
            </a:r>
            <a:r>
              <a:rPr lang="sr-Cyrl-CS" sz="1600" dirty="0">
                <a:cs typeface="Arial" panose="020B0604020202020204" pitchFamily="34" charset="0"/>
              </a:rPr>
              <a:t>- тахикардија</a:t>
            </a:r>
            <a:r>
              <a:rPr lang="sr-Latn-CS" sz="1600" dirty="0">
                <a:cs typeface="Arial" panose="020B0604020202020204" pitchFamily="34" charset="0"/>
              </a:rPr>
              <a:t>                                                  </a:t>
            </a:r>
            <a:r>
              <a:rPr lang="sr-Cyrl-RS" sz="1600" dirty="0" smtClean="0">
                <a:cs typeface="Arial" panose="020B0604020202020204" pitchFamily="34" charset="0"/>
              </a:rPr>
              <a:t> </a:t>
            </a:r>
            <a:r>
              <a:rPr lang="sr-Cyrl-CS" sz="1600" dirty="0" smtClean="0">
                <a:cs typeface="Arial" panose="020B0604020202020204" pitchFamily="34" charset="0"/>
              </a:rPr>
              <a:t>сомноленција</a:t>
            </a:r>
            <a:endParaRPr lang="sr-Latn-CS" sz="1600" dirty="0"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1600" dirty="0">
                <a:cs typeface="Arial" panose="020B0604020202020204" pitchFamily="34" charset="0"/>
              </a:rPr>
              <a:t>          </a:t>
            </a:r>
            <a:r>
              <a:rPr lang="sr-Cyrl-CS" sz="1600" dirty="0">
                <a:cs typeface="Arial" panose="020B0604020202020204" pitchFamily="34" charset="0"/>
              </a:rPr>
              <a:t>- аритмија</a:t>
            </a:r>
            <a:r>
              <a:rPr lang="sr-Latn-CS" sz="1600" dirty="0">
                <a:cs typeface="Arial" panose="020B0604020202020204" pitchFamily="34" charset="0"/>
              </a:rPr>
              <a:t>                                                        </a:t>
            </a:r>
            <a:r>
              <a:rPr lang="sr-Cyrl-RS" sz="1600" dirty="0" smtClean="0">
                <a:cs typeface="Arial" panose="020B0604020202020204" pitchFamily="34" charset="0"/>
              </a:rPr>
              <a:t> </a:t>
            </a:r>
            <a:r>
              <a:rPr lang="sr-Cyrl-CS" sz="1600" dirty="0" smtClean="0">
                <a:cs typeface="Arial" panose="020B0604020202020204" pitchFamily="34" charset="0"/>
              </a:rPr>
              <a:t>кома</a:t>
            </a:r>
            <a:r>
              <a:rPr lang="sr-Latn-CS" sz="1600" dirty="0" smtClean="0">
                <a:cs typeface="Arial" panose="020B0604020202020204" pitchFamily="34" charset="0"/>
              </a:rPr>
              <a:t> </a:t>
            </a:r>
            <a:endParaRPr lang="sr-Latn-CS" sz="1600" dirty="0"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1600" dirty="0">
                <a:cs typeface="Arial" panose="020B0604020202020204" pitchFamily="34" charset="0"/>
              </a:rPr>
              <a:t>          </a:t>
            </a:r>
            <a:r>
              <a:rPr lang="sr-Cyrl-CS" sz="1600" dirty="0">
                <a:cs typeface="Arial" panose="020B0604020202020204" pitchFamily="34" charset="0"/>
              </a:rPr>
              <a:t>- хипертензија</a:t>
            </a:r>
            <a:endParaRPr lang="sr-Latn-CS" sz="1600" dirty="0"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1600" dirty="0">
                <a:cs typeface="Arial" panose="020B0604020202020204" pitchFamily="34" charset="0"/>
              </a:rPr>
              <a:t>          </a:t>
            </a:r>
            <a:r>
              <a:rPr lang="sr-Cyrl-CS" sz="1600" dirty="0">
                <a:cs typeface="Arial" panose="020B0604020202020204" pitchFamily="34" charset="0"/>
              </a:rPr>
              <a:t>- оптерећење десног срца</a:t>
            </a:r>
            <a:endParaRPr lang="sr-Latn-CS" sz="1600" dirty="0"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1600" dirty="0">
                <a:cs typeface="Arial" panose="020B0604020202020204" pitchFamily="34" charset="0"/>
              </a:rPr>
              <a:t>          </a:t>
            </a:r>
            <a:r>
              <a:rPr lang="sr-Cyrl-CS" sz="1600" dirty="0">
                <a:cs typeface="Arial" panose="020B0604020202020204" pitchFamily="34" charset="0"/>
              </a:rPr>
              <a:t>- хипотензија, асистолија</a:t>
            </a:r>
            <a:endParaRPr lang="sr-Latn-CS" sz="1600" dirty="0"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1600" b="1" dirty="0">
                <a:cs typeface="Arial" panose="020B0604020202020204" pitchFamily="34" charset="0"/>
              </a:rPr>
              <a:t> </a:t>
            </a:r>
            <a:r>
              <a:rPr lang="sr-Cyrl-CS" sz="1600" b="1" dirty="0">
                <a:cs typeface="Arial" panose="020B0604020202020204" pitchFamily="34" charset="0"/>
              </a:rPr>
              <a:t>Метаболички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1600" dirty="0">
                <a:cs typeface="Arial" panose="020B0604020202020204" pitchFamily="34" charset="0"/>
              </a:rPr>
              <a:t>          </a:t>
            </a:r>
            <a:r>
              <a:rPr lang="sr-Cyrl-CS" sz="1600" dirty="0">
                <a:cs typeface="Arial" panose="020B0604020202020204" pitchFamily="34" charset="0"/>
              </a:rPr>
              <a:t>- ретенција</a:t>
            </a:r>
            <a:r>
              <a:rPr lang="sr-Latn-CS" sz="1600" dirty="0">
                <a:cs typeface="Arial" panose="020B0604020202020204" pitchFamily="34" charset="0"/>
              </a:rPr>
              <a:t> H2O </a:t>
            </a:r>
            <a:r>
              <a:rPr lang="sr-Cyrl-CS" sz="1600" dirty="0">
                <a:cs typeface="Arial" panose="020B0604020202020204" pitchFamily="34" charset="0"/>
              </a:rPr>
              <a:t>и</a:t>
            </a:r>
            <a:r>
              <a:rPr lang="sr-Latn-CS" sz="1600" dirty="0">
                <a:cs typeface="Arial" panose="020B0604020202020204" pitchFamily="34" charset="0"/>
              </a:rPr>
              <a:t> Na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1600" dirty="0">
                <a:cs typeface="Arial" panose="020B0604020202020204" pitchFamily="34" charset="0"/>
              </a:rPr>
              <a:t>          </a:t>
            </a:r>
            <a:r>
              <a:rPr lang="sr-Cyrl-CS" sz="1600" dirty="0">
                <a:cs typeface="Arial" panose="020B0604020202020204" pitchFamily="34" charset="0"/>
              </a:rPr>
              <a:t>- лактична ацидоза</a:t>
            </a:r>
            <a:endParaRPr lang="sr-Latn-CS" sz="1600" dirty="0"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47543" y="1585706"/>
            <a:ext cx="2466975" cy="18478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63769" y="3711713"/>
            <a:ext cx="1956508" cy="2747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41298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711200" indent="-711200">
              <a:buClr>
                <a:srgbClr val="990000"/>
              </a:buClr>
            </a:pPr>
            <a:endParaRPr lang="hr-HR" i="1" dirty="0" smtClean="0"/>
          </a:p>
          <a:p>
            <a:pPr marL="711200" indent="-711200">
              <a:buClr>
                <a:srgbClr val="990000"/>
              </a:buClr>
            </a:pPr>
            <a:r>
              <a:rPr lang="en-US" sz="2400" dirty="0" err="1"/>
              <a:t>Стабилно</a:t>
            </a:r>
            <a:r>
              <a:rPr lang="hr-HR" sz="2400" dirty="0"/>
              <a:t> </a:t>
            </a:r>
            <a:r>
              <a:rPr lang="en-US" sz="2400" dirty="0" err="1"/>
              <a:t>стање</a:t>
            </a:r>
            <a:r>
              <a:rPr lang="hr-HR" sz="2400" dirty="0"/>
              <a:t> </a:t>
            </a:r>
            <a:r>
              <a:rPr lang="en-US" sz="2400" dirty="0"/>
              <a:t>ХОБП</a:t>
            </a:r>
            <a:endParaRPr lang="hr-HR" sz="2400" dirty="0"/>
          </a:p>
          <a:p>
            <a:pPr marL="711200" indent="-711200">
              <a:buClr>
                <a:srgbClr val="990000"/>
              </a:buClr>
            </a:pPr>
            <a:endParaRPr lang="hr-HR" sz="2400" dirty="0"/>
          </a:p>
          <a:p>
            <a:pPr marL="711200" indent="-711200">
              <a:buClr>
                <a:srgbClr val="990000"/>
              </a:buClr>
            </a:pPr>
            <a:r>
              <a:rPr lang="en-US" sz="2400" dirty="0" err="1"/>
              <a:t>Погоршање</a:t>
            </a:r>
            <a:r>
              <a:rPr lang="hr-HR" sz="2400" dirty="0"/>
              <a:t> (</a:t>
            </a:r>
            <a:r>
              <a:rPr lang="en-US" sz="2400" dirty="0" err="1"/>
              <a:t>егзацербација</a:t>
            </a:r>
            <a:r>
              <a:rPr lang="hr-HR" sz="2400" dirty="0"/>
              <a:t>) </a:t>
            </a:r>
            <a:r>
              <a:rPr lang="en-US" sz="2400" dirty="0"/>
              <a:t>ХОБП</a:t>
            </a:r>
            <a:endParaRPr lang="en-GB" sz="2400" dirty="0"/>
          </a:p>
        </p:txBody>
      </p:sp>
      <p:sp>
        <p:nvSpPr>
          <p:cNvPr id="142339" name="Rectangle 3"/>
          <p:cNvSpPr>
            <a:spLocks noChangeArrowheads="1"/>
          </p:cNvSpPr>
          <p:nvPr/>
        </p:nvSpPr>
        <p:spPr bwMode="auto">
          <a:xfrm>
            <a:off x="1609726" y="80963"/>
            <a:ext cx="90582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hr-HR" sz="4800" b="1" i="1" dirty="0">
                <a:solidFill>
                  <a:schemeClr val="tx2"/>
                </a:solidFill>
              </a:rPr>
              <a:t>          </a:t>
            </a:r>
            <a:r>
              <a:rPr lang="en-US" sz="3600" b="1" dirty="0" err="1">
                <a:solidFill>
                  <a:schemeClr val="tx2"/>
                </a:solidFill>
                <a:latin typeface="+mj-lt"/>
              </a:rPr>
              <a:t>Природни</a:t>
            </a:r>
            <a:r>
              <a:rPr lang="hr-HR" sz="36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600" b="1" dirty="0" err="1">
                <a:solidFill>
                  <a:schemeClr val="tx2"/>
                </a:solidFill>
                <a:latin typeface="+mj-lt"/>
              </a:rPr>
              <a:t>ток</a:t>
            </a:r>
            <a:r>
              <a:rPr lang="hr-HR" sz="36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600" b="1" dirty="0">
                <a:solidFill>
                  <a:schemeClr val="tx2"/>
                </a:solidFill>
                <a:latin typeface="+mj-lt"/>
              </a:rPr>
              <a:t>ХОБП</a:t>
            </a:r>
            <a:endParaRPr lang="en-GB" sz="3600" b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12939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x-none" sz="3200" b="1" dirty="0" smtClean="0">
                <a:solidFill>
                  <a:schemeClr val="tx2">
                    <a:satMod val="130000"/>
                  </a:schemeClr>
                </a:solidFill>
              </a:rPr>
              <a:t>Егзацербације</a:t>
            </a:r>
            <a:r>
              <a:rPr lang="hr-HR" sz="3200" b="1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x-none" sz="3200" b="1" dirty="0" smtClean="0">
                <a:solidFill>
                  <a:schemeClr val="tx2">
                    <a:satMod val="130000"/>
                  </a:schemeClr>
                </a:solidFill>
              </a:rPr>
              <a:t>у</a:t>
            </a:r>
            <a:r>
              <a:rPr lang="hr-HR" sz="3200" b="1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x-none" sz="3200" b="1" dirty="0" smtClean="0">
                <a:solidFill>
                  <a:schemeClr val="tx2">
                    <a:satMod val="130000"/>
                  </a:schemeClr>
                </a:solidFill>
              </a:rPr>
              <a:t>ХОПБ</a:t>
            </a:r>
            <a:endParaRPr lang="en-US" sz="3200" b="1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43363" name="Rectangle 3"/>
          <p:cNvSpPr>
            <a:spLocks noGrp="1" noChangeArrowheads="1"/>
          </p:cNvSpPr>
          <p:nvPr>
            <p:ph idx="1"/>
          </p:nvPr>
        </p:nvSpPr>
        <p:spPr>
          <a:xfrm>
            <a:off x="2387526" y="1977640"/>
            <a:ext cx="7891462" cy="4800600"/>
          </a:xfrm>
        </p:spPr>
        <p:txBody>
          <a:bodyPr/>
          <a:lstStyle/>
          <a:p>
            <a:pPr eaLnBrk="1" hangingPunct="1">
              <a:spcBef>
                <a:spcPct val="25000"/>
              </a:spcBef>
              <a:spcAft>
                <a:spcPct val="25000"/>
              </a:spcAft>
            </a:pPr>
            <a:r>
              <a:rPr lang="hr-HR" sz="2000" dirty="0"/>
              <a:t>“</a:t>
            </a:r>
            <a:r>
              <a:rPr lang="en-US" sz="2000" dirty="0" err="1"/>
              <a:t>Догађај</a:t>
            </a:r>
            <a:r>
              <a:rPr lang="hr-HR" sz="2000" dirty="0"/>
              <a:t> </a:t>
            </a:r>
            <a:r>
              <a:rPr lang="en-US" sz="2000" dirty="0" err="1"/>
              <a:t>који</a:t>
            </a:r>
            <a:r>
              <a:rPr lang="hr-HR" sz="2000" dirty="0"/>
              <a:t> </a:t>
            </a:r>
            <a:r>
              <a:rPr lang="en-US" sz="2000" dirty="0" err="1"/>
              <a:t>се</a:t>
            </a:r>
            <a:r>
              <a:rPr lang="hr-HR" sz="2000" dirty="0"/>
              <a:t> </a:t>
            </a:r>
            <a:r>
              <a:rPr lang="en-US" sz="2000" dirty="0" err="1"/>
              <a:t>карактерише</a:t>
            </a:r>
            <a:r>
              <a:rPr lang="hr-HR" sz="2000" dirty="0"/>
              <a:t> </a:t>
            </a:r>
            <a:r>
              <a:rPr lang="en-US" sz="2000" dirty="0" err="1"/>
              <a:t>погоршањем</a:t>
            </a:r>
            <a:r>
              <a:rPr lang="hr-HR" sz="2000" dirty="0"/>
              <a:t> </a:t>
            </a:r>
            <a:r>
              <a:rPr lang="en-US" sz="2000" dirty="0" err="1"/>
              <a:t>диспноје</a:t>
            </a:r>
            <a:r>
              <a:rPr lang="hr-HR" sz="2000" dirty="0"/>
              <a:t>, </a:t>
            </a:r>
            <a:r>
              <a:rPr lang="en-US" sz="2000" dirty="0" err="1"/>
              <a:t>кашља</a:t>
            </a:r>
            <a:r>
              <a:rPr lang="hr-HR" sz="2000" dirty="0"/>
              <a:t> </a:t>
            </a:r>
            <a:r>
              <a:rPr lang="en-US" sz="2000" dirty="0"/>
              <a:t>и</a:t>
            </a:r>
            <a:r>
              <a:rPr lang="hr-HR" sz="2000" dirty="0"/>
              <a:t>/</a:t>
            </a:r>
            <a:r>
              <a:rPr lang="en-US" sz="2000" dirty="0" err="1"/>
              <a:t>или</a:t>
            </a:r>
            <a:r>
              <a:rPr lang="hr-HR" sz="2000" dirty="0"/>
              <a:t> </a:t>
            </a:r>
            <a:r>
              <a:rPr lang="en-US" sz="2000" dirty="0" err="1"/>
              <a:t>искашљавања</a:t>
            </a:r>
            <a:r>
              <a:rPr lang="hr-HR" sz="2000" dirty="0"/>
              <a:t>, </a:t>
            </a:r>
            <a:r>
              <a:rPr lang="en-US" sz="2000" dirty="0"/>
              <a:t> </a:t>
            </a:r>
            <a:r>
              <a:rPr lang="en-US" sz="2000" dirty="0" err="1"/>
              <a:t>интензивније</a:t>
            </a:r>
            <a:r>
              <a:rPr lang="hr-HR" sz="2000" dirty="0"/>
              <a:t> </a:t>
            </a:r>
            <a:r>
              <a:rPr lang="en-US" sz="2000" dirty="0" err="1"/>
              <a:t>од</a:t>
            </a:r>
            <a:r>
              <a:rPr lang="hr-HR" sz="2000" dirty="0"/>
              <a:t> </a:t>
            </a:r>
            <a:r>
              <a:rPr lang="en-US" sz="2000" dirty="0" err="1"/>
              <a:t>уобичајених</a:t>
            </a:r>
            <a:r>
              <a:rPr lang="hr-HR" sz="2000" dirty="0"/>
              <a:t> </a:t>
            </a:r>
            <a:r>
              <a:rPr lang="en-US" sz="2000" dirty="0" err="1"/>
              <a:t>дневних</a:t>
            </a:r>
            <a:r>
              <a:rPr lang="hr-HR" sz="2000" dirty="0"/>
              <a:t> </a:t>
            </a:r>
            <a:r>
              <a:rPr lang="en-US" sz="2000" dirty="0" err="1"/>
              <a:t>варијација</a:t>
            </a:r>
            <a:r>
              <a:rPr lang="hr-HR" sz="2000" dirty="0"/>
              <a:t> </a:t>
            </a:r>
            <a:r>
              <a:rPr lang="en-US" sz="2000" dirty="0" err="1"/>
              <a:t>ових</a:t>
            </a:r>
            <a:r>
              <a:rPr lang="hr-HR" sz="2000" dirty="0"/>
              <a:t> </a:t>
            </a:r>
            <a:r>
              <a:rPr lang="en-US" sz="2000" dirty="0" err="1"/>
              <a:t>симптома</a:t>
            </a:r>
            <a:r>
              <a:rPr lang="hr-HR" sz="2000" dirty="0"/>
              <a:t>, </a:t>
            </a:r>
            <a:r>
              <a:rPr lang="en-US" sz="2000" dirty="0" err="1"/>
              <a:t>акутне</a:t>
            </a:r>
            <a:r>
              <a:rPr lang="hr-HR" sz="2000" dirty="0"/>
              <a:t> </a:t>
            </a:r>
            <a:r>
              <a:rPr lang="en-US" sz="2000" dirty="0" err="1"/>
              <a:t>је</a:t>
            </a:r>
            <a:r>
              <a:rPr lang="hr-HR" sz="2000" dirty="0"/>
              <a:t> </a:t>
            </a:r>
            <a:r>
              <a:rPr lang="en-US" sz="2000" dirty="0" err="1"/>
              <a:t>природе</a:t>
            </a:r>
            <a:r>
              <a:rPr lang="hr-HR" sz="2000" dirty="0"/>
              <a:t> </a:t>
            </a:r>
            <a:r>
              <a:rPr lang="en-US" sz="2000" dirty="0"/>
              <a:t>и</a:t>
            </a:r>
            <a:r>
              <a:rPr lang="hr-HR" sz="2000" dirty="0"/>
              <a:t> </a:t>
            </a:r>
            <a:r>
              <a:rPr lang="en-US" sz="2000" dirty="0" err="1"/>
              <a:t>може</a:t>
            </a:r>
            <a:r>
              <a:rPr lang="hr-HR" sz="2000" dirty="0"/>
              <a:t> </a:t>
            </a:r>
            <a:r>
              <a:rPr lang="en-US" sz="2000" dirty="0" err="1"/>
              <a:t>утицати</a:t>
            </a:r>
            <a:r>
              <a:rPr lang="hr-HR" sz="2000" dirty="0"/>
              <a:t> </a:t>
            </a:r>
            <a:r>
              <a:rPr lang="en-US" sz="2000" dirty="0" err="1"/>
              <a:t>на</a:t>
            </a:r>
            <a:r>
              <a:rPr lang="hr-HR" sz="2000" dirty="0"/>
              <a:t> </a:t>
            </a:r>
            <a:r>
              <a:rPr lang="en-US" sz="2000" dirty="0" err="1"/>
              <a:t>промену</a:t>
            </a:r>
            <a:r>
              <a:rPr lang="hr-HR" sz="2000" dirty="0"/>
              <a:t> </a:t>
            </a:r>
            <a:r>
              <a:rPr lang="en-US" sz="2000" dirty="0" err="1"/>
              <a:t>редовног</a:t>
            </a:r>
            <a:r>
              <a:rPr lang="hr-HR" sz="2000" dirty="0"/>
              <a:t> </a:t>
            </a:r>
            <a:r>
              <a:rPr lang="en-US" sz="2000" dirty="0" err="1"/>
              <a:t>лечења</a:t>
            </a:r>
            <a:r>
              <a:rPr lang="hr-HR" sz="2000" dirty="0"/>
              <a:t> </a:t>
            </a:r>
            <a:r>
              <a:rPr lang="en-US" sz="2000" dirty="0" err="1"/>
              <a:t>код</a:t>
            </a:r>
            <a:r>
              <a:rPr lang="hr-HR" sz="2000" dirty="0"/>
              <a:t> </a:t>
            </a:r>
            <a:r>
              <a:rPr lang="en-US" sz="2000" dirty="0" err="1"/>
              <a:t>болесника</a:t>
            </a:r>
            <a:r>
              <a:rPr lang="hr-HR" sz="2000" dirty="0"/>
              <a:t> </a:t>
            </a:r>
            <a:r>
              <a:rPr lang="en-US" sz="2000" dirty="0" err="1"/>
              <a:t>са</a:t>
            </a:r>
            <a:r>
              <a:rPr lang="hr-HR" sz="2000" dirty="0"/>
              <a:t> </a:t>
            </a:r>
            <a:r>
              <a:rPr lang="en-US" sz="2000" dirty="0"/>
              <a:t>ХОПБ</a:t>
            </a:r>
            <a:r>
              <a:rPr lang="hr-HR" sz="2000" dirty="0" smtClean="0"/>
              <a:t>”</a:t>
            </a:r>
            <a:endParaRPr lang="en-GB" sz="2000" dirty="0"/>
          </a:p>
          <a:p>
            <a:pPr eaLnBrk="1" hangingPunct="1">
              <a:spcBef>
                <a:spcPct val="25000"/>
              </a:spcBef>
              <a:spcAft>
                <a:spcPct val="25000"/>
              </a:spcAft>
            </a:pPr>
            <a:r>
              <a:rPr lang="en-US" sz="2000" dirty="0" err="1"/>
              <a:t>Могу</a:t>
            </a:r>
            <a:r>
              <a:rPr lang="hr-HR" sz="2000" dirty="0"/>
              <a:t> </a:t>
            </a:r>
            <a:r>
              <a:rPr lang="en-US" sz="2000" dirty="0" err="1"/>
              <a:t>их</a:t>
            </a:r>
            <a:r>
              <a:rPr lang="hr-HR" sz="2000" dirty="0"/>
              <a:t> </a:t>
            </a:r>
            <a:r>
              <a:rPr lang="en-US" sz="2000" dirty="0" err="1"/>
              <a:t>покренути</a:t>
            </a:r>
            <a:r>
              <a:rPr lang="hr-HR" sz="2000" dirty="0"/>
              <a:t> </a:t>
            </a:r>
            <a:r>
              <a:rPr lang="en-US" sz="2000" dirty="0" err="1"/>
              <a:t>бактеријске</a:t>
            </a:r>
            <a:r>
              <a:rPr lang="hr-HR" sz="2000" dirty="0"/>
              <a:t> </a:t>
            </a:r>
            <a:r>
              <a:rPr lang="en-US" sz="2000" dirty="0"/>
              <a:t>и</a:t>
            </a:r>
            <a:r>
              <a:rPr lang="hr-HR" sz="2000" dirty="0"/>
              <a:t> </a:t>
            </a:r>
            <a:r>
              <a:rPr lang="en-US" sz="2000" dirty="0" err="1"/>
              <a:t>вирусне</a:t>
            </a:r>
            <a:r>
              <a:rPr lang="hr-HR" sz="2000" dirty="0"/>
              <a:t> </a:t>
            </a:r>
            <a:r>
              <a:rPr lang="en-US" sz="2000" dirty="0" err="1"/>
              <a:t>инфекције</a:t>
            </a:r>
            <a:r>
              <a:rPr lang="hr-HR" sz="2000" dirty="0"/>
              <a:t> </a:t>
            </a:r>
            <a:r>
              <a:rPr lang="en-US" sz="2000" dirty="0" err="1"/>
              <a:t>или</a:t>
            </a:r>
            <a:r>
              <a:rPr lang="hr-HR" sz="2000" dirty="0"/>
              <a:t> </a:t>
            </a:r>
            <a:r>
              <a:rPr lang="en-US" sz="2000" dirty="0" err="1"/>
              <a:t>појачано</a:t>
            </a:r>
            <a:r>
              <a:rPr lang="hr-HR" sz="2000" dirty="0"/>
              <a:t> </a:t>
            </a:r>
            <a:r>
              <a:rPr lang="en-US" sz="2000" dirty="0" err="1"/>
              <a:t>излагање</a:t>
            </a:r>
            <a:r>
              <a:rPr lang="hr-HR" sz="2000" dirty="0"/>
              <a:t> </a:t>
            </a:r>
            <a:r>
              <a:rPr lang="en-US" sz="2000" dirty="0" err="1"/>
              <a:t>загађеном</a:t>
            </a:r>
            <a:r>
              <a:rPr lang="hr-HR" sz="2000" dirty="0"/>
              <a:t> </a:t>
            </a:r>
            <a:r>
              <a:rPr lang="en-US" sz="2000" dirty="0" err="1"/>
              <a:t>ваздуху</a:t>
            </a:r>
            <a:endParaRPr lang="en-GB" sz="2000" dirty="0"/>
          </a:p>
          <a:p>
            <a:pPr eaLnBrk="1" hangingPunct="1">
              <a:spcBef>
                <a:spcPct val="25000"/>
              </a:spcBef>
              <a:spcAft>
                <a:spcPct val="25000"/>
              </a:spcAft>
            </a:pPr>
            <a:r>
              <a:rPr lang="en-US" sz="2000" dirty="0" err="1"/>
              <a:t>Праћен</a:t>
            </a:r>
            <a:r>
              <a:rPr lang="hr-HR" sz="2000" dirty="0"/>
              <a:t> </a:t>
            </a:r>
            <a:r>
              <a:rPr lang="en-US" sz="2000" dirty="0" err="1"/>
              <a:t>је</a:t>
            </a:r>
            <a:r>
              <a:rPr lang="hr-HR" sz="2000" dirty="0"/>
              <a:t> </a:t>
            </a:r>
            <a:r>
              <a:rPr lang="en-US" sz="2000" dirty="0" err="1"/>
              <a:t>акутном</a:t>
            </a:r>
            <a:r>
              <a:rPr lang="hr-HR" sz="2000" dirty="0"/>
              <a:t> </a:t>
            </a:r>
            <a:r>
              <a:rPr lang="en-US" sz="2000" dirty="0" err="1"/>
              <a:t>хиперинфлацијом</a:t>
            </a:r>
            <a:r>
              <a:rPr lang="hr-HR" sz="2000" dirty="0" smtClean="0"/>
              <a:t>,</a:t>
            </a:r>
            <a:r>
              <a:rPr lang="en-US" sz="2000" dirty="0" smtClean="0"/>
              <a:t> </a:t>
            </a:r>
            <a:r>
              <a:rPr lang="en-US" sz="2000" dirty="0" err="1" smtClean="0"/>
              <a:t>заробљавањем</a:t>
            </a:r>
            <a:r>
              <a:rPr lang="hr-HR" sz="2000" dirty="0" smtClean="0"/>
              <a:t> </a:t>
            </a:r>
            <a:r>
              <a:rPr lang="en-US" sz="2000" dirty="0" err="1"/>
              <a:t>ваздуха</a:t>
            </a:r>
            <a:r>
              <a:rPr lang="hr-HR" sz="2000" dirty="0"/>
              <a:t> </a:t>
            </a:r>
            <a:r>
              <a:rPr lang="en-US" sz="2000" dirty="0"/>
              <a:t>и</a:t>
            </a:r>
            <a:r>
              <a:rPr lang="hr-HR" sz="2000" dirty="0"/>
              <a:t> </a:t>
            </a:r>
            <a:r>
              <a:rPr lang="en-US" sz="2000" dirty="0" err="1"/>
              <a:t>погоршањем</a:t>
            </a:r>
            <a:r>
              <a:rPr lang="hr-HR" sz="2000" dirty="0"/>
              <a:t> </a:t>
            </a:r>
            <a:r>
              <a:rPr lang="en-US" sz="2000" dirty="0" err="1" smtClean="0"/>
              <a:t>диспноје</a:t>
            </a:r>
            <a:endParaRPr lang="en-GB" sz="2000" dirty="0"/>
          </a:p>
          <a:p>
            <a:pPr eaLnBrk="1" hangingPunct="1">
              <a:spcBef>
                <a:spcPct val="25000"/>
              </a:spcBef>
              <a:spcAft>
                <a:spcPct val="25000"/>
              </a:spcAft>
            </a:pPr>
            <a:r>
              <a:rPr lang="en-US" sz="2000" dirty="0" err="1"/>
              <a:t>Симптоми</a:t>
            </a:r>
            <a:r>
              <a:rPr lang="hr-HR" sz="2000" dirty="0"/>
              <a:t> </a:t>
            </a:r>
            <a:r>
              <a:rPr lang="en-US" sz="2000" dirty="0" err="1"/>
              <a:t>се</a:t>
            </a:r>
            <a:r>
              <a:rPr lang="hr-HR" sz="2000" dirty="0"/>
              <a:t> </a:t>
            </a:r>
            <a:r>
              <a:rPr lang="en-US" sz="2000" dirty="0" err="1"/>
              <a:t>могу</a:t>
            </a:r>
            <a:r>
              <a:rPr lang="hr-HR" sz="2000" dirty="0"/>
              <a:t> </a:t>
            </a:r>
            <a:r>
              <a:rPr lang="en-US" sz="2000" dirty="0" err="1"/>
              <a:t>значајно</a:t>
            </a:r>
            <a:r>
              <a:rPr lang="hr-HR" sz="2000" dirty="0"/>
              <a:t> </a:t>
            </a:r>
            <a:r>
              <a:rPr lang="en-US" sz="2000" dirty="0" err="1"/>
              <a:t>погоршати</a:t>
            </a:r>
            <a:r>
              <a:rPr lang="hr-HR" sz="2000" dirty="0"/>
              <a:t> </a:t>
            </a:r>
            <a:r>
              <a:rPr lang="en-US" sz="2000" dirty="0"/>
              <a:t>и</a:t>
            </a:r>
            <a:r>
              <a:rPr lang="hr-HR" sz="2000" dirty="0"/>
              <a:t> </a:t>
            </a:r>
            <a:r>
              <a:rPr lang="en-US" sz="2000" dirty="0" err="1"/>
              <a:t>пре</a:t>
            </a:r>
            <a:r>
              <a:rPr lang="hr-HR" sz="2000" dirty="0"/>
              <a:t> </a:t>
            </a:r>
            <a:r>
              <a:rPr lang="en-US" sz="2000" dirty="0" err="1"/>
              <a:t>него</a:t>
            </a:r>
            <a:r>
              <a:rPr lang="hr-HR" sz="2000" dirty="0"/>
              <a:t> </a:t>
            </a:r>
            <a:r>
              <a:rPr lang="en-US" sz="2000" dirty="0" err="1"/>
              <a:t>што</a:t>
            </a:r>
            <a:r>
              <a:rPr lang="hr-HR" sz="2000" dirty="0"/>
              <a:t> </a:t>
            </a:r>
            <a:r>
              <a:rPr lang="en-US" sz="2000" dirty="0" err="1"/>
              <a:t>болесник</a:t>
            </a:r>
            <a:r>
              <a:rPr lang="hr-HR" sz="2000" dirty="0"/>
              <a:t> </a:t>
            </a:r>
            <a:r>
              <a:rPr lang="en-US" sz="2000" dirty="0" err="1"/>
              <a:t>препозна</a:t>
            </a:r>
            <a:r>
              <a:rPr lang="hr-HR" sz="2000" dirty="0"/>
              <a:t> </a:t>
            </a:r>
            <a:r>
              <a:rPr lang="en-US" sz="2000" dirty="0" err="1"/>
              <a:t>почетак</a:t>
            </a:r>
            <a:r>
              <a:rPr lang="hr-HR" sz="2000" dirty="0"/>
              <a:t> </a:t>
            </a:r>
            <a:r>
              <a:rPr lang="en-US" sz="2000" dirty="0" err="1"/>
              <a:t>егзацербације</a:t>
            </a:r>
            <a:r>
              <a:rPr lang="en-GB" sz="2000" dirty="0"/>
              <a:t> </a:t>
            </a:r>
          </a:p>
          <a:p>
            <a:pPr eaLnBrk="1" hangingPunct="1"/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xmlns="" val="41259180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 txBox="1">
            <a:spLocks/>
          </p:cNvSpPr>
          <p:nvPr/>
        </p:nvSpPr>
        <p:spPr>
          <a:xfrm>
            <a:off x="1981200" y="1556793"/>
            <a:ext cx="8489950" cy="309562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lvl="1" indent="-342900">
              <a:spcBef>
                <a:spcPct val="20000"/>
              </a:spcBef>
              <a:buClr>
                <a:srgbClr val="FFFFFF"/>
              </a:buClr>
              <a:defRPr/>
            </a:pPr>
            <a:r>
              <a:rPr lang="sr-Cyrl-RS" sz="2800" b="1" kern="0" dirty="0">
                <a:ln w="50800"/>
                <a:solidFill>
                  <a:srgbClr val="000066">
                    <a:shade val="50000"/>
                  </a:srgbClr>
                </a:solidFill>
                <a:ea typeface="Times" charset="0"/>
              </a:rPr>
              <a:t>Акутно</a:t>
            </a:r>
            <a:r>
              <a:rPr lang="sr-Latn-RS" sz="2800" b="1" kern="0" dirty="0">
                <a:ln w="50800"/>
                <a:solidFill>
                  <a:srgbClr val="000066">
                    <a:shade val="50000"/>
                  </a:srgbClr>
                </a:solidFill>
                <a:ea typeface="Times" charset="0"/>
              </a:rPr>
              <a:t> </a:t>
            </a:r>
            <a:r>
              <a:rPr lang="sr-Cyrl-RS" sz="2800" b="1" kern="0" dirty="0">
                <a:ln w="50800"/>
                <a:solidFill>
                  <a:srgbClr val="FF0000"/>
                </a:solidFill>
                <a:ea typeface="Times" charset="0"/>
              </a:rPr>
              <a:t>погоршање</a:t>
            </a:r>
            <a:r>
              <a:rPr lang="sr-Latn-RS" sz="2800" b="1" kern="0" dirty="0">
                <a:ln w="50800"/>
                <a:solidFill>
                  <a:srgbClr val="FF0000"/>
                </a:solidFill>
                <a:ea typeface="Times" charset="0"/>
              </a:rPr>
              <a:t> </a:t>
            </a:r>
            <a:r>
              <a:rPr lang="sr-Cyrl-RS" sz="2800" b="1" kern="0" dirty="0">
                <a:ln w="50800"/>
                <a:solidFill>
                  <a:srgbClr val="FF0000"/>
                </a:solidFill>
                <a:ea typeface="Times" charset="0"/>
              </a:rPr>
              <a:t>респираторних</a:t>
            </a:r>
            <a:r>
              <a:rPr lang="sr-Latn-RS" sz="2800" b="1" kern="0" dirty="0">
                <a:ln w="50800"/>
                <a:solidFill>
                  <a:srgbClr val="FF0000"/>
                </a:solidFill>
                <a:ea typeface="Times" charset="0"/>
              </a:rPr>
              <a:t> </a:t>
            </a:r>
            <a:r>
              <a:rPr lang="sr-Cyrl-RS" sz="2800" b="1" kern="0" dirty="0">
                <a:ln w="50800"/>
                <a:solidFill>
                  <a:srgbClr val="FF0000"/>
                </a:solidFill>
                <a:ea typeface="Times" charset="0"/>
              </a:rPr>
              <a:t>симптома</a:t>
            </a:r>
            <a:r>
              <a:rPr lang="sr-Latn-RS" sz="2800" b="1" kern="0" dirty="0">
                <a:ln w="50800"/>
                <a:solidFill>
                  <a:srgbClr val="000066">
                    <a:shade val="50000"/>
                  </a:srgbClr>
                </a:solidFill>
                <a:ea typeface="Times" charset="0"/>
              </a:rPr>
              <a:t> </a:t>
            </a:r>
            <a:r>
              <a:rPr lang="sr-Cyrl-RS" sz="2800" b="1" kern="0" dirty="0">
                <a:ln w="50800"/>
                <a:solidFill>
                  <a:srgbClr val="000066">
                    <a:shade val="50000"/>
                  </a:srgbClr>
                </a:solidFill>
                <a:ea typeface="Times" charset="0"/>
              </a:rPr>
              <a:t>које</a:t>
            </a:r>
            <a:r>
              <a:rPr lang="sr-Latn-RS" sz="2800" b="1" kern="0" dirty="0">
                <a:ln w="50800"/>
                <a:solidFill>
                  <a:srgbClr val="000066">
                    <a:shade val="50000"/>
                  </a:srgbClr>
                </a:solidFill>
                <a:ea typeface="Times" charset="0"/>
              </a:rPr>
              <a:t> </a:t>
            </a:r>
            <a:r>
              <a:rPr lang="sr-Cyrl-RS" sz="2800" b="1" kern="0" dirty="0">
                <a:ln w="50800"/>
                <a:solidFill>
                  <a:srgbClr val="000066">
                    <a:shade val="50000"/>
                  </a:srgbClr>
                </a:solidFill>
                <a:ea typeface="Times" charset="0"/>
              </a:rPr>
              <a:t>захтева</a:t>
            </a:r>
            <a:r>
              <a:rPr lang="sr-Latn-RS" sz="2800" b="1" kern="0" dirty="0">
                <a:ln w="50800"/>
                <a:solidFill>
                  <a:srgbClr val="000066">
                    <a:shade val="50000"/>
                  </a:srgbClr>
                </a:solidFill>
                <a:ea typeface="Times" charset="0"/>
              </a:rPr>
              <a:t> </a:t>
            </a:r>
            <a:r>
              <a:rPr lang="sr-Cyrl-RS" sz="2800" b="1" kern="0" dirty="0">
                <a:ln w="50800"/>
                <a:solidFill>
                  <a:srgbClr val="000066">
                    <a:shade val="50000"/>
                  </a:srgbClr>
                </a:solidFill>
                <a:ea typeface="Times" charset="0"/>
              </a:rPr>
              <a:t>додатну</a:t>
            </a:r>
            <a:r>
              <a:rPr lang="sr-Latn-RS" sz="2800" b="1" kern="0" dirty="0">
                <a:ln w="50800"/>
                <a:solidFill>
                  <a:srgbClr val="000066">
                    <a:shade val="50000"/>
                  </a:srgbClr>
                </a:solidFill>
                <a:ea typeface="Times" charset="0"/>
              </a:rPr>
              <a:t> </a:t>
            </a:r>
            <a:r>
              <a:rPr lang="sr-Cyrl-RS" sz="2800" b="1" kern="0" dirty="0">
                <a:ln w="50800"/>
                <a:solidFill>
                  <a:srgbClr val="000066">
                    <a:shade val="50000"/>
                  </a:srgbClr>
                </a:solidFill>
                <a:ea typeface="Times" charset="0"/>
              </a:rPr>
              <a:t>терапију</a:t>
            </a:r>
            <a:r>
              <a:rPr lang="sr-Latn-RS" sz="2800" b="1" kern="0" dirty="0">
                <a:ln w="50800"/>
                <a:solidFill>
                  <a:srgbClr val="000066">
                    <a:shade val="50000"/>
                  </a:srgbClr>
                </a:solidFill>
                <a:ea typeface="Times" charset="0"/>
              </a:rPr>
              <a:t>.</a:t>
            </a:r>
            <a:endParaRPr lang="en-GB" sz="2800" b="1" kern="0" dirty="0">
              <a:ln w="50800"/>
              <a:solidFill>
                <a:srgbClr val="000066">
                  <a:shade val="50000"/>
                </a:srgbClr>
              </a:solidFill>
              <a:ea typeface="Times" charset="0"/>
            </a:endParaRPr>
          </a:p>
          <a:p>
            <a:pPr marL="0" lvl="1" indent="-342900">
              <a:spcBef>
                <a:spcPct val="20000"/>
              </a:spcBef>
              <a:buClr>
                <a:srgbClr val="FFFFFF"/>
              </a:buClr>
              <a:defRPr/>
            </a:pPr>
            <a:endParaRPr lang="en-GB" sz="2800" b="1" i="1" kern="0" dirty="0">
              <a:ln w="50800"/>
              <a:solidFill>
                <a:srgbClr val="000066">
                  <a:shade val="50000"/>
                </a:srgbClr>
              </a:solidFill>
              <a:ea typeface="Times" charset="0"/>
            </a:endParaRPr>
          </a:p>
          <a:p>
            <a:pPr marL="0" lvl="1" indent="-342900">
              <a:spcBef>
                <a:spcPct val="20000"/>
              </a:spcBef>
              <a:buClr>
                <a:srgbClr val="FFFFFF"/>
              </a:buClr>
              <a:defRPr/>
            </a:pPr>
            <a:endParaRPr lang="en-GB" sz="2600" b="1" i="1" kern="0" dirty="0">
              <a:ln w="50800"/>
              <a:solidFill>
                <a:srgbClr val="000066">
                  <a:shade val="50000"/>
                </a:srgbClr>
              </a:solidFill>
              <a:ea typeface="Times" charset="0"/>
            </a:endParaRPr>
          </a:p>
          <a:p>
            <a:pPr marL="0" lvl="1" indent="-342900">
              <a:spcBef>
                <a:spcPct val="20000"/>
              </a:spcBef>
              <a:buClr>
                <a:srgbClr val="FFFFFF"/>
              </a:buClr>
              <a:defRPr/>
            </a:pPr>
            <a:endParaRPr lang="sr-Latn-RS" sz="2600" b="1" i="1" kern="0" dirty="0">
              <a:ln w="50800"/>
              <a:solidFill>
                <a:srgbClr val="000066">
                  <a:shade val="50000"/>
                </a:srgbClr>
              </a:solidFill>
              <a:ea typeface="Times" charset="0"/>
            </a:endParaRPr>
          </a:p>
          <a:p>
            <a:pPr marL="0" lvl="1" indent="-342900">
              <a:spcBef>
                <a:spcPct val="20000"/>
              </a:spcBef>
              <a:buClr>
                <a:srgbClr val="FFFFFF"/>
              </a:buClr>
              <a:defRPr/>
            </a:pPr>
            <a:r>
              <a:rPr lang="en-GB" sz="2600" b="1" kern="0" dirty="0">
                <a:ln w="50800"/>
                <a:solidFill>
                  <a:srgbClr val="000066">
                    <a:shade val="50000"/>
                  </a:srgbClr>
                </a:solidFill>
                <a:ea typeface="Times" charset="0"/>
              </a:rPr>
              <a:t>WHO/GOLD 201</a:t>
            </a:r>
            <a:r>
              <a:rPr lang="sr-Latn-RS" sz="2600" b="1" kern="0" dirty="0">
                <a:ln w="50800"/>
                <a:solidFill>
                  <a:srgbClr val="000066">
                    <a:shade val="50000"/>
                  </a:srgbClr>
                </a:solidFill>
                <a:ea typeface="Times" charset="0"/>
              </a:rPr>
              <a:t>7</a:t>
            </a:r>
            <a:r>
              <a:rPr lang="en-GB" sz="2600" b="1" kern="0" dirty="0">
                <a:ln w="50800"/>
                <a:solidFill>
                  <a:srgbClr val="000066">
                    <a:shade val="50000"/>
                  </a:srgbClr>
                </a:solidFill>
                <a:ea typeface="Times" charset="0"/>
              </a:rPr>
              <a:t> (www.goldcopd.org)</a:t>
            </a:r>
          </a:p>
        </p:txBody>
      </p:sp>
      <p:grpSp>
        <p:nvGrpSpPr>
          <p:cNvPr id="144388" name="Group 3"/>
          <p:cNvGrpSpPr>
            <a:grpSpLocks/>
          </p:cNvGrpSpPr>
          <p:nvPr/>
        </p:nvGrpSpPr>
        <p:grpSpPr bwMode="auto">
          <a:xfrm>
            <a:off x="8305800" y="3657600"/>
            <a:ext cx="2057400" cy="2743200"/>
            <a:chOff x="174625" y="1828800"/>
            <a:chExt cx="3482975" cy="4495800"/>
          </a:xfrm>
        </p:grpSpPr>
        <p:grpSp>
          <p:nvGrpSpPr>
            <p:cNvPr id="144391" name="Group 1"/>
            <p:cNvGrpSpPr>
              <a:grpSpLocks/>
            </p:cNvGrpSpPr>
            <p:nvPr/>
          </p:nvGrpSpPr>
          <p:grpSpPr bwMode="auto">
            <a:xfrm>
              <a:off x="174625" y="1828800"/>
              <a:ext cx="3482975" cy="4495800"/>
              <a:chOff x="174625" y="1828800"/>
              <a:chExt cx="3482975" cy="4495800"/>
            </a:xfrm>
          </p:grpSpPr>
          <p:pic>
            <p:nvPicPr>
              <p:cNvPr id="144393" name="Picture 4" descr="Pages from GOLD 99191 P8 Full Report (BOOK).jpg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4625" y="1828800"/>
                <a:ext cx="3482975" cy="4495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4394" name="Picture 5" descr="Screen Shot 2011-10-24 at 5.47.57 PM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19200" y="5657850"/>
                <a:ext cx="1371600" cy="199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7" name="TextBox 6"/>
            <p:cNvSpPr txBox="1"/>
            <p:nvPr/>
          </p:nvSpPr>
          <p:spPr>
            <a:xfrm>
              <a:off x="1448491" y="5783439"/>
              <a:ext cx="1749551" cy="41627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050" dirty="0">
                  <a:solidFill>
                    <a:srgbClr val="FF9900"/>
                  </a:solidFill>
                  <a:latin typeface="Arial"/>
                  <a:ea typeface="ＭＳ Ｐゴシック" charset="0"/>
                  <a:cs typeface="ＭＳ Ｐゴシック" charset="0"/>
                </a:rPr>
                <a:t>Updated 201</a:t>
              </a:r>
              <a:r>
                <a:rPr lang="sr-Latn-RS" sz="1050" dirty="0">
                  <a:solidFill>
                    <a:srgbClr val="FF9900"/>
                  </a:solidFill>
                  <a:latin typeface="Arial"/>
                  <a:ea typeface="ＭＳ Ｐゴシック" charset="0"/>
                  <a:cs typeface="ＭＳ Ｐゴシック" charset="0"/>
                </a:rPr>
                <a:t>7</a:t>
              </a:r>
              <a:endParaRPr lang="en-US" sz="1050" dirty="0">
                <a:solidFill>
                  <a:srgbClr val="FF9900"/>
                </a:solidFill>
                <a:latin typeface="Arial"/>
                <a:ea typeface="ＭＳ Ｐゴシック" charset="0"/>
                <a:cs typeface="ＭＳ Ｐゴシック" charset="0"/>
              </a:endParaRPr>
            </a:p>
          </p:txBody>
        </p:sp>
      </p:grpSp>
      <p:pic>
        <p:nvPicPr>
          <p:cNvPr id="10" name="Picture 3" descr="http://2.bp.blogspot.com/-cj1g7I37D70/Ts5wvQelQ6I/AAAAAAAABCs/lN5MmH9_mzo/s640/World+COPD+Day_16Nov20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2427304"/>
            <a:ext cx="1581150" cy="15350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Rounded Rectangle 10"/>
          <p:cNvSpPr/>
          <p:nvPr/>
        </p:nvSpPr>
        <p:spPr>
          <a:xfrm>
            <a:off x="3429000" y="4800600"/>
            <a:ext cx="3603104" cy="1752600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RS" i="1" u="sng" dirty="0">
                <a:ln>
                  <a:solidFill>
                    <a:srgbClr val="FFFFFF">
                      <a:lumMod val="50000"/>
                    </a:srgbClr>
                  </a:solidFill>
                </a:ln>
                <a:solidFill>
                  <a:srgbClr val="F8F8F8"/>
                </a:solidFill>
              </a:rPr>
              <a:t>Респираторни</a:t>
            </a:r>
            <a:r>
              <a:rPr lang="sr-Latn-RS" i="1" u="sng" dirty="0">
                <a:ln>
                  <a:solidFill>
                    <a:srgbClr val="FFFFFF">
                      <a:lumMod val="50000"/>
                    </a:srgbClr>
                  </a:solidFill>
                </a:ln>
                <a:solidFill>
                  <a:srgbClr val="F8F8F8"/>
                </a:solidFill>
              </a:rPr>
              <a:t> </a:t>
            </a:r>
            <a:r>
              <a:rPr lang="sr-Cyrl-RS" i="1" u="sng" dirty="0">
                <a:ln>
                  <a:solidFill>
                    <a:srgbClr val="FFFFFF">
                      <a:lumMod val="50000"/>
                    </a:srgbClr>
                  </a:solidFill>
                </a:ln>
                <a:solidFill>
                  <a:srgbClr val="F8F8F8"/>
                </a:solidFill>
              </a:rPr>
              <a:t>симптоми</a:t>
            </a:r>
            <a:endParaRPr lang="sr-Latn-RS" i="1" u="sng" dirty="0">
              <a:ln>
                <a:solidFill>
                  <a:srgbClr val="FFFFFF">
                    <a:lumMod val="50000"/>
                  </a:srgbClr>
                </a:solidFill>
              </a:ln>
              <a:solidFill>
                <a:srgbClr val="F8F8F8"/>
              </a:solidFill>
            </a:endParaRPr>
          </a:p>
          <a:p>
            <a:pPr algn="ctr">
              <a:defRPr/>
            </a:pPr>
            <a:r>
              <a:rPr lang="sr-Cyrl-RS" i="1" dirty="0">
                <a:ln>
                  <a:solidFill>
                    <a:srgbClr val="FFFFFF">
                      <a:lumMod val="50000"/>
                    </a:srgbClr>
                  </a:solidFill>
                </a:ln>
                <a:solidFill>
                  <a:srgbClr val="F8F8F8"/>
                </a:solidFill>
              </a:rPr>
              <a:t>Повећање</a:t>
            </a:r>
            <a:r>
              <a:rPr lang="sr-Latn-RS" i="1" dirty="0">
                <a:ln>
                  <a:solidFill>
                    <a:srgbClr val="FFFFFF">
                      <a:lumMod val="50000"/>
                    </a:srgbClr>
                  </a:solidFill>
                </a:ln>
                <a:solidFill>
                  <a:srgbClr val="F8F8F8"/>
                </a:solidFill>
              </a:rPr>
              <a:t>  </a:t>
            </a:r>
            <a:r>
              <a:rPr lang="sr-Cyrl-RS" i="1" dirty="0">
                <a:ln>
                  <a:solidFill>
                    <a:srgbClr val="FFFFFF">
                      <a:lumMod val="50000"/>
                    </a:srgbClr>
                  </a:solidFill>
                </a:ln>
                <a:solidFill>
                  <a:srgbClr val="F8F8F8"/>
                </a:solidFill>
              </a:rPr>
              <a:t>диспнеје</a:t>
            </a:r>
            <a:endParaRPr lang="sr-Latn-RS" i="1" dirty="0">
              <a:ln>
                <a:solidFill>
                  <a:srgbClr val="FFFFFF">
                    <a:lumMod val="50000"/>
                  </a:srgbClr>
                </a:solidFill>
              </a:ln>
              <a:solidFill>
                <a:srgbClr val="F8F8F8"/>
              </a:solidFill>
            </a:endParaRPr>
          </a:p>
          <a:p>
            <a:pPr algn="ctr">
              <a:defRPr/>
            </a:pPr>
            <a:r>
              <a:rPr lang="sr-Cyrl-RS" i="1" dirty="0">
                <a:ln>
                  <a:solidFill>
                    <a:srgbClr val="FFFFFF">
                      <a:lumMod val="50000"/>
                    </a:srgbClr>
                  </a:solidFill>
                </a:ln>
                <a:solidFill>
                  <a:srgbClr val="F8F8F8"/>
                </a:solidFill>
              </a:rPr>
              <a:t>Појачана</a:t>
            </a:r>
            <a:r>
              <a:rPr lang="sr-Latn-RS" i="1" dirty="0">
                <a:ln>
                  <a:solidFill>
                    <a:srgbClr val="FFFFFF">
                      <a:lumMod val="50000"/>
                    </a:srgbClr>
                  </a:solidFill>
                </a:ln>
                <a:solidFill>
                  <a:srgbClr val="F8F8F8"/>
                </a:solidFill>
              </a:rPr>
              <a:t> </a:t>
            </a:r>
            <a:r>
              <a:rPr lang="sr-Cyrl-RS" i="1" dirty="0">
                <a:ln>
                  <a:solidFill>
                    <a:srgbClr val="FFFFFF">
                      <a:lumMod val="50000"/>
                    </a:srgbClr>
                  </a:solidFill>
                </a:ln>
                <a:solidFill>
                  <a:srgbClr val="F8F8F8"/>
                </a:solidFill>
              </a:rPr>
              <a:t>експекторација</a:t>
            </a:r>
            <a:endParaRPr lang="sr-Latn-RS" i="1" dirty="0">
              <a:ln>
                <a:solidFill>
                  <a:srgbClr val="FFFFFF">
                    <a:lumMod val="50000"/>
                  </a:srgbClr>
                </a:solidFill>
              </a:ln>
              <a:solidFill>
                <a:srgbClr val="F8F8F8"/>
              </a:solidFill>
            </a:endParaRPr>
          </a:p>
          <a:p>
            <a:pPr algn="ctr">
              <a:defRPr/>
            </a:pPr>
            <a:r>
              <a:rPr lang="sr-Cyrl-RS" i="1" dirty="0">
                <a:ln>
                  <a:solidFill>
                    <a:srgbClr val="FFFFFF">
                      <a:lumMod val="50000"/>
                    </a:srgbClr>
                  </a:solidFill>
                </a:ln>
                <a:solidFill>
                  <a:srgbClr val="F8F8F8"/>
                </a:solidFill>
              </a:rPr>
              <a:t>Пурулентан</a:t>
            </a:r>
            <a:r>
              <a:rPr lang="sr-Latn-RS" i="1" dirty="0">
                <a:ln>
                  <a:solidFill>
                    <a:srgbClr val="FFFFFF">
                      <a:lumMod val="50000"/>
                    </a:srgbClr>
                  </a:solidFill>
                </a:ln>
                <a:solidFill>
                  <a:srgbClr val="F8F8F8"/>
                </a:solidFill>
              </a:rPr>
              <a:t> </a:t>
            </a:r>
            <a:r>
              <a:rPr lang="sr-Cyrl-RS" i="1" dirty="0">
                <a:ln>
                  <a:solidFill>
                    <a:srgbClr val="FFFFFF">
                      <a:lumMod val="50000"/>
                    </a:srgbClr>
                  </a:solidFill>
                </a:ln>
                <a:solidFill>
                  <a:srgbClr val="F8F8F8"/>
                </a:solidFill>
              </a:rPr>
              <a:t>спутум</a:t>
            </a:r>
            <a:endParaRPr lang="en-US" i="1" dirty="0">
              <a:ln>
                <a:solidFill>
                  <a:srgbClr val="FFFFFF">
                    <a:lumMod val="50000"/>
                  </a:srgbClr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1601181" y="233901"/>
            <a:ext cx="90582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sr-Cyrl-RS" sz="3600" b="1" dirty="0" smtClean="0">
                <a:solidFill>
                  <a:schemeClr val="tx2"/>
                </a:solidFill>
                <a:latin typeface="+mj-lt"/>
              </a:rPr>
              <a:t>Дефиниција егзацербације</a:t>
            </a:r>
            <a:r>
              <a:rPr lang="hr-HR" sz="3600" b="1" dirty="0" smtClean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600" b="1" dirty="0">
                <a:solidFill>
                  <a:schemeClr val="tx2"/>
                </a:solidFill>
                <a:latin typeface="+mj-lt"/>
              </a:rPr>
              <a:t>ХОБП</a:t>
            </a:r>
            <a:endParaRPr lang="en-GB" sz="3600" b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87032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6"/>
          <p:cNvSpPr>
            <a:spLocks noChangeArrowheads="1"/>
          </p:cNvSpPr>
          <p:nvPr/>
        </p:nvSpPr>
        <p:spPr bwMode="auto">
          <a:xfrm>
            <a:off x="2495550" y="1628775"/>
            <a:ext cx="7391400" cy="38100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sr-Latn-RS">
              <a:solidFill>
                <a:srgbClr val="000000"/>
              </a:solidFill>
            </a:endParaRPr>
          </a:p>
        </p:txBody>
      </p:sp>
      <p:sp>
        <p:nvSpPr>
          <p:cNvPr id="145411" name="Freeform 7"/>
          <p:cNvSpPr>
            <a:spLocks/>
          </p:cNvSpPr>
          <p:nvPr/>
        </p:nvSpPr>
        <p:spPr bwMode="auto">
          <a:xfrm>
            <a:off x="2800350" y="1704975"/>
            <a:ext cx="7024688" cy="1366838"/>
          </a:xfrm>
          <a:custGeom>
            <a:avLst/>
            <a:gdLst>
              <a:gd name="T0" fmla="*/ 0 w 4320"/>
              <a:gd name="T1" fmla="*/ 0 h 624"/>
              <a:gd name="T2" fmla="*/ 816 w 4320"/>
              <a:gd name="T3" fmla="*/ 336 h 624"/>
              <a:gd name="T4" fmla="*/ 1968 w 4320"/>
              <a:gd name="T5" fmla="*/ 432 h 624"/>
              <a:gd name="T6" fmla="*/ 3120 w 4320"/>
              <a:gd name="T7" fmla="*/ 576 h 624"/>
              <a:gd name="T8" fmla="*/ 4320 w 4320"/>
              <a:gd name="T9" fmla="*/ 624 h 6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20"/>
              <a:gd name="T16" fmla="*/ 0 h 624"/>
              <a:gd name="T17" fmla="*/ 4320 w 4320"/>
              <a:gd name="T18" fmla="*/ 624 h 6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320" h="624">
                <a:moveTo>
                  <a:pt x="0" y="0"/>
                </a:moveTo>
                <a:lnTo>
                  <a:pt x="816" y="336"/>
                </a:lnTo>
                <a:lnTo>
                  <a:pt x="1968" y="432"/>
                </a:lnTo>
                <a:lnTo>
                  <a:pt x="3120" y="576"/>
                </a:lnTo>
                <a:lnTo>
                  <a:pt x="4320" y="624"/>
                </a:lnTo>
              </a:path>
            </a:pathLst>
          </a:custGeom>
          <a:noFill/>
          <a:ln w="28575" cmpd="sng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sr-Cyrl-RS"/>
          </a:p>
        </p:txBody>
      </p:sp>
      <p:sp>
        <p:nvSpPr>
          <p:cNvPr id="145412" name="Freeform 8"/>
          <p:cNvSpPr>
            <a:spLocks/>
          </p:cNvSpPr>
          <p:nvPr/>
        </p:nvSpPr>
        <p:spPr bwMode="auto">
          <a:xfrm>
            <a:off x="2647950" y="2352676"/>
            <a:ext cx="7321550" cy="1655763"/>
          </a:xfrm>
          <a:custGeom>
            <a:avLst/>
            <a:gdLst>
              <a:gd name="T0" fmla="*/ 0 w 4320"/>
              <a:gd name="T1" fmla="*/ 0 h 624"/>
              <a:gd name="T2" fmla="*/ 816 w 4320"/>
              <a:gd name="T3" fmla="*/ 336 h 624"/>
              <a:gd name="T4" fmla="*/ 1968 w 4320"/>
              <a:gd name="T5" fmla="*/ 432 h 624"/>
              <a:gd name="T6" fmla="*/ 3120 w 4320"/>
              <a:gd name="T7" fmla="*/ 576 h 624"/>
              <a:gd name="T8" fmla="*/ 4320 w 4320"/>
              <a:gd name="T9" fmla="*/ 624 h 6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20"/>
              <a:gd name="T16" fmla="*/ 0 h 624"/>
              <a:gd name="T17" fmla="*/ 4320 w 4320"/>
              <a:gd name="T18" fmla="*/ 624 h 6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320" h="624">
                <a:moveTo>
                  <a:pt x="0" y="0"/>
                </a:moveTo>
                <a:lnTo>
                  <a:pt x="816" y="336"/>
                </a:lnTo>
                <a:lnTo>
                  <a:pt x="1968" y="432"/>
                </a:lnTo>
                <a:lnTo>
                  <a:pt x="3120" y="576"/>
                </a:lnTo>
                <a:lnTo>
                  <a:pt x="4320" y="624"/>
                </a:lnTo>
              </a:path>
            </a:pathLst>
          </a:custGeom>
          <a:noFill/>
          <a:ln w="28575" cmpd="sng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sr-Cyrl-RS"/>
          </a:p>
        </p:txBody>
      </p:sp>
      <p:sp>
        <p:nvSpPr>
          <p:cNvPr id="145413" name="Text Box 9"/>
          <p:cNvSpPr txBox="1">
            <a:spLocks noChangeArrowheads="1"/>
          </p:cNvSpPr>
          <p:nvPr/>
        </p:nvSpPr>
        <p:spPr bwMode="auto">
          <a:xfrm rot="-5400000">
            <a:off x="99219" y="3066256"/>
            <a:ext cx="4267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sr-Cyrl-RS" b="1" i="1" dirty="0" smtClean="0"/>
              <a:t>Плућна</a:t>
            </a:r>
            <a:r>
              <a:rPr lang="sr-Latn-RS" b="1" i="1" dirty="0" smtClean="0"/>
              <a:t> </a:t>
            </a:r>
            <a:r>
              <a:rPr lang="sr-Cyrl-RS" b="1" i="1" dirty="0"/>
              <a:t>функција</a:t>
            </a:r>
            <a:endParaRPr lang="en-US" b="1" i="1" dirty="0"/>
          </a:p>
        </p:txBody>
      </p:sp>
      <p:sp>
        <p:nvSpPr>
          <p:cNvPr id="145414" name="Line 10"/>
          <p:cNvSpPr>
            <a:spLocks noChangeShapeType="1"/>
          </p:cNvSpPr>
          <p:nvPr/>
        </p:nvSpPr>
        <p:spPr bwMode="auto">
          <a:xfrm>
            <a:off x="2481263" y="5445125"/>
            <a:ext cx="7391400" cy="0"/>
          </a:xfrm>
          <a:prstGeom prst="line">
            <a:avLst/>
          </a:prstGeom>
          <a:noFill/>
          <a:ln w="762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sr-Cyrl-RS"/>
          </a:p>
        </p:txBody>
      </p:sp>
      <p:sp>
        <p:nvSpPr>
          <p:cNvPr id="145415" name="Line 12"/>
          <p:cNvSpPr>
            <a:spLocks noChangeShapeType="1"/>
          </p:cNvSpPr>
          <p:nvPr/>
        </p:nvSpPr>
        <p:spPr bwMode="auto">
          <a:xfrm>
            <a:off x="2481263" y="1631950"/>
            <a:ext cx="0" cy="3810000"/>
          </a:xfrm>
          <a:prstGeom prst="line">
            <a:avLst/>
          </a:prstGeom>
          <a:noFill/>
          <a:ln w="762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sr-Cyrl-RS"/>
          </a:p>
        </p:txBody>
      </p:sp>
      <p:sp>
        <p:nvSpPr>
          <p:cNvPr id="145416" name="Text Box 13"/>
          <p:cNvSpPr txBox="1">
            <a:spLocks noChangeArrowheads="1"/>
          </p:cNvSpPr>
          <p:nvPr/>
        </p:nvSpPr>
        <p:spPr bwMode="auto">
          <a:xfrm rot="381506">
            <a:off x="4922838" y="1989287"/>
            <a:ext cx="44767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sr-Cyrl-RS" sz="2400" b="1" i="1">
                <a:solidFill>
                  <a:srgbClr val="FFFF00"/>
                </a:solidFill>
                <a:latin typeface="Browallia New" pitchFamily="34" charset="-34"/>
                <a:cs typeface="Browallia New" pitchFamily="34" charset="-34"/>
              </a:rPr>
              <a:t>Нормалне</a:t>
            </a:r>
            <a:r>
              <a:rPr lang="sr-Latn-RS" sz="2400" b="1" i="1">
                <a:solidFill>
                  <a:srgbClr val="FFFF00"/>
                </a:solidFill>
                <a:latin typeface="Browallia New" pitchFamily="34" charset="-34"/>
                <a:cs typeface="Browallia New" pitchFamily="34" charset="-34"/>
              </a:rPr>
              <a:t> </a:t>
            </a:r>
            <a:r>
              <a:rPr lang="sr-Cyrl-RS" sz="2400" b="1" i="1">
                <a:solidFill>
                  <a:srgbClr val="FFFF00"/>
                </a:solidFill>
                <a:latin typeface="Browallia New" pitchFamily="34" charset="-34"/>
                <a:cs typeface="Browallia New" pitchFamily="34" charset="-34"/>
              </a:rPr>
              <a:t>дневне</a:t>
            </a:r>
            <a:r>
              <a:rPr lang="sr-Latn-RS" sz="2400" b="1" i="1">
                <a:solidFill>
                  <a:srgbClr val="FFFF00"/>
                </a:solidFill>
                <a:latin typeface="Browallia New" pitchFamily="34" charset="-34"/>
                <a:cs typeface="Browallia New" pitchFamily="34" charset="-34"/>
              </a:rPr>
              <a:t> </a:t>
            </a:r>
            <a:r>
              <a:rPr lang="sr-Cyrl-RS" sz="2400" b="1" i="1">
                <a:solidFill>
                  <a:srgbClr val="FFFF00"/>
                </a:solidFill>
                <a:latin typeface="Browallia New" pitchFamily="34" charset="-34"/>
                <a:cs typeface="Browallia New" pitchFamily="34" charset="-34"/>
              </a:rPr>
              <a:t>активности</a:t>
            </a:r>
            <a:endParaRPr lang="en-US" sz="2400" b="1" i="1">
              <a:solidFill>
                <a:srgbClr val="FFFF00"/>
              </a:solidFill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145417" name="Freeform 14"/>
          <p:cNvSpPr>
            <a:spLocks/>
          </p:cNvSpPr>
          <p:nvPr/>
        </p:nvSpPr>
        <p:spPr bwMode="auto">
          <a:xfrm>
            <a:off x="2684463" y="1763714"/>
            <a:ext cx="7199312" cy="2078037"/>
          </a:xfrm>
          <a:custGeom>
            <a:avLst/>
            <a:gdLst>
              <a:gd name="T0" fmla="*/ 18 w 4535"/>
              <a:gd name="T1" fmla="*/ 27 h 1309"/>
              <a:gd name="T2" fmla="*/ 82 w 4535"/>
              <a:gd name="T3" fmla="*/ 128 h 1309"/>
              <a:gd name="T4" fmla="*/ 347 w 4535"/>
              <a:gd name="T5" fmla="*/ 292 h 1309"/>
              <a:gd name="T6" fmla="*/ 420 w 4535"/>
              <a:gd name="T7" fmla="*/ 384 h 1309"/>
              <a:gd name="T8" fmla="*/ 612 w 4535"/>
              <a:gd name="T9" fmla="*/ 411 h 1309"/>
              <a:gd name="T10" fmla="*/ 704 w 4535"/>
              <a:gd name="T11" fmla="*/ 585 h 1309"/>
              <a:gd name="T12" fmla="*/ 1079 w 4535"/>
              <a:gd name="T13" fmla="*/ 630 h 1309"/>
              <a:gd name="T14" fmla="*/ 1152 w 4535"/>
              <a:gd name="T15" fmla="*/ 585 h 1309"/>
              <a:gd name="T16" fmla="*/ 1198 w 4535"/>
              <a:gd name="T17" fmla="*/ 557 h 1309"/>
              <a:gd name="T18" fmla="*/ 1298 w 4535"/>
              <a:gd name="T19" fmla="*/ 640 h 1309"/>
              <a:gd name="T20" fmla="*/ 1472 w 4535"/>
              <a:gd name="T21" fmla="*/ 704 h 1309"/>
              <a:gd name="T22" fmla="*/ 1536 w 4535"/>
              <a:gd name="T23" fmla="*/ 795 h 1309"/>
              <a:gd name="T24" fmla="*/ 1774 w 4535"/>
              <a:gd name="T25" fmla="*/ 859 h 1309"/>
              <a:gd name="T26" fmla="*/ 2066 w 4535"/>
              <a:gd name="T27" fmla="*/ 877 h 1309"/>
              <a:gd name="T28" fmla="*/ 2240 w 4535"/>
              <a:gd name="T29" fmla="*/ 832 h 1309"/>
              <a:gd name="T30" fmla="*/ 2331 w 4535"/>
              <a:gd name="T31" fmla="*/ 868 h 1309"/>
              <a:gd name="T32" fmla="*/ 2560 w 4535"/>
              <a:gd name="T33" fmla="*/ 932 h 1309"/>
              <a:gd name="T34" fmla="*/ 2615 w 4535"/>
              <a:gd name="T35" fmla="*/ 969 h 1309"/>
              <a:gd name="T36" fmla="*/ 2688 w 4535"/>
              <a:gd name="T37" fmla="*/ 1024 h 1309"/>
              <a:gd name="T38" fmla="*/ 2871 w 4535"/>
              <a:gd name="T39" fmla="*/ 987 h 1309"/>
              <a:gd name="T40" fmla="*/ 3063 w 4535"/>
              <a:gd name="T41" fmla="*/ 905 h 1309"/>
              <a:gd name="T42" fmla="*/ 3099 w 4535"/>
              <a:gd name="T43" fmla="*/ 950 h 1309"/>
              <a:gd name="T44" fmla="*/ 3154 w 4535"/>
              <a:gd name="T45" fmla="*/ 1005 h 1309"/>
              <a:gd name="T46" fmla="*/ 3218 w 4535"/>
              <a:gd name="T47" fmla="*/ 1024 h 1309"/>
              <a:gd name="T48" fmla="*/ 3300 w 4535"/>
              <a:gd name="T49" fmla="*/ 1152 h 1309"/>
              <a:gd name="T50" fmla="*/ 3438 w 4535"/>
              <a:gd name="T51" fmla="*/ 1133 h 1309"/>
              <a:gd name="T52" fmla="*/ 3584 w 4535"/>
              <a:gd name="T53" fmla="*/ 1033 h 1309"/>
              <a:gd name="T54" fmla="*/ 3630 w 4535"/>
              <a:gd name="T55" fmla="*/ 1060 h 1309"/>
              <a:gd name="T56" fmla="*/ 3767 w 4535"/>
              <a:gd name="T57" fmla="*/ 1088 h 1309"/>
              <a:gd name="T58" fmla="*/ 3867 w 4535"/>
              <a:gd name="T59" fmla="*/ 1161 h 1309"/>
              <a:gd name="T60" fmla="*/ 4270 w 4535"/>
              <a:gd name="T61" fmla="*/ 1289 h 1309"/>
              <a:gd name="T62" fmla="*/ 4361 w 4535"/>
              <a:gd name="T63" fmla="*/ 1225 h 1309"/>
              <a:gd name="T64" fmla="*/ 4462 w 4535"/>
              <a:gd name="T65" fmla="*/ 1179 h 1309"/>
              <a:gd name="T66" fmla="*/ 4535 w 4535"/>
              <a:gd name="T67" fmla="*/ 1225 h 130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4535"/>
              <a:gd name="T103" fmla="*/ 0 h 1309"/>
              <a:gd name="T104" fmla="*/ 4535 w 4535"/>
              <a:gd name="T105" fmla="*/ 1309 h 1309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4535" h="1309">
                <a:moveTo>
                  <a:pt x="0" y="0"/>
                </a:moveTo>
                <a:cubicBezTo>
                  <a:pt x="6" y="9"/>
                  <a:pt x="13" y="17"/>
                  <a:pt x="18" y="27"/>
                </a:cubicBezTo>
                <a:cubicBezTo>
                  <a:pt x="22" y="35"/>
                  <a:pt x="22" y="46"/>
                  <a:pt x="27" y="54"/>
                </a:cubicBezTo>
                <a:cubicBezTo>
                  <a:pt x="43" y="80"/>
                  <a:pt x="65" y="102"/>
                  <a:pt x="82" y="128"/>
                </a:cubicBezTo>
                <a:cubicBezTo>
                  <a:pt x="124" y="192"/>
                  <a:pt x="57" y="122"/>
                  <a:pt x="110" y="173"/>
                </a:cubicBezTo>
                <a:cubicBezTo>
                  <a:pt x="145" y="281"/>
                  <a:pt x="255" y="261"/>
                  <a:pt x="347" y="292"/>
                </a:cubicBezTo>
                <a:cubicBezTo>
                  <a:pt x="416" y="357"/>
                  <a:pt x="315" y="256"/>
                  <a:pt x="375" y="338"/>
                </a:cubicBezTo>
                <a:cubicBezTo>
                  <a:pt x="388" y="355"/>
                  <a:pt x="420" y="384"/>
                  <a:pt x="420" y="384"/>
                </a:cubicBezTo>
                <a:cubicBezTo>
                  <a:pt x="440" y="438"/>
                  <a:pt x="474" y="418"/>
                  <a:pt x="530" y="411"/>
                </a:cubicBezTo>
                <a:cubicBezTo>
                  <a:pt x="595" y="390"/>
                  <a:pt x="569" y="382"/>
                  <a:pt x="612" y="411"/>
                </a:cubicBezTo>
                <a:cubicBezTo>
                  <a:pt x="623" y="441"/>
                  <a:pt x="631" y="466"/>
                  <a:pt x="649" y="493"/>
                </a:cubicBezTo>
                <a:cubicBezTo>
                  <a:pt x="668" y="551"/>
                  <a:pt x="667" y="546"/>
                  <a:pt x="704" y="585"/>
                </a:cubicBezTo>
                <a:cubicBezTo>
                  <a:pt x="783" y="579"/>
                  <a:pt x="855" y="568"/>
                  <a:pt x="932" y="594"/>
                </a:cubicBezTo>
                <a:cubicBezTo>
                  <a:pt x="997" y="656"/>
                  <a:pt x="935" y="643"/>
                  <a:pt x="1079" y="630"/>
                </a:cubicBezTo>
                <a:cubicBezTo>
                  <a:pt x="1097" y="624"/>
                  <a:pt x="1116" y="618"/>
                  <a:pt x="1134" y="612"/>
                </a:cubicBezTo>
                <a:cubicBezTo>
                  <a:pt x="1144" y="609"/>
                  <a:pt x="1144" y="592"/>
                  <a:pt x="1152" y="585"/>
                </a:cubicBezTo>
                <a:cubicBezTo>
                  <a:pt x="1159" y="579"/>
                  <a:pt x="1170" y="579"/>
                  <a:pt x="1179" y="576"/>
                </a:cubicBezTo>
                <a:cubicBezTo>
                  <a:pt x="1185" y="570"/>
                  <a:pt x="1190" y="561"/>
                  <a:pt x="1198" y="557"/>
                </a:cubicBezTo>
                <a:cubicBezTo>
                  <a:pt x="1215" y="548"/>
                  <a:pt x="1252" y="539"/>
                  <a:pt x="1252" y="539"/>
                </a:cubicBezTo>
                <a:cubicBezTo>
                  <a:pt x="1266" y="576"/>
                  <a:pt x="1270" y="611"/>
                  <a:pt x="1298" y="640"/>
                </a:cubicBezTo>
                <a:cubicBezTo>
                  <a:pt x="1316" y="694"/>
                  <a:pt x="1305" y="715"/>
                  <a:pt x="1353" y="731"/>
                </a:cubicBezTo>
                <a:cubicBezTo>
                  <a:pt x="1394" y="724"/>
                  <a:pt x="1432" y="717"/>
                  <a:pt x="1472" y="704"/>
                </a:cubicBezTo>
                <a:cubicBezTo>
                  <a:pt x="1481" y="707"/>
                  <a:pt x="1493" y="705"/>
                  <a:pt x="1499" y="713"/>
                </a:cubicBezTo>
                <a:cubicBezTo>
                  <a:pt x="1517" y="737"/>
                  <a:pt x="1507" y="789"/>
                  <a:pt x="1536" y="795"/>
                </a:cubicBezTo>
                <a:cubicBezTo>
                  <a:pt x="1593" y="806"/>
                  <a:pt x="1652" y="801"/>
                  <a:pt x="1710" y="804"/>
                </a:cubicBezTo>
                <a:cubicBezTo>
                  <a:pt x="1731" y="818"/>
                  <a:pt x="1752" y="848"/>
                  <a:pt x="1774" y="859"/>
                </a:cubicBezTo>
                <a:cubicBezTo>
                  <a:pt x="1821" y="882"/>
                  <a:pt x="1858" y="880"/>
                  <a:pt x="1911" y="886"/>
                </a:cubicBezTo>
                <a:cubicBezTo>
                  <a:pt x="1963" y="883"/>
                  <a:pt x="2014" y="882"/>
                  <a:pt x="2066" y="877"/>
                </a:cubicBezTo>
                <a:cubicBezTo>
                  <a:pt x="2105" y="873"/>
                  <a:pt x="2131" y="850"/>
                  <a:pt x="2167" y="841"/>
                </a:cubicBezTo>
                <a:cubicBezTo>
                  <a:pt x="2191" y="835"/>
                  <a:pt x="2216" y="835"/>
                  <a:pt x="2240" y="832"/>
                </a:cubicBezTo>
                <a:cubicBezTo>
                  <a:pt x="2267" y="835"/>
                  <a:pt x="2296" y="831"/>
                  <a:pt x="2322" y="841"/>
                </a:cubicBezTo>
                <a:cubicBezTo>
                  <a:pt x="2331" y="844"/>
                  <a:pt x="2326" y="860"/>
                  <a:pt x="2331" y="868"/>
                </a:cubicBezTo>
                <a:cubicBezTo>
                  <a:pt x="2340" y="882"/>
                  <a:pt x="2379" y="921"/>
                  <a:pt x="2395" y="923"/>
                </a:cubicBezTo>
                <a:cubicBezTo>
                  <a:pt x="2450" y="931"/>
                  <a:pt x="2505" y="929"/>
                  <a:pt x="2560" y="932"/>
                </a:cubicBezTo>
                <a:cubicBezTo>
                  <a:pt x="2569" y="941"/>
                  <a:pt x="2576" y="953"/>
                  <a:pt x="2587" y="960"/>
                </a:cubicBezTo>
                <a:cubicBezTo>
                  <a:pt x="2595" y="965"/>
                  <a:pt x="2607" y="963"/>
                  <a:pt x="2615" y="969"/>
                </a:cubicBezTo>
                <a:cubicBezTo>
                  <a:pt x="2624" y="976"/>
                  <a:pt x="2625" y="988"/>
                  <a:pt x="2633" y="996"/>
                </a:cubicBezTo>
                <a:cubicBezTo>
                  <a:pt x="2650" y="1013"/>
                  <a:pt x="2667" y="1016"/>
                  <a:pt x="2688" y="1024"/>
                </a:cubicBezTo>
                <a:cubicBezTo>
                  <a:pt x="2748" y="1017"/>
                  <a:pt x="2768" y="1019"/>
                  <a:pt x="2816" y="1005"/>
                </a:cubicBezTo>
                <a:cubicBezTo>
                  <a:pt x="2835" y="1000"/>
                  <a:pt x="2871" y="987"/>
                  <a:pt x="2871" y="987"/>
                </a:cubicBezTo>
                <a:cubicBezTo>
                  <a:pt x="2887" y="976"/>
                  <a:pt x="2899" y="959"/>
                  <a:pt x="2916" y="950"/>
                </a:cubicBezTo>
                <a:cubicBezTo>
                  <a:pt x="2959" y="928"/>
                  <a:pt x="3016" y="916"/>
                  <a:pt x="3063" y="905"/>
                </a:cubicBezTo>
                <a:cubicBezTo>
                  <a:pt x="3072" y="908"/>
                  <a:pt x="3084" y="907"/>
                  <a:pt x="3090" y="914"/>
                </a:cubicBezTo>
                <a:cubicBezTo>
                  <a:pt x="3098" y="924"/>
                  <a:pt x="3096" y="938"/>
                  <a:pt x="3099" y="950"/>
                </a:cubicBezTo>
                <a:cubicBezTo>
                  <a:pt x="3107" y="980"/>
                  <a:pt x="3115" y="1001"/>
                  <a:pt x="3136" y="1024"/>
                </a:cubicBezTo>
                <a:cubicBezTo>
                  <a:pt x="3142" y="1018"/>
                  <a:pt x="3146" y="1009"/>
                  <a:pt x="3154" y="1005"/>
                </a:cubicBezTo>
                <a:cubicBezTo>
                  <a:pt x="3171" y="996"/>
                  <a:pt x="3209" y="987"/>
                  <a:pt x="3209" y="987"/>
                </a:cubicBezTo>
                <a:cubicBezTo>
                  <a:pt x="3212" y="999"/>
                  <a:pt x="3212" y="1013"/>
                  <a:pt x="3218" y="1024"/>
                </a:cubicBezTo>
                <a:cubicBezTo>
                  <a:pt x="3228" y="1043"/>
                  <a:pt x="3255" y="1078"/>
                  <a:pt x="3255" y="1078"/>
                </a:cubicBezTo>
                <a:cubicBezTo>
                  <a:pt x="3265" y="1109"/>
                  <a:pt x="3278" y="1128"/>
                  <a:pt x="3300" y="1152"/>
                </a:cubicBezTo>
                <a:cubicBezTo>
                  <a:pt x="3315" y="1193"/>
                  <a:pt x="3320" y="1203"/>
                  <a:pt x="3364" y="1188"/>
                </a:cubicBezTo>
                <a:cubicBezTo>
                  <a:pt x="3417" y="1135"/>
                  <a:pt x="3389" y="1149"/>
                  <a:pt x="3438" y="1133"/>
                </a:cubicBezTo>
                <a:cubicBezTo>
                  <a:pt x="3467" y="1113"/>
                  <a:pt x="3476" y="1085"/>
                  <a:pt x="3502" y="1069"/>
                </a:cubicBezTo>
                <a:cubicBezTo>
                  <a:pt x="3525" y="1055"/>
                  <a:pt x="3558" y="1042"/>
                  <a:pt x="3584" y="1033"/>
                </a:cubicBezTo>
                <a:cubicBezTo>
                  <a:pt x="3590" y="1027"/>
                  <a:pt x="3602" y="1014"/>
                  <a:pt x="3602" y="1014"/>
                </a:cubicBezTo>
                <a:cubicBezTo>
                  <a:pt x="3625" y="1038"/>
                  <a:pt x="3619" y="1026"/>
                  <a:pt x="3630" y="1060"/>
                </a:cubicBezTo>
                <a:cubicBezTo>
                  <a:pt x="3636" y="1078"/>
                  <a:pt x="3648" y="1115"/>
                  <a:pt x="3648" y="1115"/>
                </a:cubicBezTo>
                <a:cubicBezTo>
                  <a:pt x="3688" y="1102"/>
                  <a:pt x="3726" y="1095"/>
                  <a:pt x="3767" y="1088"/>
                </a:cubicBezTo>
                <a:cubicBezTo>
                  <a:pt x="3823" y="1102"/>
                  <a:pt x="3796" y="1089"/>
                  <a:pt x="3849" y="1142"/>
                </a:cubicBezTo>
                <a:cubicBezTo>
                  <a:pt x="3855" y="1148"/>
                  <a:pt x="3867" y="1161"/>
                  <a:pt x="3867" y="1161"/>
                </a:cubicBezTo>
                <a:cubicBezTo>
                  <a:pt x="3916" y="1309"/>
                  <a:pt x="4027" y="1255"/>
                  <a:pt x="4196" y="1261"/>
                </a:cubicBezTo>
                <a:cubicBezTo>
                  <a:pt x="4226" y="1291"/>
                  <a:pt x="4227" y="1303"/>
                  <a:pt x="4270" y="1289"/>
                </a:cubicBezTo>
                <a:cubicBezTo>
                  <a:pt x="4283" y="1275"/>
                  <a:pt x="4289" y="1253"/>
                  <a:pt x="4306" y="1243"/>
                </a:cubicBezTo>
                <a:cubicBezTo>
                  <a:pt x="4322" y="1233"/>
                  <a:pt x="4343" y="1231"/>
                  <a:pt x="4361" y="1225"/>
                </a:cubicBezTo>
                <a:cubicBezTo>
                  <a:pt x="4370" y="1222"/>
                  <a:pt x="4388" y="1216"/>
                  <a:pt x="4388" y="1216"/>
                </a:cubicBezTo>
                <a:cubicBezTo>
                  <a:pt x="4421" y="1183"/>
                  <a:pt x="4398" y="1200"/>
                  <a:pt x="4462" y="1179"/>
                </a:cubicBezTo>
                <a:cubicBezTo>
                  <a:pt x="4471" y="1176"/>
                  <a:pt x="4489" y="1170"/>
                  <a:pt x="4489" y="1170"/>
                </a:cubicBezTo>
                <a:cubicBezTo>
                  <a:pt x="4503" y="1191"/>
                  <a:pt x="4517" y="1207"/>
                  <a:pt x="4535" y="1225"/>
                </a:cubicBezTo>
              </a:path>
            </a:pathLst>
          </a:custGeom>
          <a:noFill/>
          <a:ln w="76200" cmpd="sng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sr-Cyrl-RS"/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3836989" y="2619376"/>
            <a:ext cx="6003925" cy="2640013"/>
            <a:chOff x="1429" y="1920"/>
            <a:chExt cx="3782" cy="1663"/>
          </a:xfrm>
        </p:grpSpPr>
        <p:sp>
          <p:nvSpPr>
            <p:cNvPr id="145420" name="AutoShape 16"/>
            <p:cNvSpPr>
              <a:spLocks noChangeArrowheads="1"/>
            </p:cNvSpPr>
            <p:nvPr/>
          </p:nvSpPr>
          <p:spPr bwMode="auto">
            <a:xfrm>
              <a:off x="1565" y="3249"/>
              <a:ext cx="394" cy="334"/>
            </a:xfrm>
            <a:prstGeom prst="upArrow">
              <a:avLst>
                <a:gd name="adj1" fmla="val 50000"/>
                <a:gd name="adj2" fmla="val 25000"/>
              </a:avLst>
            </a:prstGeom>
            <a:solidFill>
              <a:srgbClr val="CC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sr-Latn-RS">
                <a:solidFill>
                  <a:srgbClr val="000000"/>
                </a:solidFill>
              </a:endParaRPr>
            </a:p>
          </p:txBody>
        </p:sp>
        <p:sp>
          <p:nvSpPr>
            <p:cNvPr id="145421" name="Freeform 17"/>
            <p:cNvSpPr>
              <a:spLocks/>
            </p:cNvSpPr>
            <p:nvPr/>
          </p:nvSpPr>
          <p:spPr bwMode="auto">
            <a:xfrm>
              <a:off x="1445" y="1920"/>
              <a:ext cx="1453" cy="358"/>
            </a:xfrm>
            <a:custGeom>
              <a:avLst/>
              <a:gdLst>
                <a:gd name="T0" fmla="*/ 0 w 1453"/>
                <a:gd name="T1" fmla="*/ 37 h 358"/>
                <a:gd name="T2" fmla="*/ 182 w 1453"/>
                <a:gd name="T3" fmla="*/ 46 h 358"/>
                <a:gd name="T4" fmla="*/ 246 w 1453"/>
                <a:gd name="T5" fmla="*/ 101 h 358"/>
                <a:gd name="T6" fmla="*/ 347 w 1453"/>
                <a:gd name="T7" fmla="*/ 91 h 358"/>
                <a:gd name="T8" fmla="*/ 411 w 1453"/>
                <a:gd name="T9" fmla="*/ 73 h 358"/>
                <a:gd name="T10" fmla="*/ 384 w 1453"/>
                <a:gd name="T11" fmla="*/ 82 h 358"/>
                <a:gd name="T12" fmla="*/ 365 w 1453"/>
                <a:gd name="T13" fmla="*/ 64 h 358"/>
                <a:gd name="T14" fmla="*/ 502 w 1453"/>
                <a:gd name="T15" fmla="*/ 0 h 358"/>
                <a:gd name="T16" fmla="*/ 530 w 1453"/>
                <a:gd name="T17" fmla="*/ 64 h 358"/>
                <a:gd name="T18" fmla="*/ 603 w 1453"/>
                <a:gd name="T19" fmla="*/ 192 h 358"/>
                <a:gd name="T20" fmla="*/ 740 w 1453"/>
                <a:gd name="T21" fmla="*/ 183 h 358"/>
                <a:gd name="T22" fmla="*/ 777 w 1453"/>
                <a:gd name="T23" fmla="*/ 229 h 358"/>
                <a:gd name="T24" fmla="*/ 786 w 1453"/>
                <a:gd name="T25" fmla="*/ 256 h 358"/>
                <a:gd name="T26" fmla="*/ 850 w 1453"/>
                <a:gd name="T27" fmla="*/ 265 h 358"/>
                <a:gd name="T28" fmla="*/ 868 w 1453"/>
                <a:gd name="T29" fmla="*/ 256 h 358"/>
                <a:gd name="T30" fmla="*/ 923 w 1453"/>
                <a:gd name="T31" fmla="*/ 265 h 358"/>
                <a:gd name="T32" fmla="*/ 996 w 1453"/>
                <a:gd name="T33" fmla="*/ 302 h 358"/>
                <a:gd name="T34" fmla="*/ 1078 w 1453"/>
                <a:gd name="T35" fmla="*/ 347 h 358"/>
                <a:gd name="T36" fmla="*/ 1325 w 1453"/>
                <a:gd name="T37" fmla="*/ 338 h 358"/>
                <a:gd name="T38" fmla="*/ 1371 w 1453"/>
                <a:gd name="T39" fmla="*/ 338 h 358"/>
                <a:gd name="T40" fmla="*/ 1380 w 1453"/>
                <a:gd name="T41" fmla="*/ 311 h 358"/>
                <a:gd name="T42" fmla="*/ 1453 w 1453"/>
                <a:gd name="T43" fmla="*/ 302 h 35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453"/>
                <a:gd name="T67" fmla="*/ 0 h 358"/>
                <a:gd name="T68" fmla="*/ 1453 w 1453"/>
                <a:gd name="T69" fmla="*/ 358 h 35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453" h="358">
                  <a:moveTo>
                    <a:pt x="0" y="37"/>
                  </a:moveTo>
                  <a:cubicBezTo>
                    <a:pt x="61" y="40"/>
                    <a:pt x="122" y="38"/>
                    <a:pt x="182" y="46"/>
                  </a:cubicBezTo>
                  <a:cubicBezTo>
                    <a:pt x="195" y="48"/>
                    <a:pt x="218" y="91"/>
                    <a:pt x="246" y="101"/>
                  </a:cubicBezTo>
                  <a:cubicBezTo>
                    <a:pt x="280" y="98"/>
                    <a:pt x="314" y="96"/>
                    <a:pt x="347" y="91"/>
                  </a:cubicBezTo>
                  <a:cubicBezTo>
                    <a:pt x="378" y="86"/>
                    <a:pt x="375" y="73"/>
                    <a:pt x="411" y="73"/>
                  </a:cubicBezTo>
                  <a:cubicBezTo>
                    <a:pt x="420" y="73"/>
                    <a:pt x="393" y="79"/>
                    <a:pt x="384" y="82"/>
                  </a:cubicBezTo>
                  <a:cubicBezTo>
                    <a:pt x="384" y="82"/>
                    <a:pt x="371" y="70"/>
                    <a:pt x="365" y="64"/>
                  </a:cubicBezTo>
                  <a:cubicBezTo>
                    <a:pt x="414" y="48"/>
                    <a:pt x="454" y="16"/>
                    <a:pt x="502" y="0"/>
                  </a:cubicBezTo>
                  <a:cubicBezTo>
                    <a:pt x="532" y="28"/>
                    <a:pt x="544" y="22"/>
                    <a:pt x="530" y="64"/>
                  </a:cubicBezTo>
                  <a:cubicBezTo>
                    <a:pt x="546" y="112"/>
                    <a:pt x="560" y="164"/>
                    <a:pt x="603" y="192"/>
                  </a:cubicBezTo>
                  <a:cubicBezTo>
                    <a:pt x="663" y="177"/>
                    <a:pt x="670" y="174"/>
                    <a:pt x="740" y="183"/>
                  </a:cubicBezTo>
                  <a:cubicBezTo>
                    <a:pt x="751" y="199"/>
                    <a:pt x="767" y="212"/>
                    <a:pt x="777" y="229"/>
                  </a:cubicBezTo>
                  <a:cubicBezTo>
                    <a:pt x="782" y="237"/>
                    <a:pt x="777" y="252"/>
                    <a:pt x="786" y="256"/>
                  </a:cubicBezTo>
                  <a:cubicBezTo>
                    <a:pt x="805" y="266"/>
                    <a:pt x="829" y="262"/>
                    <a:pt x="850" y="265"/>
                  </a:cubicBezTo>
                  <a:cubicBezTo>
                    <a:pt x="930" y="319"/>
                    <a:pt x="841" y="267"/>
                    <a:pt x="868" y="256"/>
                  </a:cubicBezTo>
                  <a:cubicBezTo>
                    <a:pt x="885" y="249"/>
                    <a:pt x="905" y="262"/>
                    <a:pt x="923" y="265"/>
                  </a:cubicBezTo>
                  <a:cubicBezTo>
                    <a:pt x="953" y="275"/>
                    <a:pt x="966" y="292"/>
                    <a:pt x="996" y="302"/>
                  </a:cubicBezTo>
                  <a:cubicBezTo>
                    <a:pt x="1020" y="338"/>
                    <a:pt x="1037" y="337"/>
                    <a:pt x="1078" y="347"/>
                  </a:cubicBezTo>
                  <a:cubicBezTo>
                    <a:pt x="1172" y="340"/>
                    <a:pt x="1234" y="347"/>
                    <a:pt x="1325" y="338"/>
                  </a:cubicBezTo>
                  <a:cubicBezTo>
                    <a:pt x="1388" y="278"/>
                    <a:pt x="1292" y="358"/>
                    <a:pt x="1371" y="338"/>
                  </a:cubicBezTo>
                  <a:cubicBezTo>
                    <a:pt x="1380" y="336"/>
                    <a:pt x="1373" y="318"/>
                    <a:pt x="1380" y="311"/>
                  </a:cubicBezTo>
                  <a:cubicBezTo>
                    <a:pt x="1394" y="297"/>
                    <a:pt x="1442" y="302"/>
                    <a:pt x="1453" y="302"/>
                  </a:cubicBezTo>
                </a:path>
              </a:pathLst>
            </a:custGeom>
            <a:noFill/>
            <a:ln w="155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r-Cyrl-RS"/>
            </a:p>
          </p:txBody>
        </p:sp>
        <p:sp>
          <p:nvSpPr>
            <p:cNvPr id="145422" name="Freeform 18"/>
            <p:cNvSpPr>
              <a:spLocks/>
            </p:cNvSpPr>
            <p:nvPr/>
          </p:nvSpPr>
          <p:spPr bwMode="auto">
            <a:xfrm>
              <a:off x="1429" y="1979"/>
              <a:ext cx="1496" cy="1088"/>
            </a:xfrm>
            <a:custGeom>
              <a:avLst/>
              <a:gdLst>
                <a:gd name="T0" fmla="*/ 0 w 1451"/>
                <a:gd name="T1" fmla="*/ 0 h 1088"/>
                <a:gd name="T2" fmla="*/ 272 w 1451"/>
                <a:gd name="T3" fmla="*/ 1088 h 1088"/>
                <a:gd name="T4" fmla="*/ 362 w 1451"/>
                <a:gd name="T5" fmla="*/ 635 h 1088"/>
                <a:gd name="T6" fmla="*/ 453 w 1451"/>
                <a:gd name="T7" fmla="*/ 771 h 1088"/>
                <a:gd name="T8" fmla="*/ 544 w 1451"/>
                <a:gd name="T9" fmla="*/ 544 h 1088"/>
                <a:gd name="T10" fmla="*/ 589 w 1451"/>
                <a:gd name="T11" fmla="*/ 589 h 1088"/>
                <a:gd name="T12" fmla="*/ 680 w 1451"/>
                <a:gd name="T13" fmla="*/ 499 h 1088"/>
                <a:gd name="T14" fmla="*/ 771 w 1451"/>
                <a:gd name="T15" fmla="*/ 544 h 1088"/>
                <a:gd name="T16" fmla="*/ 1043 w 1451"/>
                <a:gd name="T17" fmla="*/ 408 h 1088"/>
                <a:gd name="T18" fmla="*/ 1043 w 1451"/>
                <a:gd name="T19" fmla="*/ 499 h 1088"/>
                <a:gd name="T20" fmla="*/ 1451 w 1451"/>
                <a:gd name="T21" fmla="*/ 272 h 108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51"/>
                <a:gd name="T34" fmla="*/ 0 h 1088"/>
                <a:gd name="T35" fmla="*/ 1451 w 1451"/>
                <a:gd name="T36" fmla="*/ 1088 h 108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51" h="1088">
                  <a:moveTo>
                    <a:pt x="0" y="0"/>
                  </a:moveTo>
                  <a:lnTo>
                    <a:pt x="272" y="1088"/>
                  </a:lnTo>
                  <a:lnTo>
                    <a:pt x="362" y="635"/>
                  </a:lnTo>
                  <a:lnTo>
                    <a:pt x="453" y="771"/>
                  </a:lnTo>
                  <a:lnTo>
                    <a:pt x="544" y="544"/>
                  </a:lnTo>
                  <a:lnTo>
                    <a:pt x="589" y="589"/>
                  </a:lnTo>
                  <a:lnTo>
                    <a:pt x="680" y="499"/>
                  </a:lnTo>
                  <a:lnTo>
                    <a:pt x="771" y="544"/>
                  </a:lnTo>
                  <a:lnTo>
                    <a:pt x="1043" y="408"/>
                  </a:lnTo>
                  <a:lnTo>
                    <a:pt x="1043" y="499"/>
                  </a:lnTo>
                  <a:lnTo>
                    <a:pt x="1451" y="272"/>
                  </a:lnTo>
                </a:path>
              </a:pathLst>
            </a:custGeom>
            <a:noFill/>
            <a:ln w="76200" cmpd="sng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r-Cyrl-RS"/>
            </a:p>
          </p:txBody>
        </p:sp>
        <p:sp>
          <p:nvSpPr>
            <p:cNvPr id="145423" name="Text Box 19"/>
            <p:cNvSpPr txBox="1">
              <a:spLocks noChangeArrowheads="1"/>
            </p:cNvSpPr>
            <p:nvPr/>
          </p:nvSpPr>
          <p:spPr bwMode="auto">
            <a:xfrm>
              <a:off x="1927" y="3249"/>
              <a:ext cx="1968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sr-Cyrl-RS" sz="2000" b="1" i="1">
                  <a:solidFill>
                    <a:srgbClr val="FFFFFF"/>
                  </a:solidFill>
                  <a:latin typeface="Browallia New" pitchFamily="34" charset="-34"/>
                  <a:cs typeface="Browallia New" pitchFamily="34" charset="-34"/>
                </a:rPr>
                <a:t>Акутна</a:t>
              </a:r>
              <a:r>
                <a:rPr lang="sr-Latn-RS" sz="2000" b="1" i="1">
                  <a:solidFill>
                    <a:srgbClr val="FFFFFF"/>
                  </a:solidFill>
                  <a:latin typeface="Browallia New" pitchFamily="34" charset="-34"/>
                  <a:cs typeface="Browallia New" pitchFamily="34" charset="-34"/>
                </a:rPr>
                <a:t> </a:t>
              </a:r>
              <a:r>
                <a:rPr lang="sr-Cyrl-RS" sz="2000" b="1" i="1">
                  <a:solidFill>
                    <a:srgbClr val="FFFFFF"/>
                  </a:solidFill>
                  <a:latin typeface="Browallia New" pitchFamily="34" charset="-34"/>
                  <a:cs typeface="Browallia New" pitchFamily="34" charset="-34"/>
                </a:rPr>
                <a:t>егзацербација</a:t>
              </a:r>
              <a:endParaRPr lang="th-TH" sz="2000" b="1" i="1">
                <a:solidFill>
                  <a:srgbClr val="FFFFFF"/>
                </a:solidFill>
                <a:latin typeface="Browallia New" pitchFamily="34" charset="-34"/>
                <a:cs typeface="Browallia New" pitchFamily="34" charset="-34"/>
              </a:endParaRPr>
            </a:p>
          </p:txBody>
        </p:sp>
        <p:sp>
          <p:nvSpPr>
            <p:cNvPr id="145424" name="Freeform 20"/>
            <p:cNvSpPr>
              <a:spLocks/>
            </p:cNvSpPr>
            <p:nvPr/>
          </p:nvSpPr>
          <p:spPr bwMode="auto">
            <a:xfrm>
              <a:off x="2836" y="2179"/>
              <a:ext cx="2375" cy="494"/>
            </a:xfrm>
            <a:custGeom>
              <a:avLst/>
              <a:gdLst>
                <a:gd name="T0" fmla="*/ 145 w 2375"/>
                <a:gd name="T1" fmla="*/ 34 h 494"/>
                <a:gd name="T2" fmla="*/ 282 w 2375"/>
                <a:gd name="T3" fmla="*/ 116 h 494"/>
                <a:gd name="T4" fmla="*/ 337 w 2375"/>
                <a:gd name="T5" fmla="*/ 134 h 494"/>
                <a:gd name="T6" fmla="*/ 574 w 2375"/>
                <a:gd name="T7" fmla="*/ 226 h 494"/>
                <a:gd name="T8" fmla="*/ 693 w 2375"/>
                <a:gd name="T9" fmla="*/ 189 h 494"/>
                <a:gd name="T10" fmla="*/ 867 w 2375"/>
                <a:gd name="T11" fmla="*/ 125 h 494"/>
                <a:gd name="T12" fmla="*/ 958 w 2375"/>
                <a:gd name="T13" fmla="*/ 162 h 494"/>
                <a:gd name="T14" fmla="*/ 986 w 2375"/>
                <a:gd name="T15" fmla="*/ 226 h 494"/>
                <a:gd name="T16" fmla="*/ 1086 w 2375"/>
                <a:gd name="T17" fmla="*/ 216 h 494"/>
                <a:gd name="T18" fmla="*/ 1068 w 2375"/>
                <a:gd name="T19" fmla="*/ 216 h 494"/>
                <a:gd name="T20" fmla="*/ 1132 w 2375"/>
                <a:gd name="T21" fmla="*/ 326 h 494"/>
                <a:gd name="T22" fmla="*/ 1233 w 2375"/>
                <a:gd name="T23" fmla="*/ 390 h 494"/>
                <a:gd name="T24" fmla="*/ 1260 w 2375"/>
                <a:gd name="T25" fmla="*/ 335 h 494"/>
                <a:gd name="T26" fmla="*/ 1351 w 2375"/>
                <a:gd name="T27" fmla="*/ 317 h 494"/>
                <a:gd name="T28" fmla="*/ 1342 w 2375"/>
                <a:gd name="T29" fmla="*/ 271 h 494"/>
                <a:gd name="T30" fmla="*/ 1415 w 2375"/>
                <a:gd name="T31" fmla="*/ 262 h 494"/>
                <a:gd name="T32" fmla="*/ 1461 w 2375"/>
                <a:gd name="T33" fmla="*/ 244 h 494"/>
                <a:gd name="T34" fmla="*/ 1479 w 2375"/>
                <a:gd name="T35" fmla="*/ 280 h 494"/>
                <a:gd name="T36" fmla="*/ 1589 w 2375"/>
                <a:gd name="T37" fmla="*/ 326 h 494"/>
                <a:gd name="T38" fmla="*/ 1708 w 2375"/>
                <a:gd name="T39" fmla="*/ 335 h 494"/>
                <a:gd name="T40" fmla="*/ 1690 w 2375"/>
                <a:gd name="T41" fmla="*/ 299 h 494"/>
                <a:gd name="T42" fmla="*/ 1635 w 2375"/>
                <a:gd name="T43" fmla="*/ 244 h 494"/>
                <a:gd name="T44" fmla="*/ 1681 w 2375"/>
                <a:gd name="T45" fmla="*/ 335 h 494"/>
                <a:gd name="T46" fmla="*/ 1681 w 2375"/>
                <a:gd name="T47" fmla="*/ 381 h 494"/>
                <a:gd name="T48" fmla="*/ 1790 w 2375"/>
                <a:gd name="T49" fmla="*/ 381 h 494"/>
                <a:gd name="T50" fmla="*/ 1818 w 2375"/>
                <a:gd name="T51" fmla="*/ 399 h 494"/>
                <a:gd name="T52" fmla="*/ 1772 w 2375"/>
                <a:gd name="T53" fmla="*/ 363 h 494"/>
                <a:gd name="T54" fmla="*/ 1900 w 2375"/>
                <a:gd name="T55" fmla="*/ 454 h 494"/>
                <a:gd name="T56" fmla="*/ 1937 w 2375"/>
                <a:gd name="T57" fmla="*/ 454 h 494"/>
                <a:gd name="T58" fmla="*/ 2055 w 2375"/>
                <a:gd name="T59" fmla="*/ 482 h 494"/>
                <a:gd name="T60" fmla="*/ 2001 w 2375"/>
                <a:gd name="T61" fmla="*/ 454 h 494"/>
                <a:gd name="T62" fmla="*/ 2119 w 2375"/>
                <a:gd name="T63" fmla="*/ 463 h 494"/>
                <a:gd name="T64" fmla="*/ 2165 w 2375"/>
                <a:gd name="T65" fmla="*/ 463 h 494"/>
                <a:gd name="T66" fmla="*/ 2238 w 2375"/>
                <a:gd name="T67" fmla="*/ 390 h 494"/>
                <a:gd name="T68" fmla="*/ 2229 w 2375"/>
                <a:gd name="T69" fmla="*/ 418 h 494"/>
                <a:gd name="T70" fmla="*/ 2311 w 2375"/>
                <a:gd name="T71" fmla="*/ 381 h 494"/>
                <a:gd name="T72" fmla="*/ 2339 w 2375"/>
                <a:gd name="T73" fmla="*/ 344 h 49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375"/>
                <a:gd name="T112" fmla="*/ 0 h 494"/>
                <a:gd name="T113" fmla="*/ 2375 w 2375"/>
                <a:gd name="T114" fmla="*/ 494 h 49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375" h="494">
                  <a:moveTo>
                    <a:pt x="53" y="15"/>
                  </a:moveTo>
                  <a:cubicBezTo>
                    <a:pt x="134" y="41"/>
                    <a:pt x="0" y="0"/>
                    <a:pt x="145" y="34"/>
                  </a:cubicBezTo>
                  <a:cubicBezTo>
                    <a:pt x="163" y="38"/>
                    <a:pt x="199" y="52"/>
                    <a:pt x="199" y="52"/>
                  </a:cubicBezTo>
                  <a:cubicBezTo>
                    <a:pt x="217" y="101"/>
                    <a:pt x="229" y="98"/>
                    <a:pt x="282" y="116"/>
                  </a:cubicBezTo>
                  <a:cubicBezTo>
                    <a:pt x="291" y="119"/>
                    <a:pt x="300" y="122"/>
                    <a:pt x="309" y="125"/>
                  </a:cubicBezTo>
                  <a:cubicBezTo>
                    <a:pt x="318" y="128"/>
                    <a:pt x="337" y="134"/>
                    <a:pt x="337" y="134"/>
                  </a:cubicBezTo>
                  <a:cubicBezTo>
                    <a:pt x="419" y="114"/>
                    <a:pt x="386" y="108"/>
                    <a:pt x="437" y="125"/>
                  </a:cubicBezTo>
                  <a:cubicBezTo>
                    <a:pt x="458" y="188"/>
                    <a:pt x="518" y="205"/>
                    <a:pt x="574" y="226"/>
                  </a:cubicBezTo>
                  <a:cubicBezTo>
                    <a:pt x="612" y="212"/>
                    <a:pt x="637" y="230"/>
                    <a:pt x="675" y="216"/>
                  </a:cubicBezTo>
                  <a:cubicBezTo>
                    <a:pt x="681" y="207"/>
                    <a:pt x="684" y="195"/>
                    <a:pt x="693" y="189"/>
                  </a:cubicBezTo>
                  <a:cubicBezTo>
                    <a:pt x="709" y="179"/>
                    <a:pt x="748" y="171"/>
                    <a:pt x="748" y="171"/>
                  </a:cubicBezTo>
                  <a:cubicBezTo>
                    <a:pt x="792" y="124"/>
                    <a:pt x="785" y="134"/>
                    <a:pt x="867" y="125"/>
                  </a:cubicBezTo>
                  <a:cubicBezTo>
                    <a:pt x="912" y="95"/>
                    <a:pt x="892" y="118"/>
                    <a:pt x="940" y="134"/>
                  </a:cubicBezTo>
                  <a:cubicBezTo>
                    <a:pt x="946" y="143"/>
                    <a:pt x="949" y="155"/>
                    <a:pt x="958" y="162"/>
                  </a:cubicBezTo>
                  <a:cubicBezTo>
                    <a:pt x="990" y="188"/>
                    <a:pt x="994" y="148"/>
                    <a:pt x="977" y="198"/>
                  </a:cubicBezTo>
                  <a:cubicBezTo>
                    <a:pt x="980" y="207"/>
                    <a:pt x="977" y="223"/>
                    <a:pt x="986" y="226"/>
                  </a:cubicBezTo>
                  <a:cubicBezTo>
                    <a:pt x="994" y="229"/>
                    <a:pt x="1046" y="211"/>
                    <a:pt x="1059" y="207"/>
                  </a:cubicBezTo>
                  <a:cubicBezTo>
                    <a:pt x="1068" y="210"/>
                    <a:pt x="1079" y="223"/>
                    <a:pt x="1086" y="216"/>
                  </a:cubicBezTo>
                  <a:cubicBezTo>
                    <a:pt x="1093" y="209"/>
                    <a:pt x="1086" y="189"/>
                    <a:pt x="1077" y="189"/>
                  </a:cubicBezTo>
                  <a:cubicBezTo>
                    <a:pt x="1068" y="189"/>
                    <a:pt x="1071" y="207"/>
                    <a:pt x="1068" y="216"/>
                  </a:cubicBezTo>
                  <a:cubicBezTo>
                    <a:pt x="1089" y="280"/>
                    <a:pt x="1068" y="265"/>
                    <a:pt x="1114" y="280"/>
                  </a:cubicBezTo>
                  <a:cubicBezTo>
                    <a:pt x="1094" y="341"/>
                    <a:pt x="1105" y="278"/>
                    <a:pt x="1132" y="326"/>
                  </a:cubicBezTo>
                  <a:cubicBezTo>
                    <a:pt x="1140" y="340"/>
                    <a:pt x="1138" y="357"/>
                    <a:pt x="1141" y="372"/>
                  </a:cubicBezTo>
                  <a:cubicBezTo>
                    <a:pt x="1195" y="359"/>
                    <a:pt x="1185" y="374"/>
                    <a:pt x="1233" y="390"/>
                  </a:cubicBezTo>
                  <a:cubicBezTo>
                    <a:pt x="1239" y="381"/>
                    <a:pt x="1246" y="373"/>
                    <a:pt x="1251" y="363"/>
                  </a:cubicBezTo>
                  <a:cubicBezTo>
                    <a:pt x="1255" y="354"/>
                    <a:pt x="1251" y="340"/>
                    <a:pt x="1260" y="335"/>
                  </a:cubicBezTo>
                  <a:cubicBezTo>
                    <a:pt x="1268" y="331"/>
                    <a:pt x="1278" y="341"/>
                    <a:pt x="1287" y="344"/>
                  </a:cubicBezTo>
                  <a:cubicBezTo>
                    <a:pt x="1337" y="394"/>
                    <a:pt x="1329" y="381"/>
                    <a:pt x="1351" y="317"/>
                  </a:cubicBezTo>
                  <a:cubicBezTo>
                    <a:pt x="1351" y="316"/>
                    <a:pt x="1371" y="263"/>
                    <a:pt x="1370" y="262"/>
                  </a:cubicBezTo>
                  <a:cubicBezTo>
                    <a:pt x="1363" y="255"/>
                    <a:pt x="1351" y="268"/>
                    <a:pt x="1342" y="271"/>
                  </a:cubicBezTo>
                  <a:cubicBezTo>
                    <a:pt x="1293" y="323"/>
                    <a:pt x="1389" y="293"/>
                    <a:pt x="1406" y="290"/>
                  </a:cubicBezTo>
                  <a:cubicBezTo>
                    <a:pt x="1409" y="281"/>
                    <a:pt x="1419" y="271"/>
                    <a:pt x="1415" y="262"/>
                  </a:cubicBezTo>
                  <a:cubicBezTo>
                    <a:pt x="1403" y="231"/>
                    <a:pt x="1358" y="254"/>
                    <a:pt x="1415" y="235"/>
                  </a:cubicBezTo>
                  <a:cubicBezTo>
                    <a:pt x="1430" y="238"/>
                    <a:pt x="1446" y="240"/>
                    <a:pt x="1461" y="244"/>
                  </a:cubicBezTo>
                  <a:cubicBezTo>
                    <a:pt x="1471" y="246"/>
                    <a:pt x="1485" y="244"/>
                    <a:pt x="1489" y="253"/>
                  </a:cubicBezTo>
                  <a:cubicBezTo>
                    <a:pt x="1493" y="262"/>
                    <a:pt x="1482" y="271"/>
                    <a:pt x="1479" y="280"/>
                  </a:cubicBezTo>
                  <a:cubicBezTo>
                    <a:pt x="1512" y="313"/>
                    <a:pt x="1524" y="308"/>
                    <a:pt x="1571" y="299"/>
                  </a:cubicBezTo>
                  <a:cubicBezTo>
                    <a:pt x="1577" y="308"/>
                    <a:pt x="1580" y="320"/>
                    <a:pt x="1589" y="326"/>
                  </a:cubicBezTo>
                  <a:cubicBezTo>
                    <a:pt x="1605" y="336"/>
                    <a:pt x="1644" y="344"/>
                    <a:pt x="1644" y="344"/>
                  </a:cubicBezTo>
                  <a:cubicBezTo>
                    <a:pt x="1665" y="341"/>
                    <a:pt x="1689" y="345"/>
                    <a:pt x="1708" y="335"/>
                  </a:cubicBezTo>
                  <a:cubicBezTo>
                    <a:pt x="1717" y="331"/>
                    <a:pt x="1721" y="316"/>
                    <a:pt x="1717" y="308"/>
                  </a:cubicBezTo>
                  <a:cubicBezTo>
                    <a:pt x="1713" y="300"/>
                    <a:pt x="1699" y="302"/>
                    <a:pt x="1690" y="299"/>
                  </a:cubicBezTo>
                  <a:cubicBezTo>
                    <a:pt x="1628" y="358"/>
                    <a:pt x="1742" y="328"/>
                    <a:pt x="1754" y="326"/>
                  </a:cubicBezTo>
                  <a:cubicBezTo>
                    <a:pt x="1735" y="251"/>
                    <a:pt x="1703" y="257"/>
                    <a:pt x="1635" y="244"/>
                  </a:cubicBezTo>
                  <a:cubicBezTo>
                    <a:pt x="1626" y="247"/>
                    <a:pt x="1608" y="243"/>
                    <a:pt x="1607" y="253"/>
                  </a:cubicBezTo>
                  <a:cubicBezTo>
                    <a:pt x="1599" y="311"/>
                    <a:pt x="1647" y="313"/>
                    <a:pt x="1681" y="335"/>
                  </a:cubicBezTo>
                  <a:cubicBezTo>
                    <a:pt x="1687" y="344"/>
                    <a:pt x="1690" y="356"/>
                    <a:pt x="1699" y="363"/>
                  </a:cubicBezTo>
                  <a:cubicBezTo>
                    <a:pt x="1721" y="381"/>
                    <a:pt x="1767" y="364"/>
                    <a:pt x="1681" y="381"/>
                  </a:cubicBezTo>
                  <a:cubicBezTo>
                    <a:pt x="1724" y="403"/>
                    <a:pt x="1762" y="414"/>
                    <a:pt x="1809" y="399"/>
                  </a:cubicBezTo>
                  <a:cubicBezTo>
                    <a:pt x="1803" y="393"/>
                    <a:pt x="1798" y="385"/>
                    <a:pt x="1790" y="381"/>
                  </a:cubicBezTo>
                  <a:cubicBezTo>
                    <a:pt x="1782" y="376"/>
                    <a:pt x="1763" y="363"/>
                    <a:pt x="1763" y="372"/>
                  </a:cubicBezTo>
                  <a:cubicBezTo>
                    <a:pt x="1763" y="384"/>
                    <a:pt x="1812" y="397"/>
                    <a:pt x="1818" y="399"/>
                  </a:cubicBezTo>
                  <a:cubicBezTo>
                    <a:pt x="1738" y="415"/>
                    <a:pt x="1781" y="401"/>
                    <a:pt x="1818" y="436"/>
                  </a:cubicBezTo>
                  <a:cubicBezTo>
                    <a:pt x="1834" y="387"/>
                    <a:pt x="1810" y="388"/>
                    <a:pt x="1772" y="363"/>
                  </a:cubicBezTo>
                  <a:cubicBezTo>
                    <a:pt x="1750" y="428"/>
                    <a:pt x="1769" y="444"/>
                    <a:pt x="1827" y="463"/>
                  </a:cubicBezTo>
                  <a:cubicBezTo>
                    <a:pt x="1851" y="460"/>
                    <a:pt x="1877" y="463"/>
                    <a:pt x="1900" y="454"/>
                  </a:cubicBezTo>
                  <a:cubicBezTo>
                    <a:pt x="1910" y="450"/>
                    <a:pt x="1907" y="427"/>
                    <a:pt x="1918" y="427"/>
                  </a:cubicBezTo>
                  <a:cubicBezTo>
                    <a:pt x="1929" y="427"/>
                    <a:pt x="1928" y="447"/>
                    <a:pt x="1937" y="454"/>
                  </a:cubicBezTo>
                  <a:cubicBezTo>
                    <a:pt x="1944" y="460"/>
                    <a:pt x="1955" y="460"/>
                    <a:pt x="1964" y="463"/>
                  </a:cubicBezTo>
                  <a:cubicBezTo>
                    <a:pt x="1994" y="494"/>
                    <a:pt x="2015" y="492"/>
                    <a:pt x="2055" y="482"/>
                  </a:cubicBezTo>
                  <a:cubicBezTo>
                    <a:pt x="2043" y="444"/>
                    <a:pt x="2028" y="439"/>
                    <a:pt x="1991" y="427"/>
                  </a:cubicBezTo>
                  <a:cubicBezTo>
                    <a:pt x="1994" y="436"/>
                    <a:pt x="1993" y="448"/>
                    <a:pt x="2001" y="454"/>
                  </a:cubicBezTo>
                  <a:cubicBezTo>
                    <a:pt x="2017" y="465"/>
                    <a:pt x="2055" y="472"/>
                    <a:pt x="2055" y="472"/>
                  </a:cubicBezTo>
                  <a:cubicBezTo>
                    <a:pt x="2076" y="469"/>
                    <a:pt x="2099" y="470"/>
                    <a:pt x="2119" y="463"/>
                  </a:cubicBezTo>
                  <a:cubicBezTo>
                    <a:pt x="2127" y="460"/>
                    <a:pt x="2129" y="445"/>
                    <a:pt x="2138" y="445"/>
                  </a:cubicBezTo>
                  <a:cubicBezTo>
                    <a:pt x="2149" y="445"/>
                    <a:pt x="2155" y="458"/>
                    <a:pt x="2165" y="463"/>
                  </a:cubicBezTo>
                  <a:cubicBezTo>
                    <a:pt x="2174" y="467"/>
                    <a:pt x="2184" y="469"/>
                    <a:pt x="2193" y="472"/>
                  </a:cubicBezTo>
                  <a:cubicBezTo>
                    <a:pt x="2261" y="458"/>
                    <a:pt x="2251" y="456"/>
                    <a:pt x="2238" y="390"/>
                  </a:cubicBezTo>
                  <a:cubicBezTo>
                    <a:pt x="2229" y="393"/>
                    <a:pt x="2214" y="390"/>
                    <a:pt x="2211" y="399"/>
                  </a:cubicBezTo>
                  <a:cubicBezTo>
                    <a:pt x="2208" y="407"/>
                    <a:pt x="2220" y="417"/>
                    <a:pt x="2229" y="418"/>
                  </a:cubicBezTo>
                  <a:cubicBezTo>
                    <a:pt x="2250" y="420"/>
                    <a:pt x="2272" y="411"/>
                    <a:pt x="2293" y="408"/>
                  </a:cubicBezTo>
                  <a:cubicBezTo>
                    <a:pt x="2299" y="399"/>
                    <a:pt x="2311" y="381"/>
                    <a:pt x="2311" y="381"/>
                  </a:cubicBezTo>
                  <a:cubicBezTo>
                    <a:pt x="2323" y="378"/>
                    <a:pt x="2340" y="382"/>
                    <a:pt x="2348" y="372"/>
                  </a:cubicBezTo>
                  <a:cubicBezTo>
                    <a:pt x="2354" y="364"/>
                    <a:pt x="2335" y="353"/>
                    <a:pt x="2339" y="344"/>
                  </a:cubicBezTo>
                  <a:cubicBezTo>
                    <a:pt x="2344" y="330"/>
                    <a:pt x="2364" y="328"/>
                    <a:pt x="2375" y="317"/>
                  </a:cubicBezTo>
                </a:path>
              </a:pathLst>
            </a:custGeom>
            <a:noFill/>
            <a:ln w="168275" cmpd="sng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r-Cyrl-RS"/>
            </a:p>
          </p:txBody>
        </p:sp>
        <p:sp>
          <p:nvSpPr>
            <p:cNvPr id="145425" name="Freeform 21"/>
            <p:cNvSpPr>
              <a:spLocks/>
            </p:cNvSpPr>
            <p:nvPr/>
          </p:nvSpPr>
          <p:spPr bwMode="auto">
            <a:xfrm>
              <a:off x="2898" y="2251"/>
              <a:ext cx="2205" cy="907"/>
            </a:xfrm>
            <a:custGeom>
              <a:avLst/>
              <a:gdLst>
                <a:gd name="T0" fmla="*/ 0 w 2332"/>
                <a:gd name="T1" fmla="*/ 0 h 805"/>
                <a:gd name="T2" fmla="*/ 83 w 2332"/>
                <a:gd name="T3" fmla="*/ 37 h 805"/>
                <a:gd name="T4" fmla="*/ 110 w 2332"/>
                <a:gd name="T5" fmla="*/ 83 h 805"/>
                <a:gd name="T6" fmla="*/ 119 w 2332"/>
                <a:gd name="T7" fmla="*/ 110 h 805"/>
                <a:gd name="T8" fmla="*/ 174 w 2332"/>
                <a:gd name="T9" fmla="*/ 128 h 805"/>
                <a:gd name="T10" fmla="*/ 275 w 2332"/>
                <a:gd name="T11" fmla="*/ 174 h 805"/>
                <a:gd name="T12" fmla="*/ 302 w 2332"/>
                <a:gd name="T13" fmla="*/ 183 h 805"/>
                <a:gd name="T14" fmla="*/ 329 w 2332"/>
                <a:gd name="T15" fmla="*/ 192 h 805"/>
                <a:gd name="T16" fmla="*/ 384 w 2332"/>
                <a:gd name="T17" fmla="*/ 256 h 805"/>
                <a:gd name="T18" fmla="*/ 403 w 2332"/>
                <a:gd name="T19" fmla="*/ 275 h 805"/>
                <a:gd name="T20" fmla="*/ 521 w 2332"/>
                <a:gd name="T21" fmla="*/ 247 h 805"/>
                <a:gd name="T22" fmla="*/ 732 w 2332"/>
                <a:gd name="T23" fmla="*/ 293 h 805"/>
                <a:gd name="T24" fmla="*/ 787 w 2332"/>
                <a:gd name="T25" fmla="*/ 320 h 805"/>
                <a:gd name="T26" fmla="*/ 915 w 2332"/>
                <a:gd name="T27" fmla="*/ 320 h 805"/>
                <a:gd name="T28" fmla="*/ 960 w 2332"/>
                <a:gd name="T29" fmla="*/ 348 h 805"/>
                <a:gd name="T30" fmla="*/ 1024 w 2332"/>
                <a:gd name="T31" fmla="*/ 403 h 805"/>
                <a:gd name="T32" fmla="*/ 1043 w 2332"/>
                <a:gd name="T33" fmla="*/ 421 h 805"/>
                <a:gd name="T34" fmla="*/ 1097 w 2332"/>
                <a:gd name="T35" fmla="*/ 439 h 805"/>
                <a:gd name="T36" fmla="*/ 1372 w 2332"/>
                <a:gd name="T37" fmla="*/ 430 h 805"/>
                <a:gd name="T38" fmla="*/ 1500 w 2332"/>
                <a:gd name="T39" fmla="*/ 540 h 805"/>
                <a:gd name="T40" fmla="*/ 1783 w 2332"/>
                <a:gd name="T41" fmla="*/ 585 h 805"/>
                <a:gd name="T42" fmla="*/ 1847 w 2332"/>
                <a:gd name="T43" fmla="*/ 604 h 805"/>
                <a:gd name="T44" fmla="*/ 1939 w 2332"/>
                <a:gd name="T45" fmla="*/ 686 h 805"/>
                <a:gd name="T46" fmla="*/ 2185 w 2332"/>
                <a:gd name="T47" fmla="*/ 704 h 805"/>
                <a:gd name="T48" fmla="*/ 2286 w 2332"/>
                <a:gd name="T49" fmla="*/ 777 h 805"/>
                <a:gd name="T50" fmla="*/ 2304 w 2332"/>
                <a:gd name="T51" fmla="*/ 796 h 805"/>
                <a:gd name="T52" fmla="*/ 2332 w 2332"/>
                <a:gd name="T53" fmla="*/ 805 h 805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332"/>
                <a:gd name="T82" fmla="*/ 0 h 805"/>
                <a:gd name="T83" fmla="*/ 2332 w 2332"/>
                <a:gd name="T84" fmla="*/ 805 h 805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332" h="805">
                  <a:moveTo>
                    <a:pt x="0" y="0"/>
                  </a:moveTo>
                  <a:cubicBezTo>
                    <a:pt x="31" y="10"/>
                    <a:pt x="55" y="19"/>
                    <a:pt x="83" y="37"/>
                  </a:cubicBezTo>
                  <a:cubicBezTo>
                    <a:pt x="108" y="112"/>
                    <a:pt x="73" y="20"/>
                    <a:pt x="110" y="83"/>
                  </a:cubicBezTo>
                  <a:cubicBezTo>
                    <a:pt x="115" y="91"/>
                    <a:pt x="111" y="105"/>
                    <a:pt x="119" y="110"/>
                  </a:cubicBezTo>
                  <a:cubicBezTo>
                    <a:pt x="135" y="121"/>
                    <a:pt x="174" y="128"/>
                    <a:pt x="174" y="128"/>
                  </a:cubicBezTo>
                  <a:cubicBezTo>
                    <a:pt x="202" y="157"/>
                    <a:pt x="238" y="162"/>
                    <a:pt x="275" y="174"/>
                  </a:cubicBezTo>
                  <a:cubicBezTo>
                    <a:pt x="284" y="177"/>
                    <a:pt x="293" y="180"/>
                    <a:pt x="302" y="183"/>
                  </a:cubicBezTo>
                  <a:cubicBezTo>
                    <a:pt x="311" y="186"/>
                    <a:pt x="329" y="192"/>
                    <a:pt x="329" y="192"/>
                  </a:cubicBezTo>
                  <a:cubicBezTo>
                    <a:pt x="342" y="228"/>
                    <a:pt x="347" y="244"/>
                    <a:pt x="384" y="256"/>
                  </a:cubicBezTo>
                  <a:cubicBezTo>
                    <a:pt x="390" y="262"/>
                    <a:pt x="394" y="274"/>
                    <a:pt x="403" y="275"/>
                  </a:cubicBezTo>
                  <a:cubicBezTo>
                    <a:pt x="425" y="278"/>
                    <a:pt x="496" y="255"/>
                    <a:pt x="521" y="247"/>
                  </a:cubicBezTo>
                  <a:cubicBezTo>
                    <a:pt x="613" y="159"/>
                    <a:pt x="672" y="246"/>
                    <a:pt x="732" y="293"/>
                  </a:cubicBezTo>
                  <a:cubicBezTo>
                    <a:pt x="758" y="314"/>
                    <a:pt x="757" y="310"/>
                    <a:pt x="787" y="320"/>
                  </a:cubicBezTo>
                  <a:cubicBezTo>
                    <a:pt x="844" y="301"/>
                    <a:pt x="857" y="301"/>
                    <a:pt x="915" y="320"/>
                  </a:cubicBezTo>
                  <a:cubicBezTo>
                    <a:pt x="957" y="364"/>
                    <a:pt x="906" y="316"/>
                    <a:pt x="960" y="348"/>
                  </a:cubicBezTo>
                  <a:cubicBezTo>
                    <a:pt x="994" y="368"/>
                    <a:pt x="978" y="386"/>
                    <a:pt x="1024" y="403"/>
                  </a:cubicBezTo>
                  <a:cubicBezTo>
                    <a:pt x="1030" y="409"/>
                    <a:pt x="1035" y="417"/>
                    <a:pt x="1043" y="421"/>
                  </a:cubicBezTo>
                  <a:cubicBezTo>
                    <a:pt x="1060" y="429"/>
                    <a:pt x="1097" y="439"/>
                    <a:pt x="1097" y="439"/>
                  </a:cubicBezTo>
                  <a:cubicBezTo>
                    <a:pt x="1214" y="416"/>
                    <a:pt x="1194" y="422"/>
                    <a:pt x="1372" y="430"/>
                  </a:cubicBezTo>
                  <a:cubicBezTo>
                    <a:pt x="1422" y="464"/>
                    <a:pt x="1447" y="523"/>
                    <a:pt x="1500" y="540"/>
                  </a:cubicBezTo>
                  <a:cubicBezTo>
                    <a:pt x="1589" y="599"/>
                    <a:pt x="1672" y="580"/>
                    <a:pt x="1783" y="585"/>
                  </a:cubicBezTo>
                  <a:cubicBezTo>
                    <a:pt x="1804" y="592"/>
                    <a:pt x="1826" y="595"/>
                    <a:pt x="1847" y="604"/>
                  </a:cubicBezTo>
                  <a:cubicBezTo>
                    <a:pt x="1885" y="620"/>
                    <a:pt x="1910" y="658"/>
                    <a:pt x="1939" y="686"/>
                  </a:cubicBezTo>
                  <a:cubicBezTo>
                    <a:pt x="2002" y="683"/>
                    <a:pt x="2122" y="653"/>
                    <a:pt x="2185" y="704"/>
                  </a:cubicBezTo>
                  <a:cubicBezTo>
                    <a:pt x="2217" y="730"/>
                    <a:pt x="2251" y="754"/>
                    <a:pt x="2286" y="777"/>
                  </a:cubicBezTo>
                  <a:cubicBezTo>
                    <a:pt x="2293" y="782"/>
                    <a:pt x="2297" y="791"/>
                    <a:pt x="2304" y="796"/>
                  </a:cubicBezTo>
                  <a:cubicBezTo>
                    <a:pt x="2312" y="801"/>
                    <a:pt x="2332" y="805"/>
                    <a:pt x="2332" y="805"/>
                  </a:cubicBezTo>
                </a:path>
              </a:pathLst>
            </a:custGeom>
            <a:noFill/>
            <a:ln w="76200" cmpd="sng">
              <a:solidFill>
                <a:srgbClr val="6666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r-Cyrl-RS"/>
            </a:p>
          </p:txBody>
        </p:sp>
      </p:grp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1609726" y="80963"/>
            <a:ext cx="90582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sz="3600" b="1" dirty="0" smtClean="0">
                <a:solidFill>
                  <a:schemeClr val="tx2"/>
                </a:solidFill>
                <a:latin typeface="+mj-lt"/>
              </a:rPr>
              <a:t>ХОБП</a:t>
            </a:r>
            <a:r>
              <a:rPr lang="sr-Cyrl-RS" sz="3600" b="1" dirty="0" smtClean="0">
                <a:solidFill>
                  <a:schemeClr val="tx2"/>
                </a:solidFill>
                <a:latin typeface="+mj-lt"/>
              </a:rPr>
              <a:t> је прогресивна болест</a:t>
            </a:r>
            <a:endParaRPr lang="en-GB" sz="3600" b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2883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24064" y="1571625"/>
            <a:ext cx="8643937" cy="4876800"/>
          </a:xfrm>
        </p:spPr>
        <p:txBody>
          <a:bodyPr/>
          <a:lstStyle/>
          <a:p>
            <a:pPr eaLnBrk="1" hangingPunct="1"/>
            <a:r>
              <a:rPr lang="sr-Cyrl-CS" sz="2800" b="1" dirty="0" smtClean="0">
                <a:cs typeface="Arial" panose="020B0604020202020204" pitchFamily="34" charset="0"/>
              </a:rPr>
              <a:t>Дефиниција:</a:t>
            </a:r>
          </a:p>
          <a:p>
            <a:pPr eaLnBrk="1" hangingPunct="1"/>
            <a:r>
              <a:rPr lang="sr-Cyrl-CS" sz="2800" b="1" dirty="0" smtClean="0">
                <a:cs typeface="Arial" panose="020B0604020202020204" pitchFamily="34" charset="0"/>
              </a:rPr>
              <a:t>Респираторна </a:t>
            </a:r>
            <a:r>
              <a:rPr lang="sr-Cyrl-CS" sz="2800" b="1" dirty="0">
                <a:cs typeface="Arial" panose="020B0604020202020204" pitchFamily="34" charset="0"/>
              </a:rPr>
              <a:t>инсуфицијенција </a:t>
            </a:r>
            <a:r>
              <a:rPr lang="sr-Latn-CS" sz="2800" dirty="0">
                <a:cs typeface="Arial" panose="020B0604020202020204" pitchFamily="34" charset="0"/>
              </a:rPr>
              <a:t>(</a:t>
            </a:r>
            <a:r>
              <a:rPr lang="sr-Cyrl-CS" sz="2800" dirty="0">
                <a:cs typeface="Arial" panose="020B0604020202020204" pitchFamily="34" charset="0"/>
              </a:rPr>
              <a:t>РИ</a:t>
            </a:r>
            <a:r>
              <a:rPr lang="sr-Latn-CS" sz="2800" dirty="0">
                <a:cs typeface="Arial" panose="020B0604020202020204" pitchFamily="34" charset="0"/>
              </a:rPr>
              <a:t>) </a:t>
            </a:r>
            <a:r>
              <a:rPr lang="sr-Cyrl-CS" sz="2800" dirty="0">
                <a:cs typeface="Arial" panose="020B0604020202020204" pitchFamily="34" charset="0"/>
              </a:rPr>
              <a:t>је болесно стање које настаје као последица неспособности дисајног </a:t>
            </a:r>
            <a:r>
              <a:rPr lang="sr-Cyrl-CS" sz="2800" dirty="0" smtClean="0">
                <a:cs typeface="Arial" panose="020B0604020202020204" pitchFamily="34" charset="0"/>
              </a:rPr>
              <a:t>апарата </a:t>
            </a:r>
            <a:r>
              <a:rPr lang="sr-Cyrl-CS" sz="2800" dirty="0">
                <a:cs typeface="Arial" panose="020B0604020202020204" pitchFamily="34" charset="0"/>
              </a:rPr>
              <a:t>да одржава нормалну гасну размену респирацијских гасова између спољњег ваздуха и циркулишуће крви. </a:t>
            </a:r>
            <a:endParaRPr lang="sr-Latn-CS" sz="28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505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615155" y="624110"/>
            <a:ext cx="9889457" cy="1280890"/>
          </a:xfrm>
        </p:spPr>
        <p:txBody>
          <a:bodyPr/>
          <a:lstStyle/>
          <a:p>
            <a:pPr eaLnBrk="1" hangingPunct="1"/>
            <a:r>
              <a:rPr lang="sr-Cyrl-CS" b="1" dirty="0" smtClean="0">
                <a:solidFill>
                  <a:schemeClr val="tx1"/>
                </a:solidFill>
                <a:cs typeface="Arial" panose="020B0604020202020204" pitchFamily="34" charset="0"/>
              </a:rPr>
              <a:t>Лечење хроничне респираторне инсуфицијенције зависи од:</a:t>
            </a:r>
            <a:endParaRPr lang="sr-Latn-CS" b="1" dirty="0" smtClean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38314" y="2287588"/>
            <a:ext cx="8472487" cy="4525962"/>
          </a:xfrm>
        </p:spPr>
        <p:txBody>
          <a:bodyPr/>
          <a:lstStyle/>
          <a:p>
            <a:pPr eaLnBrk="1" hangingPunct="1"/>
            <a:endParaRPr lang="sr-Latn-CS" dirty="0" smtClean="0"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sr-Latn-CS" dirty="0" smtClean="0">
                <a:cs typeface="Arial" panose="020B0604020202020204" pitchFamily="34" charset="0"/>
              </a:rPr>
              <a:t> </a:t>
            </a:r>
            <a:r>
              <a:rPr lang="sr-Latn-CS" sz="2400" dirty="0">
                <a:cs typeface="Arial" panose="020B0604020202020204" pitchFamily="34" charset="0"/>
              </a:rPr>
              <a:t>1. </a:t>
            </a:r>
            <a:r>
              <a:rPr lang="sr-Cyrl-CS" sz="2400" dirty="0">
                <a:cs typeface="Arial" panose="020B0604020202020204" pitchFamily="34" charset="0"/>
              </a:rPr>
              <a:t> Врсте основног обољења</a:t>
            </a:r>
            <a:endParaRPr lang="sr-Latn-CS" sz="2400" dirty="0"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sr-Latn-CS" sz="2400" dirty="0">
                <a:cs typeface="Arial" panose="020B0604020202020204" pitchFamily="34" charset="0"/>
              </a:rPr>
              <a:t> </a:t>
            </a:r>
            <a:r>
              <a:rPr lang="sr-Latn-CS" sz="2400" dirty="0" smtClean="0">
                <a:cs typeface="Arial" panose="020B0604020202020204" pitchFamily="34" charset="0"/>
              </a:rPr>
              <a:t>2</a:t>
            </a:r>
            <a:r>
              <a:rPr lang="sr-Latn-CS" sz="2400" dirty="0">
                <a:cs typeface="Arial" panose="020B0604020202020204" pitchFamily="34" charset="0"/>
              </a:rPr>
              <a:t>. </a:t>
            </a:r>
            <a:r>
              <a:rPr lang="sr-Cyrl-RS" sz="2400" dirty="0" smtClean="0">
                <a:cs typeface="Arial" panose="020B0604020202020204" pitchFamily="34" charset="0"/>
              </a:rPr>
              <a:t> </a:t>
            </a:r>
            <a:r>
              <a:rPr lang="sr-Cyrl-CS" sz="2400" dirty="0" smtClean="0">
                <a:cs typeface="Arial" panose="020B0604020202020204" pitchFamily="34" charset="0"/>
              </a:rPr>
              <a:t>Еволутивности </a:t>
            </a:r>
            <a:r>
              <a:rPr lang="sr-Cyrl-CS" sz="2400" dirty="0">
                <a:cs typeface="Arial" panose="020B0604020202020204" pitchFamily="34" charset="0"/>
              </a:rPr>
              <a:t>стања</a:t>
            </a:r>
            <a:r>
              <a:rPr lang="sr-Latn-CS" sz="2400" dirty="0">
                <a:cs typeface="Arial" panose="020B0604020202020204" pitchFamily="34" charset="0"/>
              </a:rPr>
              <a:t> (</a:t>
            </a:r>
            <a:r>
              <a:rPr lang="sr-Cyrl-CS" sz="2400" dirty="0">
                <a:cs typeface="Arial" panose="020B0604020202020204" pitchFamily="34" charset="0"/>
              </a:rPr>
              <a:t>стабилно стање или </a:t>
            </a:r>
          </a:p>
          <a:p>
            <a:pPr eaLnBrk="1" hangingPunct="1">
              <a:buFontTx/>
              <a:buNone/>
            </a:pPr>
            <a:r>
              <a:rPr lang="sr-Cyrl-CS" sz="2400" dirty="0">
                <a:cs typeface="Arial" panose="020B0604020202020204" pitchFamily="34" charset="0"/>
              </a:rPr>
              <a:t>      акутно погоршање</a:t>
            </a:r>
            <a:r>
              <a:rPr lang="sr-Latn-CS" sz="2400" dirty="0">
                <a:cs typeface="Arial" panose="020B0604020202020204" pitchFamily="34" charset="0"/>
              </a:rPr>
              <a:t>)</a:t>
            </a:r>
          </a:p>
          <a:p>
            <a:pPr eaLnBrk="1" hangingPunct="1">
              <a:buFontTx/>
              <a:buNone/>
            </a:pPr>
            <a:r>
              <a:rPr lang="sr-Latn-CS" sz="2400" dirty="0">
                <a:cs typeface="Arial" panose="020B0604020202020204" pitchFamily="34" charset="0"/>
              </a:rPr>
              <a:t> </a:t>
            </a:r>
            <a:r>
              <a:rPr lang="sr-Latn-CS" sz="2400" dirty="0" smtClean="0">
                <a:cs typeface="Arial" panose="020B0604020202020204" pitchFamily="34" charset="0"/>
              </a:rPr>
              <a:t>3</a:t>
            </a:r>
            <a:r>
              <a:rPr lang="sr-Latn-CS" sz="2400" dirty="0">
                <a:cs typeface="Arial" panose="020B0604020202020204" pitchFamily="34" charset="0"/>
              </a:rPr>
              <a:t>. </a:t>
            </a:r>
            <a:r>
              <a:rPr lang="sr-Cyrl-RS" sz="2400" dirty="0" smtClean="0">
                <a:cs typeface="Arial" panose="020B0604020202020204" pitchFamily="34" charset="0"/>
              </a:rPr>
              <a:t> </a:t>
            </a:r>
            <a:r>
              <a:rPr lang="sr-Cyrl-CS" sz="2400" dirty="0" smtClean="0">
                <a:cs typeface="Arial" panose="020B0604020202020204" pitchFamily="34" charset="0"/>
              </a:rPr>
              <a:t>Тежина респираторне </a:t>
            </a:r>
            <a:r>
              <a:rPr lang="sr-Cyrl-CS" sz="2400" dirty="0">
                <a:cs typeface="Arial" panose="020B0604020202020204" pitchFamily="34" charset="0"/>
              </a:rPr>
              <a:t>инсуфицијенције</a:t>
            </a:r>
            <a:endParaRPr lang="sr-Latn-CS" sz="24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9489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592367" y="624778"/>
            <a:ext cx="8586788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Cyrl-CS" sz="2800" b="1" dirty="0">
                <a:solidFill>
                  <a:schemeClr val="tx1"/>
                </a:solidFill>
                <a:cs typeface="Arial" panose="020B0604020202020204" pitchFamily="34" charset="0"/>
              </a:rPr>
              <a:t>Лечење хроничне </a:t>
            </a:r>
            <a:r>
              <a:rPr lang="sr-Cyrl-CS" sz="28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респираторне </a:t>
            </a:r>
            <a:r>
              <a:rPr lang="sr-Cyrl-CS" sz="2800" b="1" dirty="0">
                <a:solidFill>
                  <a:schemeClr val="tx1"/>
                </a:solidFill>
                <a:cs typeface="Arial" panose="020B0604020202020204" pitchFamily="34" charset="0"/>
              </a:rPr>
              <a:t>инсуфицијенције у стабилном стању болести</a:t>
            </a:r>
            <a:endParaRPr lang="sr-Latn-CS" sz="28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sz="2000" b="1" dirty="0" smtClean="0">
                <a:cs typeface="Arial" panose="020B0604020202020204" pitchFamily="34" charset="0"/>
              </a:rPr>
              <a:t>Опште мере</a:t>
            </a:r>
            <a:r>
              <a:rPr lang="sr-Latn-CS" sz="2000" b="1" dirty="0" smtClean="0">
                <a:cs typeface="Arial" panose="020B0604020202020204" pitchFamily="34" charset="0"/>
              </a:rPr>
              <a:t>: </a:t>
            </a:r>
          </a:p>
          <a:p>
            <a:pPr eaLnBrk="1" hangingPunct="1">
              <a:buFontTx/>
              <a:buChar char="-"/>
            </a:pPr>
            <a:r>
              <a:rPr lang="sr-Cyrl-CS" sz="2000" dirty="0">
                <a:cs typeface="Arial" panose="020B0604020202020204" pitchFamily="34" charset="0"/>
              </a:rPr>
              <a:t>ограничење физичког напора</a:t>
            </a:r>
            <a:endParaRPr lang="sr-Latn-CS" sz="2000" dirty="0">
              <a:cs typeface="Arial" panose="020B0604020202020204" pitchFamily="34" charset="0"/>
            </a:endParaRPr>
          </a:p>
          <a:p>
            <a:pPr eaLnBrk="1" hangingPunct="1">
              <a:buFontTx/>
              <a:buChar char="-"/>
            </a:pPr>
            <a:r>
              <a:rPr lang="sr-Cyrl-CS" sz="2000" dirty="0">
                <a:cs typeface="Arial" panose="020B0604020202020204" pitchFamily="34" charset="0"/>
              </a:rPr>
              <a:t>смањен унос соли</a:t>
            </a:r>
          </a:p>
          <a:p>
            <a:pPr eaLnBrk="1" hangingPunct="1">
              <a:buFontTx/>
              <a:buChar char="-"/>
            </a:pPr>
            <a:r>
              <a:rPr lang="sr-Cyrl-CS" sz="2000" dirty="0">
                <a:cs typeface="Arial" panose="020B0604020202020204" pitchFamily="34" charset="0"/>
              </a:rPr>
              <a:t>смањење телесне масе код гојазних </a:t>
            </a:r>
          </a:p>
          <a:p>
            <a:pPr eaLnBrk="1" hangingPunct="1">
              <a:buFontTx/>
              <a:buChar char="-"/>
            </a:pPr>
            <a:r>
              <a:rPr lang="sr-Cyrl-CS" sz="2000" dirty="0">
                <a:cs typeface="Arial" panose="020B0604020202020204" pitchFamily="34" charset="0"/>
              </a:rPr>
              <a:t>редовне лекарске контроле</a:t>
            </a:r>
          </a:p>
          <a:p>
            <a:pPr eaLnBrk="1" hangingPunct="1">
              <a:buFontTx/>
              <a:buChar char="-"/>
            </a:pPr>
            <a:r>
              <a:rPr lang="sr-Cyrl-CS" sz="2000" dirty="0">
                <a:cs typeface="Arial" panose="020B0604020202020204" pitchFamily="34" charset="0"/>
              </a:rPr>
              <a:t>едукација</a:t>
            </a:r>
            <a:endParaRPr lang="sr-Latn-CS" sz="2000" dirty="0"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endParaRPr lang="sr-Latn-CS" dirty="0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652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49555" y="1568153"/>
            <a:ext cx="8229600" cy="54864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sr-Cyrl-CS" sz="2000" b="1" dirty="0">
                <a:cs typeface="Arial" panose="020B0604020202020204" pitchFamily="34" charset="0"/>
              </a:rPr>
              <a:t>Одржавање оптималне функције плућа</a:t>
            </a:r>
            <a:endParaRPr lang="sr-Latn-CS" sz="2000" b="1" dirty="0"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000" dirty="0">
                <a:cs typeface="Arial" panose="020B0604020202020204" pitchFamily="34" charset="0"/>
              </a:rPr>
              <a:t>         - </a:t>
            </a:r>
            <a:r>
              <a:rPr lang="sr-Cyrl-CS" sz="2000" dirty="0">
                <a:cs typeface="Arial" panose="020B0604020202020204" pitchFamily="34" charset="0"/>
              </a:rPr>
              <a:t>Деопструкција бронхија</a:t>
            </a:r>
            <a:endParaRPr lang="sr-Latn-CS" sz="2000" dirty="0"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000" dirty="0">
                <a:cs typeface="Arial" panose="020B0604020202020204" pitchFamily="34" charset="0"/>
              </a:rPr>
              <a:t>                  </a:t>
            </a:r>
            <a:r>
              <a:rPr lang="sr-Cyrl-CS" sz="2000" dirty="0">
                <a:cs typeface="Arial" panose="020B0604020202020204" pitchFamily="34" charset="0"/>
              </a:rPr>
              <a:t>теофилин, </a:t>
            </a:r>
            <a:r>
              <a:rPr lang="el-GR" sz="2000" dirty="0">
                <a:cs typeface="Arial" panose="020B0604020202020204" pitchFamily="34" charset="0"/>
              </a:rPr>
              <a:t>β</a:t>
            </a:r>
            <a:r>
              <a:rPr lang="sr-Latn-CS" sz="2000" dirty="0">
                <a:cs typeface="Arial" panose="020B0604020202020204" pitchFamily="34" charset="0"/>
              </a:rPr>
              <a:t>2 </a:t>
            </a:r>
            <a:r>
              <a:rPr lang="sr-Cyrl-CS" sz="2000" dirty="0">
                <a:cs typeface="Arial" panose="020B0604020202020204" pitchFamily="34" charset="0"/>
              </a:rPr>
              <a:t>агонисти, антихолинергици</a:t>
            </a:r>
            <a:endParaRPr lang="sr-Latn-CS" sz="2000" dirty="0"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000" dirty="0">
                <a:cs typeface="Arial" panose="020B0604020202020204" pitchFamily="34" charset="0"/>
              </a:rPr>
              <a:t>                  </a:t>
            </a:r>
            <a:r>
              <a:rPr lang="sr-Cyrl-CS" sz="2000" dirty="0">
                <a:cs typeface="Arial" panose="020B0604020202020204" pitchFamily="34" charset="0"/>
              </a:rPr>
              <a:t>муколитици</a:t>
            </a:r>
            <a:endParaRPr lang="sr-Latn-CS" sz="2000" dirty="0"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000" dirty="0">
                <a:cs typeface="Arial" panose="020B0604020202020204" pitchFamily="34" charset="0"/>
              </a:rPr>
              <a:t>                  </a:t>
            </a:r>
            <a:r>
              <a:rPr lang="sr-Cyrl-CS" sz="2000" dirty="0">
                <a:cs typeface="Arial" panose="020B0604020202020204" pitchFamily="34" charset="0"/>
              </a:rPr>
              <a:t>физиотерапија</a:t>
            </a:r>
            <a:endParaRPr lang="sr-Latn-CS" sz="2000" dirty="0"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000" dirty="0">
                <a:cs typeface="Arial" panose="020B0604020202020204" pitchFamily="34" charset="0"/>
              </a:rPr>
              <a:t>        - </a:t>
            </a:r>
            <a:r>
              <a:rPr lang="sr-Cyrl-CS" sz="2000" dirty="0">
                <a:cs typeface="Arial" panose="020B0604020202020204" pitchFamily="34" charset="0"/>
              </a:rPr>
              <a:t>Респирацијски аналептици</a:t>
            </a:r>
            <a:endParaRPr lang="sr-Latn-CS" sz="2000" dirty="0"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000" dirty="0">
                <a:cs typeface="Arial" panose="020B0604020202020204" pitchFamily="34" charset="0"/>
              </a:rPr>
              <a:t>        - </a:t>
            </a:r>
            <a:r>
              <a:rPr lang="sr-Cyrl-CS" sz="2000" dirty="0">
                <a:cs typeface="Arial" panose="020B0604020202020204" pitchFamily="34" charset="0"/>
              </a:rPr>
              <a:t>Корекција хипоксемије</a:t>
            </a:r>
            <a:endParaRPr lang="sr-Latn-CS" sz="2000" dirty="0"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000" dirty="0">
                <a:cs typeface="Arial" panose="020B0604020202020204" pitchFamily="34" charset="0"/>
              </a:rPr>
              <a:t>                  </a:t>
            </a:r>
            <a:r>
              <a:rPr lang="sr-Cyrl-CS" sz="2000" dirty="0">
                <a:cs typeface="Arial" panose="020B0604020202020204" pitchFamily="34" charset="0"/>
              </a:rPr>
              <a:t>хронична оксигенотерапија</a:t>
            </a:r>
            <a:endParaRPr lang="sr-Latn-CS" sz="2000" dirty="0"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000" dirty="0">
                <a:cs typeface="Arial" panose="020B0604020202020204" pitchFamily="34" charset="0"/>
              </a:rPr>
              <a:t>                  </a:t>
            </a:r>
            <a:r>
              <a:rPr lang="sr-Cyrl-CS" sz="2000" dirty="0">
                <a:cs typeface="Arial" panose="020B0604020202020204" pitchFamily="34" charset="0"/>
              </a:rPr>
              <a:t>механичка вентилација</a:t>
            </a:r>
            <a:endParaRPr lang="sr-Latn-CS" sz="2000" dirty="0"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000" b="1" dirty="0">
                <a:cs typeface="Arial" panose="020B0604020202020204" pitchFamily="34" charset="0"/>
              </a:rPr>
              <a:t>Одржавање компензованог стања срца</a:t>
            </a:r>
            <a:endParaRPr lang="sr-Latn-CS" sz="2000" b="1" dirty="0"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000" dirty="0">
                <a:cs typeface="Arial" panose="020B0604020202020204" pitchFamily="34" charset="0"/>
              </a:rPr>
              <a:t>        - </a:t>
            </a:r>
            <a:r>
              <a:rPr lang="sr-Cyrl-CS" sz="2000" dirty="0">
                <a:cs typeface="Arial" panose="020B0604020202020204" pitchFamily="34" charset="0"/>
              </a:rPr>
              <a:t>Диуретици</a:t>
            </a:r>
            <a:endParaRPr lang="sr-Latn-CS" sz="2000" dirty="0"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000" dirty="0">
                <a:cs typeface="Arial" panose="020B0604020202020204" pitchFamily="34" charset="0"/>
              </a:rPr>
              <a:t>        - </a:t>
            </a:r>
            <a:r>
              <a:rPr lang="sr-Cyrl-CS" sz="2000" dirty="0">
                <a:cs typeface="Arial" panose="020B0604020202020204" pitchFamily="34" charset="0"/>
              </a:rPr>
              <a:t>Вазодилататори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CS" sz="2000" dirty="0">
                <a:cs typeface="Arial" panose="020B0604020202020204" pitchFamily="34" charset="0"/>
              </a:rPr>
              <a:t>        - Кардиотоници</a:t>
            </a:r>
            <a:endParaRPr lang="el-GR" sz="2000" dirty="0">
              <a:cs typeface="Arial" panose="020B0604020202020204" pitchFamily="34" charset="0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1592367" y="624778"/>
            <a:ext cx="8586788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Cyrl-CS" sz="2800" b="1" dirty="0">
                <a:solidFill>
                  <a:schemeClr val="tx1"/>
                </a:solidFill>
                <a:cs typeface="Arial" panose="020B0604020202020204" pitchFamily="34" charset="0"/>
              </a:rPr>
              <a:t>Лечење хроничне </a:t>
            </a:r>
            <a:r>
              <a:rPr lang="sr-Cyrl-CS" sz="28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респираторне </a:t>
            </a:r>
            <a:r>
              <a:rPr lang="sr-Cyrl-CS" sz="2800" b="1" dirty="0">
                <a:solidFill>
                  <a:schemeClr val="tx1"/>
                </a:solidFill>
                <a:cs typeface="Arial" panose="020B0604020202020204" pitchFamily="34" charset="0"/>
              </a:rPr>
              <a:t>инсуфицијенције у стабилном стању болести</a:t>
            </a:r>
            <a:endParaRPr lang="sr-Latn-CS" sz="28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1034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761546" y="500064"/>
            <a:ext cx="9638543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Cyrl-CS" b="1" dirty="0" smtClean="0">
                <a:solidFill>
                  <a:schemeClr val="tx1"/>
                </a:solidFill>
                <a:cs typeface="Arial" panose="020B0604020202020204" pitchFamily="34" charset="0"/>
              </a:rPr>
              <a:t>Индикације за дуготрајну оксигенотерапију у кућним условима - ДОТ</a:t>
            </a:r>
            <a:endParaRPr lang="sr-Latn-CS" b="1" dirty="0" smtClean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62983" y="1888620"/>
            <a:ext cx="9162205" cy="4366071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sz="2400" dirty="0">
                <a:cs typeface="Arial" panose="020B0604020202020204" pitchFamily="34" charset="0"/>
              </a:rPr>
              <a:t>Постављају се у стабилном стању </a:t>
            </a:r>
            <a:r>
              <a:rPr lang="sr-Cyrl-CS" sz="2400" dirty="0" smtClean="0">
                <a:cs typeface="Arial" panose="020B0604020202020204" pitchFamily="34" charset="0"/>
              </a:rPr>
              <a:t>болести, најмање три недеље од завршетка егзацербације:</a:t>
            </a:r>
            <a:endParaRPr lang="sr-Cyrl-CS" sz="2400" dirty="0"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sr-Latn-CS" sz="2400" dirty="0"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400" dirty="0">
                <a:cs typeface="Arial" panose="020B0604020202020204" pitchFamily="34" charset="0"/>
              </a:rPr>
              <a:t>       1. PaO2&lt;7.3 kPa (55mmHg) </a:t>
            </a:r>
            <a:r>
              <a:rPr lang="sr-Cyrl-CS" sz="2400" dirty="0">
                <a:cs typeface="Arial" panose="020B0604020202020204" pitchFamily="34" charset="0"/>
              </a:rPr>
              <a:t>са или без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CS" sz="2400" dirty="0">
                <a:cs typeface="Arial" panose="020B0604020202020204" pitchFamily="34" charset="0"/>
              </a:rPr>
              <a:t>           хиперкапније</a:t>
            </a:r>
            <a:endParaRPr lang="sr-Latn-CS" sz="2400" dirty="0"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400" dirty="0">
                <a:cs typeface="Arial" panose="020B0604020202020204" pitchFamily="34" charset="0"/>
              </a:rPr>
              <a:t>       2. </a:t>
            </a:r>
            <a:r>
              <a:rPr lang="sr-Latn-CS" sz="2400" dirty="0" smtClean="0">
                <a:cs typeface="Arial" panose="020B0604020202020204" pitchFamily="34" charset="0"/>
              </a:rPr>
              <a:t>PaO2</a:t>
            </a:r>
            <a:r>
              <a:rPr lang="sr-Cyrl-RS" sz="2400" dirty="0" smtClean="0">
                <a:cs typeface="Arial" panose="020B0604020202020204" pitchFamily="34" charset="0"/>
              </a:rPr>
              <a:t> у распону </a:t>
            </a:r>
            <a:r>
              <a:rPr lang="sr-Latn-CS" sz="2400" dirty="0" smtClean="0">
                <a:cs typeface="Arial" panose="020B0604020202020204" pitchFamily="34" charset="0"/>
              </a:rPr>
              <a:t>7.3-7.9kPa </a:t>
            </a:r>
            <a:r>
              <a:rPr lang="sr-Latn-CS" sz="2400" dirty="0">
                <a:cs typeface="Arial" panose="020B0604020202020204" pitchFamily="34" charset="0"/>
              </a:rPr>
              <a:t>(55-59mmHg) </a:t>
            </a:r>
            <a:r>
              <a:rPr lang="sr-Cyrl-CS" sz="2400" dirty="0">
                <a:cs typeface="Arial" panose="020B0604020202020204" pitchFamily="34" charset="0"/>
              </a:rPr>
              <a:t>у присуству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CS" sz="2400" dirty="0">
                <a:cs typeface="Arial" panose="020B0604020202020204" pitchFamily="34" charset="0"/>
              </a:rPr>
              <a:t>           знакова плућне хипертензије, плућног срца,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CS" sz="2400" dirty="0">
                <a:cs typeface="Arial" panose="020B0604020202020204" pitchFamily="34" charset="0"/>
              </a:rPr>
              <a:t>           еритроцитозе </a:t>
            </a:r>
            <a:r>
              <a:rPr lang="sr-Latn-CS" sz="2400" dirty="0">
                <a:cs typeface="Arial" panose="020B0604020202020204" pitchFamily="34" charset="0"/>
              </a:rPr>
              <a:t>(Ht&gt;55%) </a:t>
            </a:r>
            <a:r>
              <a:rPr lang="sr-Cyrl-CS" sz="2400" dirty="0">
                <a:cs typeface="Arial" panose="020B0604020202020204" pitchFamily="34" charset="0"/>
              </a:rPr>
              <a:t>или тешке ноћне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CS" sz="2400" dirty="0">
                <a:cs typeface="Arial" panose="020B0604020202020204" pitchFamily="34" charset="0"/>
              </a:rPr>
              <a:t>           хипосатурације</a:t>
            </a:r>
            <a:endParaRPr lang="sr-Latn-CS" sz="2400" dirty="0"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Latn-C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Latn-CS" dirty="0" smtClean="0"/>
          </a:p>
        </p:txBody>
      </p:sp>
    </p:spTree>
    <p:extLst>
      <p:ext uri="{BB962C8B-B14F-4D97-AF65-F5344CB8AC3E}">
        <p14:creationId xmlns:p14="http://schemas.microsoft.com/office/powerpoint/2010/main" xmlns="" val="164988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52626" y="1785938"/>
            <a:ext cx="8429625" cy="5562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sz="2400" dirty="0">
                <a:cs typeface="Arial" panose="020B0604020202020204" pitchFamily="34" charset="0"/>
              </a:rPr>
              <a:t>Оксигенотерапија се примењује са протоком кисеоника најчешће до 2 л/мин</a:t>
            </a:r>
            <a:r>
              <a:rPr lang="sr-Latn-CS" sz="2400" dirty="0">
                <a:cs typeface="Arial" panose="020B0604020202020204" pitchFamily="34" charset="0"/>
              </a:rPr>
              <a:t>, </a:t>
            </a:r>
            <a:r>
              <a:rPr lang="sr-Cyrl-CS" sz="2400" dirty="0">
                <a:cs typeface="Arial" panose="020B0604020202020204" pitchFamily="34" charset="0"/>
              </a:rPr>
              <a:t>континуирано </a:t>
            </a:r>
            <a:r>
              <a:rPr lang="sr-Latn-CS" sz="2400" dirty="0">
                <a:cs typeface="Arial" panose="020B0604020202020204" pitchFamily="34" charset="0"/>
              </a:rPr>
              <a:t> 24h (</a:t>
            </a:r>
            <a:r>
              <a:rPr lang="sr-Cyrl-CS" sz="2400" dirty="0">
                <a:cs typeface="Arial" panose="020B0604020202020204" pitchFamily="34" charset="0"/>
              </a:rPr>
              <a:t>мин</a:t>
            </a:r>
            <a:r>
              <a:rPr lang="sr-Latn-CS" sz="2400" dirty="0">
                <a:cs typeface="Arial" panose="020B0604020202020204" pitchFamily="34" charset="0"/>
              </a:rPr>
              <a:t> 1</a:t>
            </a:r>
            <a:r>
              <a:rPr lang="sr-Cyrl-CS" sz="2400" dirty="0">
                <a:cs typeface="Arial" panose="020B0604020202020204" pitchFamily="34" charset="0"/>
              </a:rPr>
              <a:t>5</a:t>
            </a:r>
            <a:r>
              <a:rPr lang="sr-Latn-CS" sz="2400" dirty="0">
                <a:cs typeface="Arial" panose="020B0604020202020204" pitchFamily="34" charset="0"/>
              </a:rPr>
              <a:t>h </a:t>
            </a:r>
            <a:r>
              <a:rPr lang="sr-Cyrl-CS" sz="2400" dirty="0">
                <a:cs typeface="Arial" panose="020B0604020202020204" pitchFamily="34" charset="0"/>
              </a:rPr>
              <a:t>дневно укључујући и спавање</a:t>
            </a:r>
            <a:r>
              <a:rPr lang="sr-Latn-CS" sz="2400" dirty="0">
                <a:cs typeface="Arial" panose="020B0604020202020204" pitchFamily="34" charset="0"/>
              </a:rPr>
              <a:t>) </a:t>
            </a:r>
            <a:r>
              <a:rPr lang="sr-Cyrl-CS" sz="2400" dirty="0">
                <a:cs typeface="Arial" panose="020B0604020202020204" pitchFamily="34" charset="0"/>
              </a:rPr>
              <a:t>помоћу концентратора кисеоника.</a:t>
            </a:r>
          </a:p>
          <a:p>
            <a:pPr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sr-Latn-CS" sz="2400" dirty="0">
              <a:cs typeface="Arial" panose="020B0604020202020204" pitchFamily="34" charset="0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sr-Latn-CS" sz="2400" dirty="0">
              <a:cs typeface="Arial" panose="020B0604020202020204" pitchFamily="34" charset="0"/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761546" y="500064"/>
            <a:ext cx="9638543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sr-Cyrl-CS" b="1" dirty="0" smtClean="0">
                <a:solidFill>
                  <a:schemeClr val="tx1"/>
                </a:solidFill>
                <a:cs typeface="Arial" panose="020B0604020202020204" pitchFamily="34" charset="0"/>
              </a:rPr>
              <a:t>Дуготрајна оксигенотерапија - ДОТ</a:t>
            </a:r>
            <a:endParaRPr lang="sr-Latn-CS" b="1" dirty="0" smtClean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pic>
        <p:nvPicPr>
          <p:cNvPr id="55298" name="Picture 2" descr="Invacare PerfectO2 V Oxygen Concentrator : Ships Fre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18646" y="3206944"/>
            <a:ext cx="3470147" cy="3470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2326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52626" y="1785938"/>
            <a:ext cx="8429625" cy="5562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sz="2400" dirty="0" smtClean="0">
                <a:cs typeface="Arial" panose="020B0604020202020204" pitchFamily="34" charset="0"/>
              </a:rPr>
              <a:t>Проток  </a:t>
            </a:r>
            <a:r>
              <a:rPr lang="sr-Latn-CS" sz="2400" dirty="0">
                <a:cs typeface="Arial" panose="020B0604020202020204" pitchFamily="34" charset="0"/>
              </a:rPr>
              <a:t>O2 </a:t>
            </a:r>
            <a:r>
              <a:rPr lang="sr-Cyrl-CS" sz="2400" dirty="0">
                <a:cs typeface="Arial" panose="020B0604020202020204" pitchFamily="34" charset="0"/>
              </a:rPr>
              <a:t>се коригује у зависности од парцијалних притисака респирацијских гасова у артеријској крви </a:t>
            </a:r>
            <a:r>
              <a:rPr lang="sr-Cyrl-CS" sz="2400" dirty="0" smtClean="0">
                <a:cs typeface="Arial" panose="020B0604020202020204" pitchFamily="34" charset="0"/>
              </a:rPr>
              <a:t>и </a:t>
            </a:r>
            <a:r>
              <a:rPr lang="sr-Cyrl-CS" sz="2400" dirty="0">
                <a:cs typeface="Arial" panose="020B0604020202020204" pitchFamily="34" charset="0"/>
              </a:rPr>
              <a:t>клиничког стања болесника. </a:t>
            </a:r>
          </a:p>
          <a:p>
            <a:pPr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sr-Latn-CS" sz="2400" dirty="0"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400" dirty="0">
                <a:cs typeface="Arial" panose="020B0604020202020204" pitchFamily="34" charset="0"/>
              </a:rPr>
              <a:t>Циљ терапије је да се постигне </a:t>
            </a:r>
            <a:r>
              <a:rPr lang="sr-Latn-CS" sz="2400" dirty="0">
                <a:cs typeface="Arial" panose="020B0604020202020204" pitchFamily="34" charset="0"/>
              </a:rPr>
              <a:t>PaO2 </a:t>
            </a:r>
            <a:r>
              <a:rPr lang="sr-Cyrl-CS" sz="2400" dirty="0">
                <a:cs typeface="Arial" panose="020B0604020202020204" pitchFamily="34" charset="0"/>
              </a:rPr>
              <a:t>преко </a:t>
            </a:r>
            <a:r>
              <a:rPr lang="sr-Latn-CS" sz="2400" dirty="0">
                <a:cs typeface="Arial" panose="020B0604020202020204" pitchFamily="34" charset="0"/>
              </a:rPr>
              <a:t> 60mmHg </a:t>
            </a:r>
            <a:r>
              <a:rPr lang="sr-Cyrl-CS" sz="2400" dirty="0">
                <a:cs typeface="Arial" panose="020B0604020202020204" pitchFamily="34" charset="0"/>
              </a:rPr>
              <a:t> (8К</a:t>
            </a:r>
            <a:r>
              <a:rPr lang="sr-Latn-CS" sz="2400" dirty="0">
                <a:cs typeface="Arial" panose="020B0604020202020204" pitchFamily="34" charset="0"/>
              </a:rPr>
              <a:t>Pa) </a:t>
            </a:r>
            <a:r>
              <a:rPr lang="sr-Cyrl-CS" sz="2400" dirty="0">
                <a:cs typeface="Arial" panose="020B0604020202020204" pitchFamily="34" charset="0"/>
              </a:rPr>
              <a:t>у миру, односно </a:t>
            </a:r>
            <a:r>
              <a:rPr lang="sr-Latn-CS" sz="2400" dirty="0">
                <a:cs typeface="Arial" panose="020B0604020202020204" pitchFamily="34" charset="0"/>
              </a:rPr>
              <a:t>SaO2&gt;90%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761546" y="500064"/>
            <a:ext cx="9638543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sr-Cyrl-CS" b="1" dirty="0" smtClean="0">
                <a:solidFill>
                  <a:schemeClr val="tx1"/>
                </a:solidFill>
                <a:cs typeface="Arial" panose="020B0604020202020204" pitchFamily="34" charset="0"/>
              </a:rPr>
              <a:t>Дуготрајна оксигенотерапија - ДОТ</a:t>
            </a:r>
            <a:endParaRPr lang="sr-Latn-CS" b="1" dirty="0" smtClean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pic>
        <p:nvPicPr>
          <p:cNvPr id="72706" name="Picture 2" descr="Invacare Platinum Mobile Oxygen Concentrator - The Oxygen Concentrator  Supplies Sho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20912" y="3896740"/>
            <a:ext cx="2869006" cy="2869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85015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69718" y="1589517"/>
            <a:ext cx="8329613" cy="4738421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sr-Cyrl-RS" sz="2800" b="1" dirty="0" smtClean="0">
                <a:cs typeface="Arial" panose="020B0604020202020204" pitchFamily="34" charset="0"/>
              </a:rPr>
              <a:t>Индикације за примену:</a:t>
            </a:r>
            <a:endParaRPr lang="sr-Cyrl-CS" sz="2800" b="1" dirty="0"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800" dirty="0" smtClean="0">
                <a:solidFill>
                  <a:schemeClr val="hlink"/>
                </a:solidFill>
              </a:rPr>
              <a:t>   </a:t>
            </a:r>
            <a:r>
              <a:rPr lang="sr-Cyrl-CS" sz="2400" dirty="0">
                <a:cs typeface="Arial" panose="020B0604020202020204" pitchFamily="34" charset="0"/>
              </a:rPr>
              <a:t>а</a:t>
            </a:r>
            <a:r>
              <a:rPr lang="sr-Latn-CS" sz="2400" dirty="0" smtClean="0">
                <a:cs typeface="Arial" panose="020B0604020202020204" pitchFamily="34" charset="0"/>
              </a:rPr>
              <a:t>)</a:t>
            </a:r>
            <a:r>
              <a:rPr lang="sr-Cyrl-RS" sz="2400" dirty="0" smtClean="0">
                <a:cs typeface="Arial" panose="020B0604020202020204" pitchFamily="34" charset="0"/>
              </a:rPr>
              <a:t> </a:t>
            </a:r>
            <a:r>
              <a:rPr lang="sr-Cyrl-CS" sz="2400" dirty="0" smtClean="0">
                <a:cs typeface="Arial" panose="020B0604020202020204" pitchFamily="34" charset="0"/>
              </a:rPr>
              <a:t>прогресивне неуромишићне болести</a:t>
            </a:r>
            <a:endParaRPr lang="sr-Cyrl-CS" sz="2400" dirty="0"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400" dirty="0">
                <a:cs typeface="Arial" panose="020B0604020202020204" pitchFamily="34" charset="0"/>
              </a:rPr>
              <a:t>   </a:t>
            </a:r>
            <a:r>
              <a:rPr lang="sr-Cyrl-RS" sz="2400" dirty="0" smtClean="0">
                <a:cs typeface="Arial" panose="020B0604020202020204" pitchFamily="34" charset="0"/>
              </a:rPr>
              <a:t> </a:t>
            </a:r>
            <a:r>
              <a:rPr lang="sr-Cyrl-CS" sz="2400" dirty="0" smtClean="0">
                <a:cs typeface="Arial" panose="020B0604020202020204" pitchFamily="34" charset="0"/>
              </a:rPr>
              <a:t>б</a:t>
            </a:r>
            <a:r>
              <a:rPr lang="sr-Latn-CS" sz="2400" dirty="0">
                <a:cs typeface="Arial" panose="020B0604020202020204" pitchFamily="34" charset="0"/>
              </a:rPr>
              <a:t>) </a:t>
            </a:r>
            <a:r>
              <a:rPr lang="sr-Cyrl-CS" sz="2400" dirty="0" smtClean="0">
                <a:cs typeface="Arial" panose="020B0604020202020204" pitchFamily="34" charset="0"/>
              </a:rPr>
              <a:t>деформитети </a:t>
            </a:r>
            <a:r>
              <a:rPr lang="sr-Cyrl-CS" sz="2400" dirty="0">
                <a:cs typeface="Arial" panose="020B0604020202020204" pitchFamily="34" charset="0"/>
              </a:rPr>
              <a:t>грудног коша</a:t>
            </a:r>
            <a:endParaRPr lang="sr-Latn-CS" sz="2400" dirty="0"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400" dirty="0">
                <a:cs typeface="Arial" panose="020B0604020202020204" pitchFamily="34" charset="0"/>
              </a:rPr>
              <a:t>   </a:t>
            </a:r>
            <a:r>
              <a:rPr lang="sr-Cyrl-RS" sz="2400" dirty="0" smtClean="0">
                <a:cs typeface="Arial" panose="020B0604020202020204" pitchFamily="34" charset="0"/>
              </a:rPr>
              <a:t> </a:t>
            </a:r>
            <a:r>
              <a:rPr lang="sr-Cyrl-CS" sz="2400" dirty="0" smtClean="0">
                <a:cs typeface="Arial" panose="020B0604020202020204" pitchFamily="34" charset="0"/>
              </a:rPr>
              <a:t>в</a:t>
            </a:r>
            <a:r>
              <a:rPr lang="sr-Latn-CS" sz="2400" dirty="0">
                <a:cs typeface="Arial" panose="020B0604020202020204" pitchFamily="34" charset="0"/>
              </a:rPr>
              <a:t>) </a:t>
            </a:r>
            <a:r>
              <a:rPr lang="sr-Cyrl-CS" sz="2400" dirty="0">
                <a:cs typeface="Arial" panose="020B0604020202020204" pitchFamily="34" charset="0"/>
              </a:rPr>
              <a:t>опструкцијски синдром апнеје у сну </a:t>
            </a:r>
            <a:r>
              <a:rPr lang="en-US" sz="2400" dirty="0" smtClean="0">
                <a:cs typeface="Arial" panose="020B0604020202020204" pitchFamily="34" charset="0"/>
              </a:rPr>
              <a:t>- Sleep apnea </a:t>
            </a:r>
            <a:r>
              <a:rPr lang="en-US" sz="2400" dirty="0" err="1" smtClean="0">
                <a:cs typeface="Arial" panose="020B0604020202020204" pitchFamily="34" charset="0"/>
              </a:rPr>
              <a:t>Sy</a:t>
            </a:r>
            <a:r>
              <a:rPr lang="en-US" sz="2400" dirty="0" smtClean="0">
                <a:cs typeface="Arial" panose="020B0604020202020204" pitchFamily="34" charset="0"/>
              </a:rPr>
              <a:t> </a:t>
            </a:r>
            <a:r>
              <a:rPr lang="sr-Cyrl-CS" sz="2400" dirty="0" smtClean="0">
                <a:cs typeface="Arial" panose="020B0604020202020204" pitchFamily="34" charset="0"/>
              </a:rPr>
              <a:t>или </a:t>
            </a:r>
            <a:r>
              <a:rPr lang="en-US" sz="2400" dirty="0" smtClean="0">
                <a:cs typeface="Arial" panose="020B0604020202020204" pitchFamily="34" charset="0"/>
              </a:rPr>
              <a:t>Overlap </a:t>
            </a:r>
            <a:r>
              <a:rPr lang="en-US" sz="2400" dirty="0" err="1" smtClean="0">
                <a:cs typeface="Arial" panose="020B0604020202020204" pitchFamily="34" charset="0"/>
              </a:rPr>
              <a:t>Sy</a:t>
            </a:r>
            <a:r>
              <a:rPr lang="en-US" sz="2400" dirty="0" smtClean="0">
                <a:cs typeface="Arial" panose="020B0604020202020204" pitchFamily="34" charset="0"/>
              </a:rPr>
              <a:t> </a:t>
            </a:r>
            <a:r>
              <a:rPr lang="sr-Cyrl-CS" sz="2400" dirty="0" smtClean="0">
                <a:cs typeface="Arial" panose="020B0604020202020204" pitchFamily="34" charset="0"/>
              </a:rPr>
              <a:t>(када није </a:t>
            </a:r>
            <a:r>
              <a:rPr lang="sr-Cyrl-CS" sz="2400" dirty="0">
                <a:cs typeface="Arial" panose="020B0604020202020204" pitchFamily="34" charset="0"/>
              </a:rPr>
              <a:t>постигнут ефекат применом </a:t>
            </a:r>
            <a:r>
              <a:rPr lang="sr-Latn-CS" sz="2400" dirty="0" smtClean="0">
                <a:cs typeface="Arial" panose="020B0604020202020204" pitchFamily="34" charset="0"/>
              </a:rPr>
              <a:t>CPAP</a:t>
            </a:r>
            <a:r>
              <a:rPr lang="en-US" sz="2400" dirty="0" smtClean="0">
                <a:cs typeface="Arial" panose="020B0604020202020204" pitchFamily="34" charset="0"/>
              </a:rPr>
              <a:t>)</a:t>
            </a:r>
            <a:endParaRPr lang="sr-Latn-CS" sz="2400" dirty="0"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400" dirty="0">
                <a:solidFill>
                  <a:schemeClr val="hlink"/>
                </a:solidFill>
                <a:cs typeface="Arial" panose="020B0604020202020204" pitchFamily="34" charset="0"/>
              </a:rPr>
              <a:t>   </a:t>
            </a:r>
            <a:r>
              <a:rPr lang="en-US" sz="2400" dirty="0" smtClean="0">
                <a:solidFill>
                  <a:schemeClr val="hlink"/>
                </a:solidFill>
                <a:cs typeface="Arial" panose="020B0604020202020204" pitchFamily="34" charset="0"/>
              </a:rPr>
              <a:t> </a:t>
            </a:r>
            <a:r>
              <a:rPr lang="sr-Cyrl-CS" sz="2400" dirty="0" smtClean="0">
                <a:cs typeface="Arial" panose="020B0604020202020204" pitchFamily="34" charset="0"/>
              </a:rPr>
              <a:t>г</a:t>
            </a:r>
            <a:r>
              <a:rPr lang="sr-Latn-CS" sz="2400" dirty="0">
                <a:cs typeface="Arial" panose="020B0604020202020204" pitchFamily="34" charset="0"/>
              </a:rPr>
              <a:t>) </a:t>
            </a:r>
            <a:r>
              <a:rPr lang="sr-Cyrl-CS" sz="2400" dirty="0">
                <a:cs typeface="Arial" panose="020B0604020202020204" pitchFamily="34" charset="0"/>
              </a:rPr>
              <a:t>хиповентилациони синдроми</a:t>
            </a:r>
            <a:endParaRPr lang="sr-Latn-CS" sz="2400" dirty="0"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400" dirty="0">
                <a:solidFill>
                  <a:schemeClr val="hlink"/>
                </a:solidFill>
                <a:cs typeface="Arial" panose="020B0604020202020204" pitchFamily="34" charset="0"/>
              </a:rPr>
              <a:t>   </a:t>
            </a:r>
            <a:r>
              <a:rPr lang="en-US" sz="2400" dirty="0" smtClean="0">
                <a:solidFill>
                  <a:schemeClr val="hlink"/>
                </a:solidFill>
                <a:cs typeface="Arial" panose="020B0604020202020204" pitchFamily="34" charset="0"/>
              </a:rPr>
              <a:t> </a:t>
            </a:r>
            <a:r>
              <a:rPr lang="sr-Cyrl-CS" sz="2400" dirty="0" smtClean="0">
                <a:cs typeface="Arial" panose="020B0604020202020204" pitchFamily="34" charset="0"/>
              </a:rPr>
              <a:t>д</a:t>
            </a:r>
            <a:r>
              <a:rPr lang="sr-Latn-CS" sz="2400" dirty="0">
                <a:cs typeface="Arial" panose="020B0604020202020204" pitchFamily="34" charset="0"/>
              </a:rPr>
              <a:t>) </a:t>
            </a:r>
            <a:r>
              <a:rPr lang="sr-Cyrl-CS" sz="2400" dirty="0">
                <a:cs typeface="Arial" panose="020B0604020202020204" pitchFamily="34" charset="0"/>
              </a:rPr>
              <a:t>ХОБП </a:t>
            </a:r>
            <a:endParaRPr lang="sr-Latn-CS" sz="2400" dirty="0"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400" dirty="0">
                <a:solidFill>
                  <a:schemeClr val="hlink"/>
                </a:solidFill>
                <a:cs typeface="Arial" panose="020B0604020202020204" pitchFamily="34" charset="0"/>
              </a:rPr>
              <a:t>          </a:t>
            </a:r>
            <a:r>
              <a:rPr lang="sr-Latn-CS" sz="2400" dirty="0">
                <a:cs typeface="Arial" panose="020B0604020202020204" pitchFamily="34" charset="0"/>
              </a:rPr>
              <a:t>- </a:t>
            </a:r>
            <a:r>
              <a:rPr lang="sr-Cyrl-CS" sz="2400" dirty="0">
                <a:cs typeface="Arial" panose="020B0604020202020204" pitchFamily="34" charset="0"/>
              </a:rPr>
              <a:t>изражени пораст </a:t>
            </a:r>
            <a:r>
              <a:rPr lang="sr-Latn-CS" sz="2400" dirty="0">
                <a:cs typeface="Arial" panose="020B0604020202020204" pitchFamily="34" charset="0"/>
              </a:rPr>
              <a:t>CO</a:t>
            </a:r>
            <a:r>
              <a:rPr lang="sr-Cyrl-CS" sz="2400" baseline="-25000" dirty="0">
                <a:cs typeface="Arial" panose="020B0604020202020204" pitchFamily="34" charset="0"/>
              </a:rPr>
              <a:t>2</a:t>
            </a:r>
            <a:r>
              <a:rPr lang="sr-Cyrl-CS" sz="2400" dirty="0">
                <a:cs typeface="Arial" panose="020B0604020202020204" pitchFamily="34" charset="0"/>
              </a:rPr>
              <a:t> </a:t>
            </a:r>
            <a:r>
              <a:rPr lang="sr-Cyrl-RS" sz="2400" dirty="0" smtClean="0">
                <a:cs typeface="Arial" panose="020B0604020202020204" pitchFamily="34" charset="0"/>
              </a:rPr>
              <a:t>уз</a:t>
            </a:r>
            <a:r>
              <a:rPr lang="sr-Cyrl-CS" sz="2400" dirty="0" smtClean="0">
                <a:cs typeface="Arial" panose="020B0604020202020204" pitchFamily="34" charset="0"/>
              </a:rPr>
              <a:t> примену ДОТ-а</a:t>
            </a:r>
            <a:endParaRPr lang="sr-Latn-CS" sz="2400" dirty="0"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400" dirty="0">
                <a:solidFill>
                  <a:schemeClr val="hlink"/>
                </a:solidFill>
                <a:cs typeface="Arial" panose="020B0604020202020204" pitchFamily="34" charset="0"/>
              </a:rPr>
              <a:t>          </a:t>
            </a:r>
            <a:r>
              <a:rPr lang="sr-Latn-CS" sz="2400" dirty="0">
                <a:cs typeface="Arial" panose="020B0604020202020204" pitchFamily="34" charset="0"/>
              </a:rPr>
              <a:t>- </a:t>
            </a:r>
            <a:r>
              <a:rPr lang="en-US" sz="2400" dirty="0" smtClean="0">
                <a:cs typeface="Arial" panose="020B0604020202020204" pitchFamily="34" charset="0"/>
              </a:rPr>
              <a:t>Overlap</a:t>
            </a:r>
            <a:r>
              <a:rPr lang="sr-Cyrl-CS" sz="2400" dirty="0" smtClean="0">
                <a:cs typeface="Arial" panose="020B0604020202020204" pitchFamily="34" charset="0"/>
              </a:rPr>
              <a:t> </a:t>
            </a:r>
            <a:r>
              <a:rPr lang="sr-Cyrl-CS" sz="2400" dirty="0">
                <a:cs typeface="Arial" panose="020B0604020202020204" pitchFamily="34" charset="0"/>
              </a:rPr>
              <a:t>синдром (ХОБП+ опструкцијски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CS" sz="2400" dirty="0">
                <a:cs typeface="Arial" panose="020B0604020202020204" pitchFamily="34" charset="0"/>
              </a:rPr>
              <a:t>            синдром апнеје у сну)</a:t>
            </a:r>
            <a:endParaRPr lang="sr-Latn-CS" sz="2400" dirty="0">
              <a:solidFill>
                <a:schemeClr val="hlink"/>
              </a:solidFill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400" dirty="0"/>
              <a:t>   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1761546" y="500064"/>
            <a:ext cx="9638543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Cyrl-RS" b="1" dirty="0" smtClean="0">
                <a:solidFill>
                  <a:schemeClr val="tx1"/>
                </a:solidFill>
                <a:cs typeface="Arial" panose="020B0604020202020204" pitchFamily="34" charset="0"/>
              </a:rPr>
              <a:t>Неинвазивна механичка вентилација (НИВ) у ХРИ</a:t>
            </a:r>
            <a:endParaRPr lang="sr-Latn-CS" b="1" dirty="0" smtClean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pic>
        <p:nvPicPr>
          <p:cNvPr id="54274" name="Picture 2" descr="Non-Invasive Ventilation Masks | US | Telefle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26907" y="1051944"/>
            <a:ext cx="2196271" cy="1778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4276" name="Picture 4" descr="Non-invasive Ventila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36501" y="4289989"/>
            <a:ext cx="3142003" cy="2454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212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2024063" y="571500"/>
            <a:ext cx="8229600" cy="1219200"/>
          </a:xfrm>
        </p:spPr>
        <p:txBody>
          <a:bodyPr/>
          <a:lstStyle/>
          <a:p>
            <a:pPr eaLnBrk="1" hangingPunct="1"/>
            <a:r>
              <a:rPr lang="sr-Cyrl-CS" b="1" smtClean="0">
                <a:solidFill>
                  <a:schemeClr val="tx1"/>
                </a:solidFill>
                <a:cs typeface="Arial" panose="020B0604020202020204" pitchFamily="34" charset="0"/>
              </a:rPr>
              <a:t>Терапија акутног погоршања ХРИ</a:t>
            </a:r>
            <a:endParaRPr lang="sr-Latn-CS" b="1" smtClean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24063" y="1714500"/>
            <a:ext cx="8229600" cy="48006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80000"/>
              </a:lnSpc>
            </a:pPr>
            <a:r>
              <a:rPr lang="sr-Cyrl-CS" sz="2000" b="1" dirty="0">
                <a:cs typeface="Arial" panose="020B0604020202020204" pitchFamily="34" charset="0"/>
              </a:rPr>
              <a:t>Уклањање хипоксије</a:t>
            </a:r>
            <a:endParaRPr lang="sr-Latn-CS" sz="2000" b="1" dirty="0"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2000" dirty="0">
                <a:cs typeface="Arial" panose="020B0604020202020204" pitchFamily="34" charset="0"/>
              </a:rPr>
              <a:t>       - </a:t>
            </a:r>
            <a:r>
              <a:rPr lang="sr-Cyrl-CS" sz="2000" dirty="0">
                <a:cs typeface="Arial" panose="020B0604020202020204" pitchFamily="34" charset="0"/>
              </a:rPr>
              <a:t>оксигенотерапија</a:t>
            </a:r>
            <a:endParaRPr lang="sr-Latn-CS" sz="2000" dirty="0"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2000" dirty="0">
                <a:cs typeface="Arial" panose="020B0604020202020204" pitchFamily="34" charset="0"/>
              </a:rPr>
              <a:t>       - </a:t>
            </a:r>
            <a:r>
              <a:rPr lang="sr-Cyrl-CS" sz="2000" dirty="0">
                <a:cs typeface="Arial" panose="020B0604020202020204" pitchFamily="34" charset="0"/>
              </a:rPr>
              <a:t>механичка вентилација</a:t>
            </a:r>
            <a:endParaRPr lang="sr-Latn-CS" sz="2000" dirty="0"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000" b="1" dirty="0">
                <a:cs typeface="Arial" panose="020B0604020202020204" pitchFamily="34" charset="0"/>
              </a:rPr>
              <a:t>Побољшање алвеолне вентилације</a:t>
            </a:r>
            <a:endParaRPr lang="sr-Latn-CS" sz="2000" b="1" dirty="0"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2000" dirty="0">
                <a:cs typeface="Arial" panose="020B0604020202020204" pitchFamily="34" charset="0"/>
              </a:rPr>
              <a:t>       - </a:t>
            </a:r>
            <a:r>
              <a:rPr lang="sr-Cyrl-CS" sz="2000" dirty="0">
                <a:cs typeface="Arial" panose="020B0604020202020204" pitchFamily="34" charset="0"/>
              </a:rPr>
              <a:t>антибиотици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2000" dirty="0">
                <a:cs typeface="Arial" panose="020B0604020202020204" pitchFamily="34" charset="0"/>
              </a:rPr>
              <a:t>       - </a:t>
            </a:r>
            <a:r>
              <a:rPr lang="sr-Cyrl-CS" sz="2000" dirty="0">
                <a:cs typeface="Arial" panose="020B0604020202020204" pitchFamily="34" charset="0"/>
              </a:rPr>
              <a:t>бронходилататори</a:t>
            </a:r>
            <a:endParaRPr lang="sr-Latn-CS" sz="2000" dirty="0"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2000" dirty="0">
                <a:cs typeface="Arial" panose="020B0604020202020204" pitchFamily="34" charset="0"/>
              </a:rPr>
              <a:t>       - </a:t>
            </a:r>
            <a:r>
              <a:rPr lang="sr-Cyrl-CS" sz="2000" dirty="0">
                <a:cs typeface="Arial" panose="020B0604020202020204" pitchFamily="34" charset="0"/>
              </a:rPr>
              <a:t>муколитици</a:t>
            </a:r>
            <a:endParaRPr lang="sr-Latn-CS" sz="2000" dirty="0"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2000" dirty="0">
                <a:cs typeface="Arial" panose="020B0604020202020204" pitchFamily="34" charset="0"/>
              </a:rPr>
              <a:t>       - </a:t>
            </a:r>
            <a:r>
              <a:rPr lang="sr-Cyrl-CS" sz="2000" dirty="0">
                <a:cs typeface="Arial" panose="020B0604020202020204" pitchFamily="34" charset="0"/>
              </a:rPr>
              <a:t>физиотерапија</a:t>
            </a:r>
            <a:endParaRPr lang="sr-Latn-CS" sz="2000" dirty="0"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2000" dirty="0">
                <a:cs typeface="Arial" panose="020B0604020202020204" pitchFamily="34" charset="0"/>
              </a:rPr>
              <a:t>       - </a:t>
            </a:r>
            <a:r>
              <a:rPr lang="sr-Cyrl-CS" sz="2000" dirty="0">
                <a:cs typeface="Arial" panose="020B0604020202020204" pitchFamily="34" charset="0"/>
              </a:rPr>
              <a:t>гликокортикоиди</a:t>
            </a:r>
            <a:endParaRPr lang="sr-Latn-CS" sz="2000" dirty="0"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2000" dirty="0">
                <a:cs typeface="Arial" panose="020B0604020202020204" pitchFamily="34" charset="0"/>
              </a:rPr>
              <a:t>       - </a:t>
            </a:r>
            <a:r>
              <a:rPr lang="sr-Cyrl-CS" sz="2000" dirty="0">
                <a:cs typeface="Arial" panose="020B0604020202020204" pitchFamily="34" charset="0"/>
              </a:rPr>
              <a:t>аналептици</a:t>
            </a:r>
            <a:endParaRPr lang="sr-Latn-CS" sz="2000" dirty="0"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2000" b="1" dirty="0" smtClean="0">
                <a:cs typeface="Arial" panose="020B0604020202020204" pitchFamily="34" charset="0"/>
              </a:rPr>
              <a:t>Поправљање </a:t>
            </a:r>
            <a:r>
              <a:rPr lang="sr-Cyrl-CS" sz="2000" b="1" dirty="0">
                <a:cs typeface="Arial" panose="020B0604020202020204" pitchFamily="34" charset="0"/>
              </a:rPr>
              <a:t>срчане инсуфицијенције</a:t>
            </a:r>
            <a:endParaRPr lang="sr-Latn-CS" sz="2000" b="1" dirty="0"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2000" b="1" dirty="0">
                <a:cs typeface="Arial" panose="020B0604020202020204" pitchFamily="34" charset="0"/>
              </a:rPr>
              <a:t>       </a:t>
            </a:r>
            <a:r>
              <a:rPr lang="sr-Latn-CS" sz="2000" dirty="0">
                <a:cs typeface="Arial" panose="020B0604020202020204" pitchFamily="34" charset="0"/>
              </a:rPr>
              <a:t>- </a:t>
            </a:r>
            <a:r>
              <a:rPr lang="sr-Cyrl-CS" sz="2000" dirty="0">
                <a:cs typeface="Arial" panose="020B0604020202020204" pitchFamily="34" charset="0"/>
              </a:rPr>
              <a:t>диуретици</a:t>
            </a:r>
            <a:endParaRPr lang="sr-Latn-CS" sz="2000" dirty="0"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2000" dirty="0">
                <a:cs typeface="Arial" panose="020B0604020202020204" pitchFamily="34" charset="0"/>
              </a:rPr>
              <a:t>       - </a:t>
            </a:r>
            <a:r>
              <a:rPr lang="sr-Cyrl-CS" sz="2000" dirty="0">
                <a:cs typeface="Arial" panose="020B0604020202020204" pitchFamily="34" charset="0"/>
              </a:rPr>
              <a:t>венепункције</a:t>
            </a:r>
            <a:endParaRPr lang="sr-Latn-CS" sz="2000" dirty="0"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2000" dirty="0">
                <a:cs typeface="Arial" panose="020B0604020202020204" pitchFamily="34" charset="0"/>
              </a:rPr>
              <a:t>       - </a:t>
            </a:r>
            <a:r>
              <a:rPr lang="sr-Cyrl-CS" sz="2000" dirty="0">
                <a:cs typeface="Arial" panose="020B0604020202020204" pitchFamily="34" charset="0"/>
              </a:rPr>
              <a:t>кардиотоници</a:t>
            </a:r>
            <a:endParaRPr lang="sr-Latn-CS" sz="2000" dirty="0"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2000" dirty="0">
                <a:cs typeface="Arial" panose="020B0604020202020204" pitchFamily="34" charset="0"/>
              </a:rPr>
              <a:t>       - </a:t>
            </a:r>
            <a:r>
              <a:rPr lang="sr-Cyrl-CS" sz="2000" dirty="0">
                <a:cs typeface="Arial" panose="020B0604020202020204" pitchFamily="34" charset="0"/>
              </a:rPr>
              <a:t>антиаритмици</a:t>
            </a:r>
            <a:endParaRPr lang="sr-Latn-CS" sz="20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07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873309" y="429961"/>
            <a:ext cx="995407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Cyrl-CS" b="1" dirty="0" smtClean="0">
                <a:solidFill>
                  <a:schemeClr val="tx1"/>
                </a:solidFill>
                <a:cs typeface="Arial" panose="020B0604020202020204" pitchFamily="34" charset="0"/>
              </a:rPr>
              <a:t>Циљ</a:t>
            </a:r>
            <a:r>
              <a:rPr lang="sr-Cyrl-RS" b="1" dirty="0" smtClean="0">
                <a:solidFill>
                  <a:schemeClr val="tx1"/>
                </a:solidFill>
                <a:cs typeface="Arial" panose="020B0604020202020204" pitchFamily="34" charset="0"/>
              </a:rPr>
              <a:t>еви</a:t>
            </a:r>
            <a:r>
              <a:rPr lang="sr-Cyrl-CS" b="1" dirty="0" smtClean="0">
                <a:solidFill>
                  <a:schemeClr val="tx1"/>
                </a:solidFill>
                <a:cs typeface="Arial" panose="020B0604020202020204" pitchFamily="34" charset="0"/>
              </a:rPr>
              <a:t> лечења у респираторној декомпензацији</a:t>
            </a:r>
            <a:endParaRPr lang="sr-Latn-CS" b="1" dirty="0" smtClean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66876" y="2214564"/>
            <a:ext cx="9001125" cy="4389437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sr-Cyrl-CS" sz="2000" dirty="0">
                <a:cs typeface="Arial" panose="020B0604020202020204" pitchFamily="34" charset="0"/>
              </a:rPr>
              <a:t>Уклањање по живот опасне хипоксемије применом </a:t>
            </a:r>
            <a:r>
              <a:rPr lang="sr-Latn-CS" sz="2000" dirty="0">
                <a:cs typeface="Arial" panose="020B0604020202020204" pitchFamily="34" charset="0"/>
              </a:rPr>
              <a:t>O</a:t>
            </a:r>
            <a:r>
              <a:rPr lang="sr-Cyrl-CS" sz="2000" baseline="-25000" dirty="0">
                <a:cs typeface="Arial" panose="020B0604020202020204" pitchFamily="34" charset="0"/>
              </a:rPr>
              <a:t>2</a:t>
            </a:r>
          </a:p>
          <a:p>
            <a:pPr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sr-Latn-CS" sz="2000" dirty="0"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000" dirty="0" smtClean="0">
                <a:cs typeface="Arial" panose="020B0604020202020204" pitchFamily="34" charset="0"/>
              </a:rPr>
              <a:t>Поправљање </a:t>
            </a:r>
            <a:r>
              <a:rPr lang="sr-Cyrl-CS" sz="2000" dirty="0">
                <a:cs typeface="Arial" panose="020B0604020202020204" pitchFamily="34" charset="0"/>
              </a:rPr>
              <a:t>алвеолне вентилације лековима који </a:t>
            </a:r>
          </a:p>
          <a:p>
            <a:pPr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sr-Cyrl-CS" sz="2000" dirty="0">
                <a:cs typeface="Arial" panose="020B0604020202020204" pitchFamily="34" charset="0"/>
              </a:rPr>
              <a:t>    побољшавају пролазност дисајних путева и </a:t>
            </a:r>
          </a:p>
          <a:p>
            <a:pPr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sr-Cyrl-CS" sz="2000" dirty="0">
                <a:cs typeface="Arial" panose="020B0604020202020204" pitchFamily="34" charset="0"/>
              </a:rPr>
              <a:t>    дистрибуцију вентилације</a:t>
            </a:r>
          </a:p>
          <a:p>
            <a:pPr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sr-Latn-CS" sz="2000" dirty="0"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000" dirty="0">
                <a:cs typeface="Arial" panose="020B0604020202020204" pitchFamily="34" charset="0"/>
              </a:rPr>
              <a:t>Смањење замора дисајних мишића</a:t>
            </a:r>
          </a:p>
          <a:p>
            <a:pPr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sr-Latn-CS" sz="2000" dirty="0"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000" dirty="0">
                <a:cs typeface="Arial" panose="020B0604020202020204" pitchFamily="34" charset="0"/>
              </a:rPr>
              <a:t>Одржавање активности респираторног центра</a:t>
            </a:r>
            <a:endParaRPr lang="sr-Latn-CS" sz="20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6054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1583820" y="483639"/>
            <a:ext cx="8229600" cy="1143000"/>
          </a:xfrm>
        </p:spPr>
        <p:txBody>
          <a:bodyPr/>
          <a:lstStyle/>
          <a:p>
            <a:pPr eaLnBrk="1" hangingPunct="1"/>
            <a:r>
              <a:rPr lang="sr-Cyrl-CS" b="1" dirty="0" smtClean="0">
                <a:solidFill>
                  <a:schemeClr val="tx1"/>
                </a:solidFill>
                <a:cs typeface="Arial" panose="020B0604020202020204" pitchFamily="34" charset="0"/>
              </a:rPr>
              <a:t>Прогноза  ХРИ</a:t>
            </a:r>
            <a:endParaRPr lang="sr-Latn-CS" b="1" dirty="0" smtClean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21222" y="1626639"/>
            <a:ext cx="8586787" cy="48006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sr-Cyrl-CS" sz="2400" dirty="0">
                <a:cs typeface="Arial" panose="020B0604020202020204" pitchFamily="34" charset="0"/>
              </a:rPr>
              <a:t>ХРИ је прогресивног тока са периодима ремисије болести </a:t>
            </a:r>
            <a:r>
              <a:rPr lang="sr-Latn-CS" sz="2400" dirty="0">
                <a:cs typeface="Arial" panose="020B0604020202020204" pitchFamily="34" charset="0"/>
              </a:rPr>
              <a:t>(</a:t>
            </a:r>
            <a:r>
              <a:rPr lang="sr-Cyrl-CS" sz="2400" dirty="0">
                <a:cs typeface="Arial" panose="020B0604020202020204" pitchFamily="34" charset="0"/>
              </a:rPr>
              <a:t>стабилно стање)</a:t>
            </a:r>
            <a:r>
              <a:rPr lang="sr-Latn-CS" sz="2400" dirty="0">
                <a:cs typeface="Arial" panose="020B0604020202020204" pitchFamily="34" charset="0"/>
              </a:rPr>
              <a:t> </a:t>
            </a:r>
            <a:r>
              <a:rPr lang="sr-Cyrl-CS" sz="2400" dirty="0">
                <a:cs typeface="Arial" panose="020B0604020202020204" pitchFamily="34" charset="0"/>
              </a:rPr>
              <a:t>и акутним погоршањем</a:t>
            </a:r>
            <a:r>
              <a:rPr lang="sr-Latn-CS" sz="2400" dirty="0">
                <a:cs typeface="Arial" panose="020B0604020202020204" pitchFamily="34" charset="0"/>
              </a:rPr>
              <a:t> (</a:t>
            </a:r>
            <a:r>
              <a:rPr lang="sr-Cyrl-CS" sz="2400" dirty="0">
                <a:cs typeface="Arial" panose="020B0604020202020204" pitchFamily="34" charset="0"/>
              </a:rPr>
              <a:t>респираторна декомпензација</a:t>
            </a:r>
            <a:r>
              <a:rPr lang="sr-Latn-CS" sz="2400" dirty="0">
                <a:cs typeface="Arial" panose="020B0604020202020204" pitchFamily="34" charset="0"/>
              </a:rPr>
              <a:t>), </a:t>
            </a:r>
            <a:r>
              <a:rPr lang="sr-Cyrl-CS" sz="2400" dirty="0">
                <a:cs typeface="Arial" panose="020B0604020202020204" pitchFamily="34" charset="0"/>
              </a:rPr>
              <a:t>стално напредујући ка терминалном стадијуму и леталном исходу</a:t>
            </a:r>
            <a:r>
              <a:rPr lang="sr-Latn-CS" sz="2400" dirty="0">
                <a:cs typeface="Arial" panose="020B0604020202020204" pitchFamily="34" charset="0"/>
              </a:rPr>
              <a:t>.</a:t>
            </a:r>
            <a:endParaRPr lang="sr-Cyrl-CS" sz="2400" dirty="0"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sr-Latn-CS" sz="2400" dirty="0"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400" dirty="0">
                <a:cs typeface="Arial" panose="020B0604020202020204" pitchFamily="34" charset="0"/>
              </a:rPr>
              <a:t>Примена ДОТ и НИВ –а утиче на дуже преживљавање ових болесника, побољшава квалитет живота и смањује потребу за болничким лечењем.</a:t>
            </a:r>
            <a:r>
              <a:rPr lang="sr-Latn-CS" sz="2400" dirty="0"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374195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04124" y="1513793"/>
            <a:ext cx="4686300" cy="5283200"/>
          </a:xfrm>
          <a:prstGeom prst="rect">
            <a:avLst/>
          </a:prstGeom>
        </p:spPr>
      </p:pic>
      <p:sp>
        <p:nvSpPr>
          <p:cNvPr id="5" name="Rectangle 4"/>
          <p:cNvSpPr>
            <a:spLocks noGrp="1" noChangeArrowheads="1"/>
          </p:cNvSpPr>
          <p:nvPr>
            <p:ph type="title"/>
          </p:nvPr>
        </p:nvSpPr>
        <p:spPr>
          <a:xfrm>
            <a:off x="1952625" y="785813"/>
            <a:ext cx="8229600" cy="1143000"/>
          </a:xfrm>
          <a:noFill/>
        </p:spPr>
        <p:txBody>
          <a:bodyPr>
            <a:normAutofit/>
          </a:bodyPr>
          <a:lstStyle/>
          <a:p>
            <a:pPr eaLnBrk="1" hangingPunct="1"/>
            <a:r>
              <a:rPr lang="sr-Cyrl-CS" sz="40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Алвеокапиларна мембрана</a:t>
            </a:r>
            <a:endParaRPr lang="en-US" sz="40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695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ctrTitle"/>
          </p:nvPr>
        </p:nvSpPr>
        <p:spPr>
          <a:xfrm>
            <a:off x="1881189" y="1857375"/>
            <a:ext cx="7851775" cy="1828800"/>
          </a:xfrm>
        </p:spPr>
        <p:txBody>
          <a:bodyPr/>
          <a:lstStyle/>
          <a:p>
            <a:pPr eaLnBrk="1" hangingPunct="1"/>
            <a:r>
              <a:rPr lang="sr-Cyrl-CS" sz="4400" b="1"/>
              <a:t>Хронично плућно срце</a:t>
            </a:r>
            <a:endParaRPr lang="sr-Latn-CS" sz="4400" b="1"/>
          </a:p>
        </p:txBody>
      </p:sp>
    </p:spTree>
    <p:extLst>
      <p:ext uri="{BB962C8B-B14F-4D97-AF65-F5344CB8AC3E}">
        <p14:creationId xmlns:p14="http://schemas.microsoft.com/office/powerpoint/2010/main" xmlns="" val="41372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1256231" y="549602"/>
            <a:ext cx="987893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sr-Cyrl-CS" sz="3600" b="1" dirty="0">
                <a:solidFill>
                  <a:srgbClr val="FFFF00"/>
                </a:solidFill>
                <a:latin typeface="Tahoma" panose="020B0604030504040204" pitchFamily="34" charset="0"/>
              </a:rPr>
              <a:t>   </a:t>
            </a:r>
            <a:r>
              <a:rPr lang="sr-Cyrl-CS" sz="3600" b="1" dirty="0" smtClean="0">
                <a:latin typeface="+mj-lt"/>
                <a:cs typeface="Arial" panose="020B0604020202020204" pitchFamily="34" charset="0"/>
              </a:rPr>
              <a:t>Хронично </a:t>
            </a:r>
            <a:r>
              <a:rPr lang="sr-Cyrl-CS" sz="3600" b="1" dirty="0">
                <a:latin typeface="+mj-lt"/>
                <a:cs typeface="Arial" panose="020B0604020202020204" pitchFamily="34" charset="0"/>
              </a:rPr>
              <a:t>плућно срце - дефиниција</a:t>
            </a:r>
            <a:r>
              <a:rPr lang="sr-Latn-CS" sz="3600" b="1" dirty="0">
                <a:latin typeface="+mj-lt"/>
                <a:cs typeface="Arial" panose="020B0604020202020204" pitchFamily="34" charset="0"/>
              </a:rPr>
              <a:t>     </a:t>
            </a:r>
            <a:endParaRPr lang="en-US" sz="3600" b="1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39939" name="Text Box 5"/>
          <p:cNvSpPr txBox="1">
            <a:spLocks noChangeArrowheads="1"/>
          </p:cNvSpPr>
          <p:nvPr/>
        </p:nvSpPr>
        <p:spPr bwMode="auto">
          <a:xfrm>
            <a:off x="1524001" y="2149476"/>
            <a:ext cx="9506128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r-Cyrl-CS" sz="2400" b="1" dirty="0" smtClean="0">
                <a:latin typeface="+mn-lt"/>
                <a:cs typeface="Arial" panose="020B0604020202020204" pitchFamily="34" charset="0"/>
              </a:rPr>
              <a:t>Хронично </a:t>
            </a:r>
            <a:r>
              <a:rPr lang="sr-Cyrl-CS" sz="2400" b="1" dirty="0">
                <a:latin typeface="+mn-lt"/>
                <a:cs typeface="Arial" panose="020B0604020202020204" pitchFamily="34" charset="0"/>
              </a:rPr>
              <a:t>плућно срце </a:t>
            </a:r>
            <a:r>
              <a:rPr lang="sr-Cyrl-CS" sz="2400" dirty="0">
                <a:latin typeface="+mn-lt"/>
                <a:cs typeface="Arial" panose="020B0604020202020204" pitchFamily="34" charset="0"/>
              </a:rPr>
              <a:t>се дефинише као </a:t>
            </a:r>
            <a:r>
              <a:rPr lang="sr-Cyrl-CS" sz="2400" b="1" dirty="0">
                <a:latin typeface="+mn-lt"/>
                <a:cs typeface="Arial" panose="020B0604020202020204" pitchFamily="34" charset="0"/>
              </a:rPr>
              <a:t>хипертрофија</a:t>
            </a:r>
          </a:p>
          <a:p>
            <a:pPr eaLnBrk="1" hangingPunct="1">
              <a:lnSpc>
                <a:spcPct val="150000"/>
              </a:lnSpc>
            </a:pPr>
            <a:r>
              <a:rPr lang="sr-Cyrl-CS" sz="2400" b="1" dirty="0">
                <a:latin typeface="+mn-lt"/>
                <a:cs typeface="Arial" panose="020B0604020202020204" pitchFamily="34" charset="0"/>
              </a:rPr>
              <a:t>  и/или дилатација десне коморе</a:t>
            </a:r>
            <a:r>
              <a:rPr lang="sr-Cyrl-CS" sz="2400" dirty="0">
                <a:latin typeface="+mn-lt"/>
                <a:cs typeface="Arial" panose="020B0604020202020204" pitchFamily="34" charset="0"/>
              </a:rPr>
              <a:t> узрокована </a:t>
            </a:r>
            <a:r>
              <a:rPr lang="sr-Cyrl-CS" sz="2400" b="1" dirty="0">
                <a:latin typeface="+mn-lt"/>
                <a:cs typeface="Arial" panose="020B0604020202020204" pitchFamily="34" charset="0"/>
              </a:rPr>
              <a:t>плућном </a:t>
            </a:r>
          </a:p>
          <a:p>
            <a:pPr eaLnBrk="1" hangingPunct="1">
              <a:lnSpc>
                <a:spcPct val="150000"/>
              </a:lnSpc>
            </a:pPr>
            <a:r>
              <a:rPr lang="sr-Cyrl-CS" sz="2400" b="1" dirty="0">
                <a:latin typeface="+mn-lt"/>
                <a:cs typeface="Arial" panose="020B0604020202020204" pitchFamily="34" charset="0"/>
              </a:rPr>
              <a:t>  хипертензијом</a:t>
            </a:r>
            <a:r>
              <a:rPr lang="sr-Cyrl-CS" sz="2400" dirty="0">
                <a:latin typeface="+mn-lt"/>
                <a:cs typeface="Arial" panose="020B0604020202020204" pitchFamily="34" charset="0"/>
              </a:rPr>
              <a:t> као последицом </a:t>
            </a:r>
            <a:r>
              <a:rPr lang="sr-Cyrl-CS" sz="2400" b="1" dirty="0">
                <a:latin typeface="+mn-lt"/>
                <a:cs typeface="Arial" panose="020B0604020202020204" pitchFamily="34" charset="0"/>
              </a:rPr>
              <a:t>болести</a:t>
            </a:r>
            <a:r>
              <a:rPr lang="sr-Cyrl-CS" sz="2400" dirty="0">
                <a:latin typeface="+mn-lt"/>
                <a:cs typeface="Arial" panose="020B0604020202020204" pitchFamily="34" charset="0"/>
              </a:rPr>
              <a:t> која оштећује </a:t>
            </a:r>
          </a:p>
          <a:p>
            <a:pPr eaLnBrk="1" hangingPunct="1">
              <a:lnSpc>
                <a:spcPct val="150000"/>
              </a:lnSpc>
            </a:pPr>
            <a:r>
              <a:rPr lang="sr-Cyrl-CS" sz="2400" dirty="0">
                <a:latin typeface="+mn-lt"/>
                <a:cs typeface="Arial" panose="020B0604020202020204" pitchFamily="34" charset="0"/>
              </a:rPr>
              <a:t>  </a:t>
            </a:r>
            <a:r>
              <a:rPr lang="sr-Cyrl-CS" sz="2400" b="1" dirty="0">
                <a:latin typeface="+mn-lt"/>
                <a:cs typeface="Arial" panose="020B0604020202020204" pitchFamily="34" charset="0"/>
              </a:rPr>
              <a:t>функцију и структуру плућа</a:t>
            </a:r>
            <a:r>
              <a:rPr lang="sr-Cyrl-CS" sz="2400" dirty="0">
                <a:latin typeface="+mn-lt"/>
                <a:cs typeface="Arial" panose="020B0604020202020204" pitchFamily="34" charset="0"/>
              </a:rPr>
              <a:t>. Изузима се плућна </a:t>
            </a:r>
          </a:p>
          <a:p>
            <a:pPr eaLnBrk="1" hangingPunct="1">
              <a:lnSpc>
                <a:spcPct val="150000"/>
              </a:lnSpc>
            </a:pPr>
            <a:r>
              <a:rPr lang="sr-Cyrl-CS" sz="2400" dirty="0">
                <a:latin typeface="+mn-lt"/>
                <a:cs typeface="Arial" panose="020B0604020202020204" pitchFamily="34" charset="0"/>
              </a:rPr>
              <a:t>  хипертензија као последица обољења левог срца, </a:t>
            </a:r>
          </a:p>
          <a:p>
            <a:pPr eaLnBrk="1" hangingPunct="1">
              <a:lnSpc>
                <a:spcPct val="150000"/>
              </a:lnSpc>
            </a:pPr>
            <a:r>
              <a:rPr lang="sr-Cyrl-CS" sz="2400" dirty="0">
                <a:latin typeface="+mn-lt"/>
                <a:cs typeface="Arial" panose="020B0604020202020204" pitchFamily="34" charset="0"/>
              </a:rPr>
              <a:t>  као и конгениталне болести срца.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sr-Latn-CS" sz="2400" dirty="0">
              <a:cs typeface="Arial" panose="020B0604020202020204" pitchFamily="34" charset="0"/>
            </a:endParaRPr>
          </a:p>
          <a:p>
            <a:pPr eaLnBrk="1" hangingPunct="1"/>
            <a:endParaRPr lang="sr-Latn-CS" sz="2400" b="1" dirty="0">
              <a:latin typeface="Tahoma" panose="020B0604030504040204" pitchFamily="34" charset="0"/>
            </a:endParaRPr>
          </a:p>
          <a:p>
            <a:pPr eaLnBrk="1" hangingPunct="1"/>
            <a:r>
              <a:rPr lang="sr-Latn-CS" sz="2400" b="1" dirty="0">
                <a:latin typeface="Tahoma" panose="020B0604030504040204" pitchFamily="34" charset="0"/>
              </a:rPr>
              <a:t>                               </a:t>
            </a:r>
            <a:endParaRPr lang="en-US" sz="2400" b="1" dirty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354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1952625" y="857250"/>
            <a:ext cx="8229600" cy="1143000"/>
          </a:xfrm>
        </p:spPr>
        <p:txBody>
          <a:bodyPr/>
          <a:lstStyle/>
          <a:p>
            <a:r>
              <a:rPr lang="sr-Cyrl-CS" b="1" dirty="0" smtClean="0"/>
              <a:t>Хронично плућно срце</a:t>
            </a:r>
            <a:endParaRPr lang="sr-Latn-CS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Нормална плућна циркулација</a:t>
            </a:r>
            <a:endParaRPr lang="sr-Cyrl-RS" dirty="0"/>
          </a:p>
        </p:txBody>
      </p:sp>
      <p:pic>
        <p:nvPicPr>
          <p:cNvPr id="48130" name="Picture 2" descr="Pulmonary Hypertens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61847" y="2536153"/>
            <a:ext cx="6990006" cy="4194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6445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1952625" y="857250"/>
            <a:ext cx="8229600" cy="1143000"/>
          </a:xfrm>
        </p:spPr>
        <p:txBody>
          <a:bodyPr/>
          <a:lstStyle/>
          <a:p>
            <a:r>
              <a:rPr lang="sr-Cyrl-CS" b="1" dirty="0" smtClean="0"/>
              <a:t>Хронично плућно срце</a:t>
            </a:r>
            <a:endParaRPr lang="sr-Latn-CS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Нормално срце и патофизиолошка еволуција код плућне хипертензије</a:t>
            </a:r>
            <a:endParaRPr lang="sr-Cyrl-RS" dirty="0"/>
          </a:p>
        </p:txBody>
      </p:sp>
      <p:pic>
        <p:nvPicPr>
          <p:cNvPr id="73730" name="Picture 2" descr="Pulmonary Hypertension: Symptoms, Causes, Diagnosis and Treatme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6540" y="2759544"/>
            <a:ext cx="7376013" cy="3616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9024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1952625" y="857250"/>
            <a:ext cx="8229600" cy="1143000"/>
          </a:xfrm>
        </p:spPr>
        <p:txBody>
          <a:bodyPr/>
          <a:lstStyle/>
          <a:p>
            <a:r>
              <a:rPr lang="sr-Cyrl-CS" b="1" dirty="0" smtClean="0"/>
              <a:t>Хронично плућно срце</a:t>
            </a:r>
            <a:endParaRPr lang="sr-Latn-CS" dirty="0" smtClean="0"/>
          </a:p>
        </p:txBody>
      </p:sp>
      <p:pic>
        <p:nvPicPr>
          <p:cNvPr id="74754" name="Picture 2" descr="Cor pulmonale Information | Mount Sinai - New Yor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62841" y="1910344"/>
            <a:ext cx="5768411" cy="4614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982482" y="2000250"/>
            <a:ext cx="2179178" cy="2571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Cyrl-RS" sz="1400" dirty="0" smtClean="0">
                <a:solidFill>
                  <a:schemeClr val="tx1"/>
                </a:solidFill>
              </a:rPr>
              <a:t>Хронично плућно срце или деснострана срчана слабост је увећање и задебљање зида десне коморе услед повишеног притиска у плућима обично узрокованог хроничном болешћу плућа</a:t>
            </a:r>
            <a:endParaRPr lang="sr-Cyrl-R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2239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52626" y="1000125"/>
            <a:ext cx="8715375" cy="63246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defRPr/>
            </a:pPr>
            <a:r>
              <a:rPr lang="sr-Cyrl-CS" sz="2000" b="1" dirty="0" smtClean="0"/>
              <a:t>Узроци плућне хипертензије и хроничног плућног срца</a:t>
            </a:r>
          </a:p>
          <a:p>
            <a:pPr marL="0" indent="0">
              <a:lnSpc>
                <a:spcPct val="80000"/>
              </a:lnSpc>
              <a:buNone/>
              <a:defRPr/>
            </a:pPr>
            <a:endParaRPr lang="sr-Cyrl-CS" sz="2000" b="1" dirty="0" smtClean="0"/>
          </a:p>
          <a:p>
            <a:pPr marL="457200" indent="-457200">
              <a:lnSpc>
                <a:spcPct val="80000"/>
              </a:lnSpc>
              <a:buFontTx/>
              <a:buAutoNum type="arabicPeriod"/>
              <a:defRPr/>
            </a:pPr>
            <a:r>
              <a:rPr lang="sr-Cyrl-CS" sz="2000" u="sng" dirty="0"/>
              <a:t>Болести у којима је поремећен транспорт гасова у плућима</a:t>
            </a:r>
            <a:r>
              <a:rPr lang="sr-Latn-CS" sz="2000" dirty="0"/>
              <a:t> </a:t>
            </a:r>
            <a:endParaRPr lang="sr-Cyrl-CS" sz="2000" dirty="0"/>
          </a:p>
          <a:p>
            <a:pPr marL="457200" indent="-457200">
              <a:lnSpc>
                <a:spcPct val="80000"/>
              </a:lnSpc>
              <a:buFontTx/>
              <a:buAutoNum type="alphaLcParenR"/>
              <a:defRPr/>
            </a:pPr>
            <a:r>
              <a:rPr lang="sr-Cyrl-CS" sz="2000" dirty="0"/>
              <a:t>ХОБП</a:t>
            </a:r>
            <a:endParaRPr lang="sr-Latn-CS" sz="2000" dirty="0"/>
          </a:p>
          <a:p>
            <a:pPr marL="457200" indent="-457200">
              <a:lnSpc>
                <a:spcPct val="80000"/>
              </a:lnSpc>
              <a:buFont typeface="Wingdings" pitchFamily="2" charset="2"/>
              <a:buAutoNum type="alphaLcParenR"/>
              <a:defRPr/>
            </a:pPr>
            <a:r>
              <a:rPr lang="sr-Cyrl-CS" sz="2000" dirty="0"/>
              <a:t>Цистична фиброза</a:t>
            </a:r>
          </a:p>
          <a:p>
            <a:pPr marL="457200" indent="-457200">
              <a:lnSpc>
                <a:spcPct val="80000"/>
              </a:lnSpc>
              <a:buFont typeface="Wingdings" pitchFamily="2" charset="2"/>
              <a:buAutoNum type="alphaLcParenR"/>
              <a:defRPr/>
            </a:pPr>
            <a:r>
              <a:rPr lang="sr-Cyrl-CS" sz="2000" dirty="0"/>
              <a:t>Конгенитални поремећаји у развоју</a:t>
            </a:r>
          </a:p>
          <a:p>
            <a:pPr marL="457200" indent="-457200">
              <a:lnSpc>
                <a:spcPct val="80000"/>
              </a:lnSpc>
              <a:buFont typeface="Wingdings" pitchFamily="2" charset="2"/>
              <a:buAutoNum type="alphaLcParenR"/>
              <a:defRPr/>
            </a:pPr>
            <a:r>
              <a:rPr lang="sr-Cyrl-CS" sz="2000" dirty="0"/>
              <a:t>Инфилтративне или грануломске </a:t>
            </a:r>
            <a:r>
              <a:rPr lang="sr-Cyrl-CS" sz="2000" dirty="0" smtClean="0"/>
              <a:t>болести</a:t>
            </a:r>
          </a:p>
          <a:p>
            <a:pPr marL="0" indent="0">
              <a:lnSpc>
                <a:spcPct val="80000"/>
              </a:lnSpc>
              <a:buNone/>
              <a:defRPr/>
            </a:pPr>
            <a:endParaRPr lang="sr-Cyrl-CS" sz="2000" dirty="0"/>
          </a:p>
          <a:p>
            <a:pPr>
              <a:buFont typeface="Wingdings" pitchFamily="2" charset="2"/>
              <a:buNone/>
              <a:defRPr/>
            </a:pPr>
            <a:r>
              <a:rPr lang="sr-Latn-CS" sz="2000" u="sng" dirty="0"/>
              <a:t>2. </a:t>
            </a:r>
            <a:r>
              <a:rPr lang="sr-Cyrl-CS" sz="2000" u="sng" dirty="0"/>
              <a:t>Болести које оштећују покрете грудног коша</a:t>
            </a:r>
            <a:endParaRPr lang="sr-Latn-CS" sz="2000" u="sng" dirty="0"/>
          </a:p>
          <a:p>
            <a:pPr>
              <a:buFont typeface="Wingdings" pitchFamily="2" charset="2"/>
              <a:buNone/>
              <a:defRPr/>
            </a:pPr>
            <a:r>
              <a:rPr lang="sr-Latn-CS" sz="2000" dirty="0"/>
              <a:t>  a) </a:t>
            </a:r>
            <a:r>
              <a:rPr lang="sr-Cyrl-CS" sz="2000" dirty="0"/>
              <a:t>кифосколиоза</a:t>
            </a:r>
            <a:endParaRPr lang="sr-Latn-CS" sz="2000" dirty="0"/>
          </a:p>
          <a:p>
            <a:pPr>
              <a:buFont typeface="Wingdings" pitchFamily="2" charset="2"/>
              <a:buNone/>
              <a:defRPr/>
            </a:pPr>
            <a:r>
              <a:rPr lang="sr-Latn-CS" sz="2000" dirty="0"/>
              <a:t>  b) </a:t>
            </a:r>
            <a:r>
              <a:rPr lang="sr-Cyrl-CS" sz="2000" dirty="0"/>
              <a:t>торакопластика</a:t>
            </a:r>
            <a:endParaRPr lang="sr-Latn-CS" sz="2000" dirty="0"/>
          </a:p>
          <a:p>
            <a:pPr>
              <a:buFont typeface="Wingdings" pitchFamily="2" charset="2"/>
              <a:buNone/>
              <a:defRPr/>
            </a:pPr>
            <a:r>
              <a:rPr lang="sr-Latn-CS" sz="2000" dirty="0"/>
              <a:t>  c) </a:t>
            </a:r>
            <a:r>
              <a:rPr lang="sr-Cyrl-CS" sz="2000" dirty="0"/>
              <a:t>фиброза </a:t>
            </a:r>
            <a:r>
              <a:rPr lang="sr-Cyrl-CS" sz="2000" dirty="0" smtClean="0"/>
              <a:t>плеуре</a:t>
            </a:r>
            <a:endParaRPr lang="sr-Latn-CS" sz="2000" dirty="0"/>
          </a:p>
          <a:p>
            <a:pPr>
              <a:buFont typeface="Wingdings" pitchFamily="2" charset="2"/>
              <a:buNone/>
              <a:defRPr/>
            </a:pPr>
            <a:r>
              <a:rPr lang="sr-Latn-CS" sz="2000" dirty="0"/>
              <a:t>  d) </a:t>
            </a:r>
            <a:r>
              <a:rPr lang="sr-Cyrl-CS" sz="2000" dirty="0"/>
              <a:t>неуромишићне болести</a:t>
            </a:r>
            <a:endParaRPr lang="sr-Latn-CS" sz="2000" dirty="0"/>
          </a:p>
          <a:p>
            <a:pPr>
              <a:buFont typeface="Wingdings" pitchFamily="2" charset="2"/>
              <a:buNone/>
              <a:defRPr/>
            </a:pPr>
            <a:r>
              <a:rPr lang="sr-Latn-CS" sz="2000" dirty="0"/>
              <a:t>  e) </a:t>
            </a:r>
            <a:r>
              <a:rPr lang="sr-Cyrl-CS" sz="2000" dirty="0"/>
              <a:t>синдром апноје у сну</a:t>
            </a:r>
            <a:endParaRPr lang="sr-Latn-CS" sz="2000" dirty="0"/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endParaRPr lang="sr-Latn-CS" sz="2400" dirty="0"/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Latn-CS" sz="2400" dirty="0"/>
              <a:t>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xmlns="" val="4150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24063" y="1643063"/>
            <a:ext cx="8229600" cy="58293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sz="2000" u="sng" dirty="0"/>
              <a:t>3. </a:t>
            </a:r>
            <a:r>
              <a:rPr lang="sr-Cyrl-CS" sz="2000" u="sng" dirty="0"/>
              <a:t>Васкуларне болести плућа</a:t>
            </a:r>
            <a:endParaRPr lang="sr-Latn-CS" sz="2000" u="sng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sz="2000" dirty="0"/>
              <a:t>   a) </a:t>
            </a:r>
            <a:r>
              <a:rPr lang="sr-Cyrl-CS" sz="2000" dirty="0"/>
              <a:t>примарне болести </a:t>
            </a:r>
            <a:r>
              <a:rPr lang="sr-Cyrl-CS" sz="2000" dirty="0" smtClean="0"/>
              <a:t>артерија</a:t>
            </a:r>
            <a:r>
              <a:rPr lang="sr-Latn-CS" sz="2000" dirty="0" smtClean="0"/>
              <a:t> </a:t>
            </a:r>
            <a:r>
              <a:rPr lang="sr-Latn-CS" sz="2000" dirty="0"/>
              <a:t>- </a:t>
            </a:r>
            <a:r>
              <a:rPr lang="sr-Cyrl-CS" sz="2000" dirty="0"/>
              <a:t>примарна плућна </a:t>
            </a:r>
            <a:r>
              <a:rPr lang="sr-Cyrl-CS" sz="2000" dirty="0" smtClean="0"/>
              <a:t>хипертензија</a:t>
            </a:r>
            <a:endParaRPr lang="sr-Latn-CS" sz="20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sz="2000" dirty="0"/>
              <a:t>   b) </a:t>
            </a:r>
            <a:r>
              <a:rPr lang="sr-Cyrl-CS" sz="2000" dirty="0"/>
              <a:t>тромботичка обољења</a:t>
            </a:r>
            <a:endParaRPr lang="sr-Latn-CS" sz="20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sz="2000" dirty="0"/>
              <a:t>        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sz="2000" u="sng" dirty="0"/>
              <a:t>4. </a:t>
            </a:r>
            <a:r>
              <a:rPr lang="sr-Cyrl-CS" sz="2000" u="sng" dirty="0"/>
              <a:t>Притисак на плућне артерије </a:t>
            </a:r>
            <a:r>
              <a:rPr lang="sr-Cyrl-CS" sz="2000" u="sng" dirty="0" smtClean="0"/>
              <a:t>од стране медијастинумских </a:t>
            </a:r>
            <a:r>
              <a:rPr lang="sr-Cyrl-CS" sz="2000" u="sng" dirty="0"/>
              <a:t>тумора, анеуризме, </a:t>
            </a:r>
            <a:r>
              <a:rPr lang="sr-Cyrl-CS" sz="2000" u="sng" dirty="0" smtClean="0"/>
              <a:t>гранулома...</a:t>
            </a:r>
            <a:endParaRPr lang="sr-Latn-CS" sz="2000" u="sng" dirty="0"/>
          </a:p>
        </p:txBody>
      </p:sp>
    </p:spTree>
    <p:extLst>
      <p:ext uri="{BB962C8B-B14F-4D97-AF65-F5344CB8AC3E}">
        <p14:creationId xmlns:p14="http://schemas.microsoft.com/office/powerpoint/2010/main" xmlns="" val="349406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3"/>
          <p:cNvSpPr txBox="1">
            <a:spLocks noChangeArrowheads="1"/>
          </p:cNvSpPr>
          <p:nvPr/>
        </p:nvSpPr>
        <p:spPr bwMode="auto">
          <a:xfrm>
            <a:off x="2024063" y="214313"/>
            <a:ext cx="80057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sr-Cyrl-CS" sz="3200" b="1" dirty="0">
                <a:latin typeface="+mj-lt"/>
              </a:rPr>
              <a:t>Патогенеза хроничног плућног срца</a:t>
            </a:r>
            <a:endParaRPr lang="en-US" sz="3200" b="1" dirty="0">
              <a:latin typeface="+mj-lt"/>
            </a:endParaRPr>
          </a:p>
        </p:txBody>
      </p:sp>
      <p:sp>
        <p:nvSpPr>
          <p:cNvPr id="153604" name="Rectangle 4"/>
          <p:cNvSpPr>
            <a:spLocks noChangeArrowheads="1"/>
          </p:cNvSpPr>
          <p:nvPr/>
        </p:nvSpPr>
        <p:spPr bwMode="auto">
          <a:xfrm>
            <a:off x="4114800" y="914400"/>
            <a:ext cx="3733800" cy="685800"/>
          </a:xfrm>
          <a:prstGeom prst="rect">
            <a:avLst/>
          </a:prstGeom>
          <a:gradFill rotWithShape="0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sr-Cyrl-CS" sz="2400" b="1" dirty="0"/>
              <a:t>хронична плућна </a:t>
            </a:r>
          </a:p>
          <a:p>
            <a:pPr algn="ctr">
              <a:defRPr/>
            </a:pPr>
            <a:r>
              <a:rPr lang="sr-Cyrl-CS" sz="2400" b="1" dirty="0"/>
              <a:t>болест</a:t>
            </a:r>
            <a:endParaRPr lang="en-US" sz="2400" b="1" dirty="0"/>
          </a:p>
        </p:txBody>
      </p:sp>
      <p:sp>
        <p:nvSpPr>
          <p:cNvPr id="44036" name="Text Box 5"/>
          <p:cNvSpPr txBox="1">
            <a:spLocks noChangeArrowheads="1"/>
          </p:cNvSpPr>
          <p:nvPr/>
        </p:nvSpPr>
        <p:spPr bwMode="auto">
          <a:xfrm>
            <a:off x="4238625" y="1928814"/>
            <a:ext cx="306365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sr-Cyrl-CS" sz="2000" b="1" dirty="0">
                <a:solidFill>
                  <a:srgbClr val="FF0000"/>
                </a:solidFill>
                <a:cs typeface="Arial" panose="020B0604020202020204" pitchFamily="34" charset="0"/>
              </a:rPr>
              <a:t>    </a:t>
            </a:r>
            <a:r>
              <a:rPr lang="sr-Cyrl-CS" sz="2000" b="1" dirty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Редукција плућног </a:t>
            </a:r>
          </a:p>
          <a:p>
            <a:pPr eaLnBrk="1" hangingPunct="1"/>
            <a:r>
              <a:rPr lang="sr-Cyrl-CS" sz="2000" b="1" dirty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   васкуларног корита</a:t>
            </a:r>
            <a:endParaRPr lang="en-US" sz="2000" b="1" dirty="0">
              <a:solidFill>
                <a:srgbClr val="FF00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44037" name="Text Box 6"/>
          <p:cNvSpPr txBox="1">
            <a:spLocks noChangeArrowheads="1"/>
          </p:cNvSpPr>
          <p:nvPr/>
        </p:nvSpPr>
        <p:spPr bwMode="auto">
          <a:xfrm>
            <a:off x="3703639" y="3429000"/>
            <a:ext cx="5551487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sr-Latn-CS" sz="2400" b="1" dirty="0">
                <a:latin typeface="Tahoma" panose="020B0604030504040204" pitchFamily="34" charset="0"/>
              </a:rPr>
              <a:t>          </a:t>
            </a:r>
            <a:r>
              <a:rPr lang="sr-Cyrl-CS" sz="2400" b="1" dirty="0">
                <a:latin typeface="+mj-lt"/>
              </a:rPr>
              <a:t>ПЛУЋНА ХИПЕРТЕНЗИЈА</a:t>
            </a:r>
            <a:endParaRPr lang="sr-Latn-CS" sz="2400" b="1" dirty="0">
              <a:latin typeface="+mj-lt"/>
            </a:endParaRPr>
          </a:p>
          <a:p>
            <a:pPr eaLnBrk="1" hangingPunct="1"/>
            <a:endParaRPr lang="sr-Latn-CS" sz="2400" b="1" dirty="0">
              <a:latin typeface="+mj-lt"/>
            </a:endParaRPr>
          </a:p>
          <a:p>
            <a:pPr eaLnBrk="1" hangingPunct="1"/>
            <a:r>
              <a:rPr lang="sr-Cyrl-CS" sz="2800" b="1" dirty="0">
                <a:solidFill>
                  <a:srgbClr val="FF0000"/>
                </a:solidFill>
                <a:latin typeface="+mj-lt"/>
              </a:rPr>
              <a:t>Хипертрофија и дилатација </a:t>
            </a:r>
          </a:p>
          <a:p>
            <a:pPr eaLnBrk="1" hangingPunct="1"/>
            <a:r>
              <a:rPr lang="sr-Cyrl-CS" sz="2800" b="1" dirty="0">
                <a:solidFill>
                  <a:srgbClr val="FF0000"/>
                </a:solidFill>
                <a:latin typeface="+mj-lt"/>
              </a:rPr>
              <a:t>       десне коморе</a:t>
            </a:r>
            <a:endParaRPr lang="sr-Latn-CS" sz="2800" b="1" dirty="0">
              <a:solidFill>
                <a:srgbClr val="FF0000"/>
              </a:solidFill>
              <a:latin typeface="+mj-lt"/>
            </a:endParaRPr>
          </a:p>
          <a:p>
            <a:pPr eaLnBrk="1" hangingPunct="1"/>
            <a:endParaRPr lang="sr-Latn-CS" sz="2400" b="1" dirty="0">
              <a:latin typeface="+mj-lt"/>
            </a:endParaRPr>
          </a:p>
          <a:p>
            <a:pPr eaLnBrk="1" hangingPunct="1"/>
            <a:r>
              <a:rPr lang="sr-Latn-CS" sz="2400" b="1" dirty="0">
                <a:latin typeface="+mj-lt"/>
              </a:rPr>
              <a:t>     </a:t>
            </a:r>
          </a:p>
          <a:p>
            <a:pPr eaLnBrk="1" hangingPunct="1"/>
            <a:r>
              <a:rPr lang="sr-Cyrl-CS" sz="2400" b="1" dirty="0">
                <a:latin typeface="+mj-lt"/>
              </a:rPr>
              <a:t>Инсуфицијенција десне коморе</a:t>
            </a:r>
            <a:endParaRPr lang="en-US" sz="2400" b="1" dirty="0">
              <a:latin typeface="+mj-lt"/>
            </a:endParaRPr>
          </a:p>
        </p:txBody>
      </p:sp>
      <p:sp>
        <p:nvSpPr>
          <p:cNvPr id="44038" name="Text Box 7"/>
          <p:cNvSpPr txBox="1">
            <a:spLocks noChangeArrowheads="1"/>
          </p:cNvSpPr>
          <p:nvPr/>
        </p:nvSpPr>
        <p:spPr bwMode="auto">
          <a:xfrm>
            <a:off x="8453438" y="1428751"/>
            <a:ext cx="233269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sr-Cyrl-CS" sz="2400" b="1" dirty="0">
                <a:latin typeface="+mn-lt"/>
                <a:cs typeface="Arial" panose="020B0604020202020204" pitchFamily="34" charset="0"/>
              </a:rPr>
              <a:t>Ацидоза и </a:t>
            </a:r>
          </a:p>
          <a:p>
            <a:pPr eaLnBrk="1" hangingPunct="1"/>
            <a:r>
              <a:rPr lang="sr-Cyrl-CS" sz="2400" b="1" dirty="0">
                <a:latin typeface="+mn-lt"/>
                <a:cs typeface="Arial" panose="020B0604020202020204" pitchFamily="34" charset="0"/>
              </a:rPr>
              <a:t>хиперкапнија</a:t>
            </a:r>
            <a:endParaRPr lang="en-US" sz="2400" b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4039" name="Text Box 8"/>
          <p:cNvSpPr txBox="1">
            <a:spLocks noChangeArrowheads="1"/>
          </p:cNvSpPr>
          <p:nvPr/>
        </p:nvSpPr>
        <p:spPr bwMode="auto">
          <a:xfrm>
            <a:off x="1663701" y="1557339"/>
            <a:ext cx="2565126" cy="390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sr-Cyrl-CS" sz="2400" b="1" dirty="0">
                <a:latin typeface="+mn-lt"/>
                <a:cs typeface="Arial" panose="020B0604020202020204" pitchFamily="34" charset="0"/>
              </a:rPr>
              <a:t>Хипоксемија</a:t>
            </a:r>
            <a:endParaRPr lang="sr-Latn-CS" sz="2400" b="1" dirty="0">
              <a:latin typeface="+mn-lt"/>
              <a:cs typeface="Arial" panose="020B0604020202020204" pitchFamily="34" charset="0"/>
            </a:endParaRPr>
          </a:p>
          <a:p>
            <a:pPr eaLnBrk="1" hangingPunct="1"/>
            <a:endParaRPr lang="sr-Latn-CS" sz="2400" b="1" dirty="0">
              <a:solidFill>
                <a:srgbClr val="FFFF00"/>
              </a:solidFill>
              <a:latin typeface="+mn-lt"/>
            </a:endParaRPr>
          </a:p>
          <a:p>
            <a:pPr eaLnBrk="1" hangingPunct="1"/>
            <a:r>
              <a:rPr lang="sr-Cyrl-CS" sz="2000" b="1" dirty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Вазоконстрикција</a:t>
            </a:r>
            <a:endParaRPr lang="sr-Latn-CS" sz="2000" b="1" dirty="0">
              <a:solidFill>
                <a:srgbClr val="FF0000"/>
              </a:solidFill>
              <a:latin typeface="+mn-lt"/>
              <a:cs typeface="Arial" panose="020B0604020202020204" pitchFamily="34" charset="0"/>
            </a:endParaRPr>
          </a:p>
          <a:p>
            <a:pPr eaLnBrk="1" hangingPunct="1"/>
            <a:r>
              <a:rPr lang="sr-Cyrl-CS" sz="2000" dirty="0">
                <a:latin typeface="+mn-lt"/>
              </a:rPr>
              <a:t>повећан минутни</a:t>
            </a:r>
          </a:p>
          <a:p>
            <a:pPr eaLnBrk="1" hangingPunct="1"/>
            <a:r>
              <a:rPr lang="sr-Cyrl-CS" sz="2000" dirty="0">
                <a:latin typeface="+mn-lt"/>
              </a:rPr>
              <a:t>волумен</a:t>
            </a:r>
            <a:endParaRPr lang="sr-Latn-CS" sz="2000" dirty="0">
              <a:latin typeface="+mn-lt"/>
            </a:endParaRPr>
          </a:p>
          <a:p>
            <a:pPr eaLnBrk="1" hangingPunct="1"/>
            <a:r>
              <a:rPr lang="sr-Latn-CS" sz="2000" b="1" dirty="0">
                <a:solidFill>
                  <a:srgbClr val="FFFF00"/>
                </a:solidFill>
                <a:latin typeface="+mn-lt"/>
              </a:rPr>
              <a:t> </a:t>
            </a:r>
          </a:p>
          <a:p>
            <a:pPr eaLnBrk="1" hangingPunct="1"/>
            <a:r>
              <a:rPr lang="sr-Cyrl-CS" sz="2000" dirty="0">
                <a:latin typeface="+mn-lt"/>
                <a:cs typeface="Arial" panose="020B0604020202020204" pitchFamily="34" charset="0"/>
              </a:rPr>
              <a:t>Полицитемија</a:t>
            </a:r>
            <a:endParaRPr lang="sr-Latn-CS" sz="2000" dirty="0">
              <a:latin typeface="+mn-lt"/>
              <a:cs typeface="Arial" panose="020B0604020202020204" pitchFamily="34" charset="0"/>
            </a:endParaRPr>
          </a:p>
          <a:p>
            <a:pPr eaLnBrk="1" hangingPunct="1"/>
            <a:r>
              <a:rPr lang="sr-Cyrl-CS" sz="2000" dirty="0">
                <a:latin typeface="+mn-lt"/>
                <a:cs typeface="Arial" panose="020B0604020202020204" pitchFamily="34" charset="0"/>
              </a:rPr>
              <a:t>хипервискозност</a:t>
            </a:r>
            <a:endParaRPr lang="sr-Latn-CS" sz="2000" dirty="0">
              <a:latin typeface="+mn-lt"/>
              <a:cs typeface="Arial" panose="020B0604020202020204" pitchFamily="34" charset="0"/>
            </a:endParaRPr>
          </a:p>
          <a:p>
            <a:pPr eaLnBrk="1" hangingPunct="1"/>
            <a:endParaRPr lang="sr-Latn-CS" sz="2000" b="1" dirty="0">
              <a:solidFill>
                <a:srgbClr val="FFFF00"/>
              </a:solidFill>
              <a:latin typeface="+mn-lt"/>
            </a:endParaRPr>
          </a:p>
          <a:p>
            <a:pPr eaLnBrk="1" hangingPunct="1"/>
            <a:r>
              <a:rPr lang="sr-Cyrl-CS" sz="2000" dirty="0">
                <a:latin typeface="+mn-lt"/>
                <a:cs typeface="Arial" panose="020B0604020202020204" pitchFamily="34" charset="0"/>
              </a:rPr>
              <a:t>хиперволемија</a:t>
            </a:r>
          </a:p>
          <a:p>
            <a:pPr eaLnBrk="1" hangingPunct="1"/>
            <a:endParaRPr lang="sr-Latn-CS" sz="2000" b="1" dirty="0">
              <a:solidFill>
                <a:srgbClr val="FFFF00"/>
              </a:solidFill>
              <a:latin typeface="Tahoma" panose="020B0604030504040204" pitchFamily="34" charset="0"/>
            </a:endParaRPr>
          </a:p>
          <a:p>
            <a:pPr eaLnBrk="1" hangingPunct="1"/>
            <a:endParaRPr lang="en-US" sz="2000" b="1" dirty="0">
              <a:solidFill>
                <a:srgbClr val="FFFF00"/>
              </a:solidFill>
              <a:latin typeface="Tahoma" panose="020B0604030504040204" pitchFamily="34" charset="0"/>
            </a:endParaRPr>
          </a:p>
        </p:txBody>
      </p:sp>
      <p:sp>
        <p:nvSpPr>
          <p:cNvPr id="44040" name="AutoShape 9" descr="75%"/>
          <p:cNvSpPr>
            <a:spLocks noChangeArrowheads="1"/>
          </p:cNvSpPr>
          <p:nvPr/>
        </p:nvSpPr>
        <p:spPr bwMode="auto">
          <a:xfrm>
            <a:off x="2057400" y="2057400"/>
            <a:ext cx="457200" cy="304800"/>
          </a:xfrm>
          <a:prstGeom prst="downArrow">
            <a:avLst>
              <a:gd name="adj1" fmla="val 50000"/>
              <a:gd name="adj2" fmla="val 25000"/>
            </a:avLst>
          </a:prstGeom>
          <a:pattFill prst="pct75">
            <a:fgClr>
              <a:schemeClr val="accent1"/>
            </a:fgClr>
            <a:bgClr>
              <a:schemeClr val="bg1"/>
            </a:bgClr>
          </a:pattFill>
          <a:ln w="9525">
            <a:solidFill>
              <a:srgbClr val="FFCC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US" sz="240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041" name="Line 10"/>
          <p:cNvSpPr>
            <a:spLocks noChangeShapeType="1"/>
          </p:cNvSpPr>
          <p:nvPr/>
        </p:nvSpPr>
        <p:spPr bwMode="auto">
          <a:xfrm flipH="1">
            <a:off x="2819400" y="1219200"/>
            <a:ext cx="990600" cy="228600"/>
          </a:xfrm>
          <a:prstGeom prst="line">
            <a:avLst/>
          </a:prstGeom>
          <a:noFill/>
          <a:ln w="76200">
            <a:solidFill>
              <a:srgbClr val="FFCC99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sr-Cyrl-RS"/>
          </a:p>
        </p:txBody>
      </p:sp>
      <p:sp>
        <p:nvSpPr>
          <p:cNvPr id="44042" name="Line 11"/>
          <p:cNvSpPr>
            <a:spLocks noChangeShapeType="1"/>
          </p:cNvSpPr>
          <p:nvPr/>
        </p:nvSpPr>
        <p:spPr bwMode="auto">
          <a:xfrm>
            <a:off x="8077200" y="1066800"/>
            <a:ext cx="838200" cy="381000"/>
          </a:xfrm>
          <a:prstGeom prst="line">
            <a:avLst/>
          </a:prstGeom>
          <a:noFill/>
          <a:ln w="76200">
            <a:solidFill>
              <a:srgbClr val="FFCC99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sr-Cyrl-RS"/>
          </a:p>
        </p:txBody>
      </p:sp>
      <p:sp>
        <p:nvSpPr>
          <p:cNvPr id="44043" name="Line 12"/>
          <p:cNvSpPr>
            <a:spLocks noChangeShapeType="1"/>
          </p:cNvSpPr>
          <p:nvPr/>
        </p:nvSpPr>
        <p:spPr bwMode="auto">
          <a:xfrm>
            <a:off x="3238500" y="1928813"/>
            <a:ext cx="1905000" cy="1143000"/>
          </a:xfrm>
          <a:prstGeom prst="line">
            <a:avLst/>
          </a:prstGeom>
          <a:noFill/>
          <a:ln w="76200">
            <a:solidFill>
              <a:srgbClr val="FFCC99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sr-Cyrl-RS"/>
          </a:p>
        </p:txBody>
      </p:sp>
      <p:sp>
        <p:nvSpPr>
          <p:cNvPr id="44044" name="Line 13"/>
          <p:cNvSpPr>
            <a:spLocks noChangeShapeType="1"/>
          </p:cNvSpPr>
          <p:nvPr/>
        </p:nvSpPr>
        <p:spPr bwMode="auto">
          <a:xfrm flipH="1">
            <a:off x="7010400" y="1981200"/>
            <a:ext cx="1524000" cy="1143000"/>
          </a:xfrm>
          <a:prstGeom prst="line">
            <a:avLst/>
          </a:prstGeom>
          <a:noFill/>
          <a:ln w="76200">
            <a:solidFill>
              <a:srgbClr val="FFCC99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sr-Cyrl-RS"/>
          </a:p>
        </p:txBody>
      </p:sp>
      <p:sp>
        <p:nvSpPr>
          <p:cNvPr id="44045" name="Line 14"/>
          <p:cNvSpPr>
            <a:spLocks noChangeShapeType="1"/>
          </p:cNvSpPr>
          <p:nvPr/>
        </p:nvSpPr>
        <p:spPr bwMode="auto">
          <a:xfrm>
            <a:off x="3048000" y="3200400"/>
            <a:ext cx="1524000" cy="457200"/>
          </a:xfrm>
          <a:prstGeom prst="line">
            <a:avLst/>
          </a:prstGeom>
          <a:noFill/>
          <a:ln w="76200">
            <a:solidFill>
              <a:srgbClr val="FFCC99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sr-Cyrl-RS"/>
          </a:p>
        </p:txBody>
      </p:sp>
      <p:sp>
        <p:nvSpPr>
          <p:cNvPr id="44046" name="Line 15"/>
          <p:cNvSpPr>
            <a:spLocks noChangeShapeType="1"/>
          </p:cNvSpPr>
          <p:nvPr/>
        </p:nvSpPr>
        <p:spPr bwMode="auto">
          <a:xfrm>
            <a:off x="5638800" y="1676400"/>
            <a:ext cx="0" cy="381000"/>
          </a:xfrm>
          <a:prstGeom prst="line">
            <a:avLst/>
          </a:prstGeom>
          <a:noFill/>
          <a:ln w="76200">
            <a:solidFill>
              <a:srgbClr val="FFCC99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sr-Cyrl-RS"/>
          </a:p>
        </p:txBody>
      </p:sp>
      <p:sp>
        <p:nvSpPr>
          <p:cNvPr id="44047" name="Line 16"/>
          <p:cNvSpPr>
            <a:spLocks noChangeShapeType="1"/>
          </p:cNvSpPr>
          <p:nvPr/>
        </p:nvSpPr>
        <p:spPr bwMode="auto">
          <a:xfrm>
            <a:off x="5638800" y="2819400"/>
            <a:ext cx="0" cy="609600"/>
          </a:xfrm>
          <a:prstGeom prst="line">
            <a:avLst/>
          </a:prstGeom>
          <a:noFill/>
          <a:ln w="76200">
            <a:solidFill>
              <a:srgbClr val="FFCC99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sr-Cyrl-RS"/>
          </a:p>
        </p:txBody>
      </p:sp>
      <p:sp>
        <p:nvSpPr>
          <p:cNvPr id="44048" name="Line 17"/>
          <p:cNvSpPr>
            <a:spLocks noChangeShapeType="1"/>
          </p:cNvSpPr>
          <p:nvPr/>
        </p:nvSpPr>
        <p:spPr bwMode="auto">
          <a:xfrm>
            <a:off x="5738813" y="5143500"/>
            <a:ext cx="0" cy="533400"/>
          </a:xfrm>
          <a:prstGeom prst="line">
            <a:avLst/>
          </a:prstGeom>
          <a:noFill/>
          <a:ln w="76200">
            <a:solidFill>
              <a:srgbClr val="FFCC99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xmlns="" val="228572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3"/>
          <p:cNvSpPr txBox="1">
            <a:spLocks noChangeArrowheads="1"/>
          </p:cNvSpPr>
          <p:nvPr/>
        </p:nvSpPr>
        <p:spPr bwMode="auto">
          <a:xfrm>
            <a:off x="2266416" y="2026437"/>
            <a:ext cx="6526146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sr-Cyrl-CS" sz="2800" b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Плућна хипертензија представља</a:t>
            </a:r>
            <a:endParaRPr lang="sr-Cyrl-CS" sz="2800" b="1" dirty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  <a:p>
            <a:pPr eaLnBrk="1" hangingPunct="1"/>
            <a:r>
              <a:rPr lang="sr-Latn-CS" sz="2400" b="1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 </a:t>
            </a:r>
          </a:p>
          <a:p>
            <a:pPr eaLnBrk="1" hangingPunct="1"/>
            <a:r>
              <a:rPr lang="sr-Cyrl-CS" sz="2400" b="1" dirty="0">
                <a:latin typeface="+mj-lt"/>
                <a:cs typeface="Arial" panose="020B0604020202020204" pitchFamily="34" charset="0"/>
              </a:rPr>
              <a:t>Повећање притиска у плућној артерији</a:t>
            </a:r>
            <a:r>
              <a:rPr lang="sr-Latn-CS" sz="2400" b="1" dirty="0" smtClean="0">
                <a:latin typeface="+mj-lt"/>
                <a:cs typeface="Arial" panose="020B0604020202020204" pitchFamily="34" charset="0"/>
              </a:rPr>
              <a:t>:</a:t>
            </a:r>
            <a:endParaRPr lang="sr-Cyrl-RS" sz="2400" b="1" dirty="0" smtClean="0">
              <a:latin typeface="+mj-lt"/>
              <a:cs typeface="Arial" panose="020B0604020202020204" pitchFamily="34" charset="0"/>
            </a:endParaRPr>
          </a:p>
          <a:p>
            <a:pPr eaLnBrk="1" hangingPunct="1"/>
            <a:endParaRPr lang="sr-Latn-CS" sz="2400" b="1" dirty="0">
              <a:latin typeface="+mj-lt"/>
              <a:cs typeface="Arial" panose="020B0604020202020204" pitchFamily="34" charset="0"/>
            </a:endParaRPr>
          </a:p>
          <a:p>
            <a:pPr eaLnBrk="1" hangingPunct="1"/>
            <a:r>
              <a:rPr lang="sr-Cyrl-CS" sz="2400" b="1" dirty="0">
                <a:latin typeface="+mj-lt"/>
                <a:cs typeface="Arial" panose="020B0604020202020204" pitchFamily="34" charset="0"/>
              </a:rPr>
              <a:t>- систолни изнад</a:t>
            </a:r>
            <a:r>
              <a:rPr lang="sr-Latn-CS" sz="2400" b="1" dirty="0">
                <a:latin typeface="+mj-lt"/>
                <a:cs typeface="Arial" panose="020B0604020202020204" pitchFamily="34" charset="0"/>
              </a:rPr>
              <a:t> 30 mmHg </a:t>
            </a:r>
          </a:p>
          <a:p>
            <a:pPr eaLnBrk="1" hangingPunct="1"/>
            <a:r>
              <a:rPr lang="sr-Cyrl-CS" sz="2400" b="1" dirty="0">
                <a:latin typeface="+mj-lt"/>
                <a:cs typeface="Arial" panose="020B0604020202020204" pitchFamily="34" charset="0"/>
              </a:rPr>
              <a:t>- дијастолни изнад</a:t>
            </a:r>
            <a:r>
              <a:rPr lang="sr-Latn-CS" sz="2400" b="1" dirty="0">
                <a:latin typeface="+mj-lt"/>
                <a:cs typeface="Arial" panose="020B0604020202020204" pitchFamily="34" charset="0"/>
              </a:rPr>
              <a:t> 10mmHg (1.03kPa)</a:t>
            </a:r>
          </a:p>
          <a:p>
            <a:pPr eaLnBrk="1" hangingPunct="1"/>
            <a:r>
              <a:rPr lang="sr-Cyrl-CS" sz="2400" b="1" dirty="0">
                <a:latin typeface="+mj-lt"/>
                <a:cs typeface="Arial" panose="020B0604020202020204" pitchFamily="34" charset="0"/>
              </a:rPr>
              <a:t>- средњи изнад</a:t>
            </a:r>
            <a:r>
              <a:rPr lang="sr-Latn-CS" sz="2400" b="1" dirty="0">
                <a:latin typeface="+mj-lt"/>
                <a:cs typeface="Arial" panose="020B0604020202020204" pitchFamily="34" charset="0"/>
              </a:rPr>
              <a:t> 20mmHg (2.06 kPa)</a:t>
            </a:r>
          </a:p>
          <a:p>
            <a:pPr eaLnBrk="1" hangingPunct="1"/>
            <a:endParaRPr lang="sr-Latn-CS" sz="2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1737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3"/>
          <p:cNvSpPr txBox="1">
            <a:spLocks noChangeArrowheads="1"/>
          </p:cNvSpPr>
          <p:nvPr/>
        </p:nvSpPr>
        <p:spPr bwMode="auto">
          <a:xfrm>
            <a:off x="1881188" y="857251"/>
            <a:ext cx="914545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sr-Cyrl-CS" sz="3200" b="1" dirty="0">
                <a:latin typeface="+mj-lt"/>
                <a:cs typeface="Arial" panose="020B0604020202020204" pitchFamily="34" charset="0"/>
              </a:rPr>
              <a:t>Хронично плућно срце – клиничка слика</a:t>
            </a:r>
            <a:r>
              <a:rPr lang="sr-Latn-CS" sz="3200" b="1" dirty="0">
                <a:latin typeface="+mj-lt"/>
                <a:cs typeface="Arial" panose="020B0604020202020204" pitchFamily="34" charset="0"/>
              </a:rPr>
              <a:t>    </a:t>
            </a:r>
            <a:endParaRPr lang="en-US" sz="3200" b="1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7107" name="Text Box 4"/>
          <p:cNvSpPr txBox="1">
            <a:spLocks noChangeArrowheads="1"/>
          </p:cNvSpPr>
          <p:nvPr/>
        </p:nvSpPr>
        <p:spPr bwMode="auto">
          <a:xfrm>
            <a:off x="1573214" y="1928813"/>
            <a:ext cx="10173309" cy="409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sr-Cyrl-CS" sz="2400" dirty="0">
                <a:latin typeface="+mn-lt"/>
                <a:cs typeface="Arial" panose="020B0604020202020204" pitchFamily="34" charset="0"/>
              </a:rPr>
              <a:t>Ч</a:t>
            </a:r>
            <a:r>
              <a:rPr lang="sr-Cyrl-CS" sz="2400" dirty="0" smtClean="0">
                <a:latin typeface="+mn-lt"/>
                <a:cs typeface="Arial" panose="020B0604020202020204" pitchFamily="34" charset="0"/>
              </a:rPr>
              <a:t>есто </a:t>
            </a:r>
            <a:r>
              <a:rPr lang="sr-Cyrl-CS" sz="2400" dirty="0">
                <a:latin typeface="+mn-lt"/>
                <a:cs typeface="Arial" panose="020B0604020202020204" pitchFamily="34" charset="0"/>
              </a:rPr>
              <a:t>без симптома у раној фази болести или </a:t>
            </a:r>
            <a:r>
              <a:rPr lang="sr-Cyrl-CS" sz="2400" dirty="0" smtClean="0">
                <a:latin typeface="+mn-lt"/>
                <a:cs typeface="Arial" panose="020B0604020202020204" pitchFamily="34" charset="0"/>
              </a:rPr>
              <a:t>доминирају </a:t>
            </a:r>
            <a:r>
              <a:rPr lang="sr-Cyrl-CS" sz="2400" dirty="0">
                <a:latin typeface="+mn-lt"/>
                <a:cs typeface="Arial" panose="020B0604020202020204" pitchFamily="34" charset="0"/>
              </a:rPr>
              <a:t>симптоми и знаци основне болести.</a:t>
            </a:r>
            <a:endParaRPr lang="sr-Latn-CS" sz="2400" dirty="0">
              <a:latin typeface="+mn-lt"/>
              <a:cs typeface="Arial" panose="020B0604020202020204" pitchFamily="34" charset="0"/>
            </a:endParaRPr>
          </a:p>
          <a:p>
            <a:pPr eaLnBrk="1" hangingPunct="1">
              <a:buFontTx/>
              <a:buChar char="•"/>
            </a:pPr>
            <a:r>
              <a:rPr lang="sr-Latn-CS" sz="2000" b="1" dirty="0">
                <a:latin typeface="+mn-lt"/>
                <a:cs typeface="Arial" panose="020B0604020202020204" pitchFamily="34" charset="0"/>
              </a:rPr>
              <a:t> </a:t>
            </a:r>
            <a:r>
              <a:rPr lang="sr-Cyrl-CS" sz="2400" b="1" dirty="0">
                <a:solidFill>
                  <a:srgbClr val="C00000"/>
                </a:solidFill>
                <a:latin typeface="+mn-lt"/>
                <a:cs typeface="Arial" panose="020B0604020202020204" pitchFamily="34" charset="0"/>
              </a:rPr>
              <a:t>Диспнеја при напору, сув кашаљ</a:t>
            </a:r>
            <a:r>
              <a:rPr lang="sr-Latn-CS" sz="2400" b="1" dirty="0">
                <a:solidFill>
                  <a:srgbClr val="C00000"/>
                </a:solidFill>
                <a:latin typeface="+mn-lt"/>
                <a:cs typeface="Arial" panose="020B0604020202020204" pitchFamily="34" charset="0"/>
              </a:rPr>
              <a:t>  </a:t>
            </a:r>
          </a:p>
          <a:p>
            <a:pPr eaLnBrk="1" hangingPunct="1">
              <a:buFontTx/>
              <a:buChar char="•"/>
            </a:pPr>
            <a:r>
              <a:rPr lang="sr-Cyrl-CS" sz="2400" dirty="0">
                <a:solidFill>
                  <a:srgbClr val="C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sr-Cyrl-CS" sz="2400" b="1" dirty="0">
                <a:solidFill>
                  <a:srgbClr val="C00000"/>
                </a:solidFill>
                <a:latin typeface="+mn-lt"/>
                <a:cs typeface="Arial" panose="020B0604020202020204" pitchFamily="34" charset="0"/>
              </a:rPr>
              <a:t>Бол у средогруђу </a:t>
            </a:r>
            <a:r>
              <a:rPr lang="sr-Latn-CS" sz="2400" dirty="0">
                <a:latin typeface="+mn-lt"/>
                <a:cs typeface="Arial" panose="020B0604020202020204" pitchFamily="34" charset="0"/>
              </a:rPr>
              <a:t>– </a:t>
            </a:r>
            <a:r>
              <a:rPr lang="sr-Cyrl-CS" sz="2400" dirty="0">
                <a:latin typeface="+mn-lt"/>
                <a:cs typeface="Arial" panose="020B0604020202020204" pitchFamily="34" charset="0"/>
              </a:rPr>
              <a:t>акутна дилатација плућне артерије </a:t>
            </a:r>
            <a:r>
              <a:rPr lang="sr-Cyrl-CS" sz="2400" dirty="0" smtClean="0">
                <a:latin typeface="+mn-lt"/>
                <a:cs typeface="Arial" panose="020B0604020202020204" pitchFamily="34" charset="0"/>
              </a:rPr>
              <a:t>или исхемија </a:t>
            </a:r>
            <a:r>
              <a:rPr lang="sr-Cyrl-CS" sz="2400" dirty="0">
                <a:latin typeface="+mn-lt"/>
                <a:cs typeface="Arial" panose="020B0604020202020204" pitchFamily="34" charset="0"/>
              </a:rPr>
              <a:t>десне коморе</a:t>
            </a:r>
            <a:endParaRPr lang="sr-Latn-CS" sz="2400" dirty="0">
              <a:latin typeface="+mn-lt"/>
              <a:cs typeface="Arial" panose="020B0604020202020204" pitchFamily="34" charset="0"/>
            </a:endParaRPr>
          </a:p>
          <a:p>
            <a:pPr eaLnBrk="1" hangingPunct="1">
              <a:buFontTx/>
              <a:buChar char="•"/>
            </a:pPr>
            <a:r>
              <a:rPr lang="sr-Latn-CS" sz="2400" dirty="0">
                <a:latin typeface="+mn-lt"/>
                <a:cs typeface="Arial" panose="020B0604020202020204" pitchFamily="34" charset="0"/>
              </a:rPr>
              <a:t> </a:t>
            </a:r>
            <a:r>
              <a:rPr lang="sr-Cyrl-CS" sz="2400" b="1" dirty="0">
                <a:solidFill>
                  <a:srgbClr val="C00000"/>
                </a:solidFill>
                <a:latin typeface="+mn-lt"/>
                <a:cs typeface="Arial" panose="020B0604020202020204" pitchFamily="34" charset="0"/>
              </a:rPr>
              <a:t>Хемоптизије</a:t>
            </a:r>
            <a:endParaRPr lang="sr-Latn-CS" sz="2400" b="1" dirty="0">
              <a:solidFill>
                <a:srgbClr val="C00000"/>
              </a:solidFill>
              <a:latin typeface="+mn-lt"/>
              <a:cs typeface="Arial" panose="020B0604020202020204" pitchFamily="34" charset="0"/>
            </a:endParaRPr>
          </a:p>
          <a:p>
            <a:pPr eaLnBrk="1" hangingPunct="1">
              <a:buFontTx/>
              <a:buChar char="•"/>
            </a:pPr>
            <a:r>
              <a:rPr lang="sr-Latn-CS" sz="2400" dirty="0">
                <a:latin typeface="+mn-lt"/>
                <a:cs typeface="Arial" panose="020B0604020202020204" pitchFamily="34" charset="0"/>
              </a:rPr>
              <a:t> </a:t>
            </a:r>
            <a:r>
              <a:rPr lang="sr-Cyrl-CS" sz="2400" b="1" dirty="0">
                <a:solidFill>
                  <a:srgbClr val="C00000"/>
                </a:solidFill>
                <a:latin typeface="+mn-lt"/>
                <a:cs typeface="Arial" panose="020B0604020202020204" pitchFamily="34" charset="0"/>
              </a:rPr>
              <a:t>Промуклост</a:t>
            </a:r>
            <a:r>
              <a:rPr lang="sr-Latn-CS" sz="2400" dirty="0">
                <a:solidFill>
                  <a:srgbClr val="FFFF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sr-Latn-CS" sz="2400" dirty="0">
                <a:latin typeface="+mn-lt"/>
                <a:cs typeface="Arial" panose="020B0604020202020204" pitchFamily="34" charset="0"/>
              </a:rPr>
              <a:t>– </a:t>
            </a:r>
            <a:r>
              <a:rPr lang="sr-Cyrl-CS" sz="2400" dirty="0">
                <a:latin typeface="+mn-lt"/>
                <a:cs typeface="Arial" panose="020B0604020202020204" pitchFamily="34" charset="0"/>
              </a:rPr>
              <a:t> компресија </a:t>
            </a:r>
            <a:r>
              <a:rPr lang="sr-Latn-CS" sz="2400" dirty="0">
                <a:latin typeface="+mn-lt"/>
                <a:cs typeface="Arial" panose="020B0604020202020204" pitchFamily="34" charset="0"/>
              </a:rPr>
              <a:t>n. rekurensa </a:t>
            </a:r>
            <a:r>
              <a:rPr lang="sr-Cyrl-CS" sz="2400" dirty="0" smtClean="0">
                <a:latin typeface="+mn-lt"/>
                <a:cs typeface="Arial" panose="020B0604020202020204" pitchFamily="34" charset="0"/>
              </a:rPr>
              <a:t>дилатираном артеријом </a:t>
            </a:r>
            <a:r>
              <a:rPr lang="sr-Cyrl-CS" sz="2400" dirty="0">
                <a:latin typeface="+mn-lt"/>
                <a:cs typeface="Arial" panose="020B0604020202020204" pitchFamily="34" charset="0"/>
              </a:rPr>
              <a:t>пулмоналис </a:t>
            </a:r>
          </a:p>
          <a:p>
            <a:pPr eaLnBrk="1" hangingPunct="1">
              <a:buFontTx/>
              <a:buChar char="•"/>
            </a:pPr>
            <a:r>
              <a:rPr lang="sr-Latn-CS" sz="2400" dirty="0">
                <a:latin typeface="+mn-lt"/>
                <a:cs typeface="Arial" panose="020B0604020202020204" pitchFamily="34" charset="0"/>
              </a:rPr>
              <a:t> </a:t>
            </a:r>
            <a:r>
              <a:rPr lang="sr-Cyrl-CS" sz="2400" b="1" dirty="0">
                <a:solidFill>
                  <a:srgbClr val="C00000"/>
                </a:solidFill>
                <a:latin typeface="+mn-lt"/>
                <a:cs typeface="Arial" panose="020B0604020202020204" pitchFamily="34" charset="0"/>
              </a:rPr>
              <a:t>Синкопа при напору</a:t>
            </a:r>
            <a:r>
              <a:rPr lang="sr-Latn-CS" sz="2400" dirty="0">
                <a:solidFill>
                  <a:srgbClr val="C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sr-Latn-CS" sz="2400" dirty="0">
                <a:latin typeface="+mn-lt"/>
                <a:cs typeface="Arial" panose="020B0604020202020204" pitchFamily="34" charset="0"/>
              </a:rPr>
              <a:t>– </a:t>
            </a:r>
            <a:r>
              <a:rPr lang="sr-Cyrl-CS" sz="2400" dirty="0">
                <a:latin typeface="+mn-lt"/>
                <a:cs typeface="Arial" panose="020B0604020202020204" pitchFamily="34" charset="0"/>
              </a:rPr>
              <a:t>неспособност леве коморе да </a:t>
            </a:r>
            <a:r>
              <a:rPr lang="sr-Cyrl-CS" sz="2400" dirty="0" smtClean="0">
                <a:latin typeface="+mn-lt"/>
                <a:cs typeface="Arial" panose="020B0604020202020204" pitchFamily="34" charset="0"/>
              </a:rPr>
              <a:t>повећа минутни </a:t>
            </a:r>
            <a:r>
              <a:rPr lang="sr-Cyrl-CS" sz="2400" dirty="0">
                <a:latin typeface="+mn-lt"/>
                <a:cs typeface="Arial" panose="020B0604020202020204" pitchFamily="34" charset="0"/>
              </a:rPr>
              <a:t>волумен</a:t>
            </a:r>
          </a:p>
          <a:p>
            <a:pPr eaLnBrk="1" hangingPunct="1"/>
            <a:endParaRPr lang="en-US" sz="2000" b="1" dirty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6035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2071689"/>
            <a:ext cx="8686800" cy="4530725"/>
          </a:xfrm>
        </p:spPr>
        <p:txBody>
          <a:bodyPr/>
          <a:lstStyle/>
          <a:p>
            <a:pPr eaLnBrk="1" hangingPunct="1"/>
            <a:r>
              <a:rPr lang="sr-Cyrl-CS" sz="2400" b="1" dirty="0" smtClean="0">
                <a:cs typeface="Arial" panose="020B0604020202020204" pitchFamily="34" charset="0"/>
              </a:rPr>
              <a:t>Хипоксемија</a:t>
            </a:r>
            <a:endParaRPr lang="sr-Latn-CS" sz="2400" b="1" dirty="0" smtClean="0"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z="2400" dirty="0" smtClean="0">
                <a:cs typeface="Arial" panose="020B0604020202020204" pitchFamily="34" charset="0"/>
              </a:rPr>
              <a:t> </a:t>
            </a:r>
            <a:r>
              <a:rPr lang="sr-Cyrl-CS" sz="2400" dirty="0" smtClean="0">
                <a:cs typeface="Arial" panose="020B0604020202020204" pitchFamily="34" charset="0"/>
              </a:rPr>
              <a:t>  се дефинише као снижен парцијални притисак кисеоника испод </a:t>
            </a:r>
            <a:r>
              <a:rPr lang="sr-Latn-CS" sz="2400" dirty="0" smtClean="0">
                <a:cs typeface="Arial" panose="020B0604020202020204" pitchFamily="34" charset="0"/>
              </a:rPr>
              <a:t>9.3</a:t>
            </a:r>
            <a:r>
              <a:rPr lang="sr-Cyrl-RS" sz="2400" dirty="0" smtClean="0">
                <a:cs typeface="Arial" panose="020B0604020202020204" pitchFamily="34" charset="0"/>
              </a:rPr>
              <a:t> </a:t>
            </a:r>
            <a:r>
              <a:rPr lang="sr-Latn-CS" sz="2400" dirty="0" smtClean="0">
                <a:cs typeface="Arial" panose="020B0604020202020204" pitchFamily="34" charset="0"/>
              </a:rPr>
              <a:t>kPa </a:t>
            </a:r>
            <a:r>
              <a:rPr lang="sr-Cyrl-CS" sz="2400" dirty="0" smtClean="0">
                <a:cs typeface="Arial" panose="020B0604020202020204" pitchFamily="34" charset="0"/>
              </a:rPr>
              <a:t>и</a:t>
            </a:r>
            <a:r>
              <a:rPr lang="sr-Latn-CS" sz="2400" dirty="0" smtClean="0">
                <a:cs typeface="Arial" panose="020B0604020202020204" pitchFamily="34" charset="0"/>
              </a:rPr>
              <a:t> </a:t>
            </a:r>
            <a:r>
              <a:rPr lang="sr-Cyrl-RS" sz="2400" dirty="0" smtClean="0">
                <a:cs typeface="Arial" panose="020B0604020202020204" pitchFamily="34" charset="0"/>
              </a:rPr>
              <a:t>снижење </a:t>
            </a:r>
            <a:r>
              <a:rPr lang="sr-Cyrl-CS" sz="2400" dirty="0" smtClean="0">
                <a:cs typeface="Arial" panose="020B0604020202020204" pitchFamily="34" charset="0"/>
              </a:rPr>
              <a:t>сатурације хемоглобина испод </a:t>
            </a:r>
            <a:r>
              <a:rPr lang="sr-Latn-CS" sz="2400" dirty="0" smtClean="0">
                <a:cs typeface="Arial" panose="020B0604020202020204" pitchFamily="34" charset="0"/>
              </a:rPr>
              <a:t>0.94</a:t>
            </a:r>
            <a:r>
              <a:rPr lang="sr-Cyrl-CS" sz="2400" dirty="0" smtClean="0">
                <a:cs typeface="Arial" panose="020B0604020202020204" pitchFamily="34" charset="0"/>
              </a:rPr>
              <a:t>.</a:t>
            </a:r>
            <a:endParaRPr lang="sr-Latn-CS" sz="2400" dirty="0" smtClean="0">
              <a:cs typeface="Arial" panose="020B0604020202020204" pitchFamily="34" charset="0"/>
            </a:endParaRPr>
          </a:p>
          <a:p>
            <a:pPr eaLnBrk="1" hangingPunct="1"/>
            <a:r>
              <a:rPr lang="sr-Cyrl-CS" sz="2400" b="1" dirty="0" smtClean="0">
                <a:cs typeface="Arial" panose="020B0604020202020204" pitchFamily="34" charset="0"/>
              </a:rPr>
              <a:t>Хиперкапнија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sr-Cyrl-CS" sz="2400" dirty="0" smtClean="0">
                <a:cs typeface="Arial" panose="020B0604020202020204" pitchFamily="34" charset="0"/>
              </a:rPr>
              <a:t>   се дефинише као пораст парцијалног притиска угљен-диоксида преко </a:t>
            </a:r>
            <a:r>
              <a:rPr lang="sr-Latn-CS" sz="2400" dirty="0" smtClean="0">
                <a:cs typeface="Arial" panose="020B0604020202020204" pitchFamily="34" charset="0"/>
              </a:rPr>
              <a:t>6 kPa.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dirty="0" smtClean="0">
              <a:cs typeface="Arial" panose="020B0604020202020204" pitchFamily="34" charset="0"/>
            </a:endParaRP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title"/>
          </p:nvPr>
        </p:nvSpPr>
        <p:spPr>
          <a:xfrm>
            <a:off x="1952625" y="785813"/>
            <a:ext cx="8229600" cy="1143000"/>
          </a:xfrm>
          <a:noFill/>
        </p:spPr>
        <p:txBody>
          <a:bodyPr>
            <a:normAutofit fontScale="90000"/>
          </a:bodyPr>
          <a:lstStyle/>
          <a:p>
            <a:pPr eaLnBrk="1" hangingPunct="1"/>
            <a:r>
              <a:rPr lang="sr-Cyrl-CS" sz="40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Респираторна  </a:t>
            </a:r>
            <a:r>
              <a:rPr lang="sr-Cyrl-CS" sz="4000" b="1" dirty="0">
                <a:solidFill>
                  <a:schemeClr val="tx1"/>
                </a:solidFill>
                <a:cs typeface="Arial" panose="020B0604020202020204" pitchFamily="34" charset="0"/>
              </a:rPr>
              <a:t>инсуфицијенција</a:t>
            </a:r>
            <a:endParaRPr lang="en-US" sz="40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7498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3"/>
          <p:cNvSpPr txBox="1">
            <a:spLocks noChangeArrowheads="1"/>
          </p:cNvSpPr>
          <p:nvPr/>
        </p:nvSpPr>
        <p:spPr bwMode="auto">
          <a:xfrm>
            <a:off x="1881188" y="857251"/>
            <a:ext cx="882784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sr-Cyrl-CS" sz="3200" b="1" dirty="0">
                <a:latin typeface="+mj-lt"/>
                <a:cs typeface="Arial" panose="020B0604020202020204" pitchFamily="34" charset="0"/>
              </a:rPr>
              <a:t>Хронично плућно срце – клиничка </a:t>
            </a:r>
            <a:r>
              <a:rPr lang="sr-Cyrl-CS" sz="3200" b="1" dirty="0" smtClean="0">
                <a:latin typeface="+mj-lt"/>
                <a:cs typeface="Arial" panose="020B0604020202020204" pitchFamily="34" charset="0"/>
              </a:rPr>
              <a:t>слика, физикални налаз</a:t>
            </a:r>
            <a:r>
              <a:rPr lang="sr-Latn-CS" sz="3200" b="1" dirty="0" smtClean="0">
                <a:latin typeface="+mj-lt"/>
                <a:cs typeface="Arial" panose="020B0604020202020204" pitchFamily="34" charset="0"/>
              </a:rPr>
              <a:t>    </a:t>
            </a:r>
            <a:endParaRPr lang="en-US" sz="3200" b="1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7107" name="Text Box 4"/>
          <p:cNvSpPr txBox="1">
            <a:spLocks noChangeArrowheads="1"/>
          </p:cNvSpPr>
          <p:nvPr/>
        </p:nvSpPr>
        <p:spPr bwMode="auto">
          <a:xfrm>
            <a:off x="1643553" y="2517898"/>
            <a:ext cx="10173309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sr-Cyrl-CS" sz="2400" b="1" dirty="0">
                <a:solidFill>
                  <a:srgbClr val="C00000"/>
                </a:solidFill>
                <a:latin typeface="+mn-lt"/>
                <a:cs typeface="Arial" panose="020B0604020202020204" pitchFamily="34" charset="0"/>
              </a:rPr>
              <a:t>Тахипнеја, периферна цијаноза</a:t>
            </a:r>
            <a:r>
              <a:rPr lang="sr-Latn-CS" sz="2400" b="1" dirty="0">
                <a:solidFill>
                  <a:srgbClr val="C00000"/>
                </a:solidFill>
                <a:latin typeface="+mn-lt"/>
                <a:cs typeface="Arial" panose="020B0604020202020204" pitchFamily="34" charset="0"/>
              </a:rPr>
              <a:t> </a:t>
            </a:r>
          </a:p>
          <a:p>
            <a:pPr eaLnBrk="1" hangingPunct="1"/>
            <a:r>
              <a:rPr lang="sr-Latn-CS" sz="2400" dirty="0">
                <a:latin typeface="+mn-lt"/>
                <a:cs typeface="Arial" panose="020B0604020202020204" pitchFamily="34" charset="0"/>
              </a:rPr>
              <a:t>   </a:t>
            </a:r>
            <a:r>
              <a:rPr lang="sr-Cyrl-CS" sz="2400" dirty="0">
                <a:latin typeface="+mn-lt"/>
                <a:cs typeface="Arial" panose="020B0604020202020204" pitchFamily="34" charset="0"/>
              </a:rPr>
              <a:t>- </a:t>
            </a:r>
            <a:r>
              <a:rPr lang="sr-Cyrl-CS" sz="2400" dirty="0" smtClean="0">
                <a:latin typeface="+mn-lt"/>
                <a:cs typeface="Arial" panose="020B0604020202020204" pitchFamily="34" charset="0"/>
              </a:rPr>
              <a:t>плућна </a:t>
            </a:r>
            <a:r>
              <a:rPr lang="sr-Cyrl-CS" sz="2400" dirty="0">
                <a:latin typeface="+mn-lt"/>
                <a:cs typeface="Arial" panose="020B0604020202020204" pitchFamily="34" charset="0"/>
              </a:rPr>
              <a:t>хипертензије</a:t>
            </a:r>
            <a:endParaRPr lang="sr-Latn-CS" sz="2400" dirty="0">
              <a:latin typeface="+mn-lt"/>
              <a:cs typeface="Arial" panose="020B0604020202020204" pitchFamily="34" charset="0"/>
            </a:endParaRPr>
          </a:p>
          <a:p>
            <a:pPr eaLnBrk="1" hangingPunct="1">
              <a:buFontTx/>
              <a:buChar char="•"/>
            </a:pPr>
            <a:r>
              <a:rPr lang="sr-Cyrl-CS" sz="2400" b="1" dirty="0" smtClean="0">
                <a:solidFill>
                  <a:srgbClr val="C00000"/>
                </a:solidFill>
                <a:latin typeface="+mn-lt"/>
                <a:cs typeface="Arial" panose="020B0604020202020204" pitchFamily="34" charset="0"/>
              </a:rPr>
              <a:t>Централна </a:t>
            </a:r>
            <a:r>
              <a:rPr lang="sr-Cyrl-CS" sz="2400" b="1" dirty="0">
                <a:solidFill>
                  <a:srgbClr val="C00000"/>
                </a:solidFill>
                <a:latin typeface="+mn-lt"/>
                <a:cs typeface="Arial" panose="020B0604020202020204" pitchFamily="34" charset="0"/>
              </a:rPr>
              <a:t>цијаноза</a:t>
            </a:r>
            <a:r>
              <a:rPr lang="sr-Latn-CS" sz="2400" b="1" dirty="0">
                <a:solidFill>
                  <a:srgbClr val="C00000"/>
                </a:solidFill>
                <a:latin typeface="+mn-lt"/>
                <a:cs typeface="Arial" panose="020B0604020202020204" pitchFamily="34" charset="0"/>
              </a:rPr>
              <a:t> </a:t>
            </a:r>
          </a:p>
          <a:p>
            <a:pPr eaLnBrk="1" hangingPunct="1"/>
            <a:r>
              <a:rPr lang="sr-Latn-CS" sz="2400" b="1" dirty="0">
                <a:latin typeface="+mn-lt"/>
              </a:rPr>
              <a:t>   </a:t>
            </a:r>
            <a:r>
              <a:rPr lang="sr-Cyrl-CS" sz="2400" b="1" dirty="0">
                <a:latin typeface="+mn-lt"/>
              </a:rPr>
              <a:t>- </a:t>
            </a:r>
            <a:r>
              <a:rPr lang="sr-Cyrl-CS" sz="2400" dirty="0">
                <a:latin typeface="+mn-lt"/>
                <a:cs typeface="Arial" panose="020B0604020202020204" pitchFamily="34" charset="0"/>
              </a:rPr>
              <a:t>хронична </a:t>
            </a:r>
            <a:r>
              <a:rPr lang="sr-Cyrl-CS" sz="2400" dirty="0" smtClean="0">
                <a:latin typeface="+mn-lt"/>
                <a:cs typeface="Arial" panose="020B0604020202020204" pitchFamily="34" charset="0"/>
              </a:rPr>
              <a:t>респираторна </a:t>
            </a:r>
            <a:r>
              <a:rPr lang="sr-Cyrl-CS" sz="2400" dirty="0">
                <a:latin typeface="+mn-lt"/>
                <a:cs typeface="Arial" panose="020B0604020202020204" pitchFamily="34" charset="0"/>
              </a:rPr>
              <a:t>инсуфицијенција</a:t>
            </a:r>
            <a:endParaRPr lang="sr-Latn-CS" sz="2400" dirty="0">
              <a:latin typeface="+mn-lt"/>
              <a:cs typeface="Arial" panose="020B0604020202020204" pitchFamily="34" charset="0"/>
            </a:endParaRPr>
          </a:p>
          <a:p>
            <a:pPr eaLnBrk="1" hangingPunct="1">
              <a:buFontTx/>
              <a:buChar char="•"/>
            </a:pPr>
            <a:r>
              <a:rPr lang="sr-Cyrl-CS" sz="2400" b="1" dirty="0" smtClean="0">
                <a:solidFill>
                  <a:srgbClr val="C00000"/>
                </a:solidFill>
                <a:latin typeface="+mn-lt"/>
                <a:cs typeface="Arial" panose="020B0604020202020204" pitchFamily="34" charset="0"/>
              </a:rPr>
              <a:t>Пулзације </a:t>
            </a:r>
            <a:r>
              <a:rPr lang="sr-Cyrl-CS" sz="2400" b="1" dirty="0">
                <a:solidFill>
                  <a:srgbClr val="C00000"/>
                </a:solidFill>
                <a:latin typeface="+mn-lt"/>
                <a:cs typeface="Arial" panose="020B0604020202020204" pitchFamily="34" charset="0"/>
              </a:rPr>
              <a:t>лево парастернално и епигастријуму лево</a:t>
            </a:r>
            <a:r>
              <a:rPr lang="sr-Latn-CS" sz="2400" b="1" dirty="0">
                <a:solidFill>
                  <a:srgbClr val="C00000"/>
                </a:solidFill>
                <a:latin typeface="+mn-lt"/>
                <a:cs typeface="Arial" panose="020B0604020202020204" pitchFamily="34" charset="0"/>
              </a:rPr>
              <a:t> </a:t>
            </a:r>
          </a:p>
          <a:p>
            <a:pPr eaLnBrk="1" hangingPunct="1"/>
            <a:r>
              <a:rPr lang="sr-Latn-CS" sz="2400" b="1" dirty="0">
                <a:solidFill>
                  <a:srgbClr val="FFFF00"/>
                </a:solidFill>
                <a:latin typeface="+mn-lt"/>
              </a:rPr>
              <a:t>    </a:t>
            </a:r>
            <a:r>
              <a:rPr lang="sr-Latn-CS" sz="2400" dirty="0">
                <a:latin typeface="+mn-lt"/>
                <a:cs typeface="Arial" panose="020B0604020202020204" pitchFamily="34" charset="0"/>
              </a:rPr>
              <a:t>– </a:t>
            </a:r>
            <a:r>
              <a:rPr lang="sr-Cyrl-CS" sz="2400" dirty="0">
                <a:latin typeface="+mn-lt"/>
                <a:cs typeface="Arial" panose="020B0604020202020204" pitchFamily="34" charset="0"/>
              </a:rPr>
              <a:t>хипертрофија десне коморе</a:t>
            </a:r>
            <a:r>
              <a:rPr lang="sr-Latn-CS" sz="2400" b="1" dirty="0">
                <a:solidFill>
                  <a:schemeClr val="bg1"/>
                </a:solidFill>
                <a:latin typeface="+mn-lt"/>
              </a:rPr>
              <a:t>DK</a:t>
            </a:r>
          </a:p>
          <a:p>
            <a:pPr eaLnBrk="1" hangingPunct="1">
              <a:buFontTx/>
              <a:buChar char="•"/>
            </a:pPr>
            <a:r>
              <a:rPr lang="sr-Cyrl-CS" sz="2400" b="1" dirty="0" smtClean="0">
                <a:solidFill>
                  <a:srgbClr val="C00000"/>
                </a:solidFill>
                <a:latin typeface="+mn-lt"/>
                <a:cs typeface="Arial" panose="020B0604020202020204" pitchFamily="34" charset="0"/>
              </a:rPr>
              <a:t>Наглашен </a:t>
            </a:r>
            <a:r>
              <a:rPr lang="sr-Cyrl-CS" sz="2400" b="1" dirty="0">
                <a:solidFill>
                  <a:srgbClr val="C00000"/>
                </a:solidFill>
                <a:latin typeface="+mn-lt"/>
                <a:cs typeface="Arial" panose="020B0604020202020204" pitchFamily="34" charset="0"/>
              </a:rPr>
              <a:t>други тон над пулмоналном артеријом</a:t>
            </a:r>
            <a:r>
              <a:rPr lang="sr-Latn-CS" sz="2400" b="1" dirty="0">
                <a:solidFill>
                  <a:srgbClr val="C00000"/>
                </a:solidFill>
                <a:latin typeface="+mn-lt"/>
                <a:cs typeface="Arial" panose="020B0604020202020204" pitchFamily="34" charset="0"/>
              </a:rPr>
              <a:t>  </a:t>
            </a:r>
          </a:p>
          <a:p>
            <a:pPr eaLnBrk="1" hangingPunct="1"/>
            <a:r>
              <a:rPr lang="sr-Latn-CS" sz="2400" dirty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   </a:t>
            </a:r>
            <a:r>
              <a:rPr lang="sr-Cyrl-CS" sz="2400" dirty="0">
                <a:latin typeface="+mn-lt"/>
                <a:cs typeface="Arial" panose="020B0604020202020204" pitchFamily="34" charset="0"/>
              </a:rPr>
              <a:t>- плућна хипертензија</a:t>
            </a:r>
            <a:endParaRPr lang="sr-Latn-CS" sz="2400" dirty="0">
              <a:latin typeface="+mn-lt"/>
              <a:cs typeface="Arial" panose="020B0604020202020204" pitchFamily="34" charset="0"/>
            </a:endParaRPr>
          </a:p>
          <a:p>
            <a:pPr eaLnBrk="1" hangingPunct="1">
              <a:buFontTx/>
              <a:buChar char="•"/>
            </a:pPr>
            <a:r>
              <a:rPr lang="sr-Cyrl-CS" sz="2400" b="1" dirty="0" smtClean="0">
                <a:solidFill>
                  <a:srgbClr val="C00000"/>
                </a:solidFill>
                <a:latin typeface="+mn-lt"/>
                <a:cs typeface="Arial" panose="020B0604020202020204" pitchFamily="34" charset="0"/>
              </a:rPr>
              <a:t>Дијастолни </a:t>
            </a:r>
            <a:r>
              <a:rPr lang="sr-Cyrl-CS" sz="2400" b="1" dirty="0">
                <a:solidFill>
                  <a:srgbClr val="C00000"/>
                </a:solidFill>
                <a:latin typeface="+mn-lt"/>
                <a:cs typeface="Arial" panose="020B0604020202020204" pitchFamily="34" charset="0"/>
              </a:rPr>
              <a:t>шум инсуфицијенције пулмоналне артерије</a:t>
            </a:r>
          </a:p>
          <a:p>
            <a:pPr eaLnBrk="1" hangingPunct="1"/>
            <a:r>
              <a:rPr lang="sr-Cyrl-CS" sz="2400" b="1" dirty="0">
                <a:solidFill>
                  <a:srgbClr val="C00000"/>
                </a:solidFill>
                <a:latin typeface="+mn-lt"/>
                <a:cs typeface="Arial" panose="020B0604020202020204" pitchFamily="34" charset="0"/>
              </a:rPr>
              <a:t>   (Грахам – Стил)</a:t>
            </a:r>
            <a:endParaRPr lang="sr-Latn-CS" sz="2400" b="1" dirty="0">
              <a:solidFill>
                <a:srgbClr val="C00000"/>
              </a:solidFill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930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81188" y="2071689"/>
            <a:ext cx="8229600" cy="43894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sr-Latn-CS" sz="2800" b="1">
              <a:solidFill>
                <a:srgbClr val="FF33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800">
                <a:cs typeface="Arial" panose="020B0604020202020204" pitchFamily="34" charset="0"/>
              </a:rPr>
              <a:t>Ритам галопа, холосистолни шум над  трикуспидним ушћем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800">
                <a:cs typeface="Arial" panose="020B0604020202020204" pitchFamily="34" charset="0"/>
              </a:rPr>
              <a:t> </a:t>
            </a:r>
            <a:r>
              <a:rPr lang="sr-Cyrl-CS" sz="2800">
                <a:cs typeface="Arial" panose="020B0604020202020204" pitchFamily="34" charset="0"/>
              </a:rPr>
              <a:t>Набрекле вене на врату</a:t>
            </a:r>
            <a:endParaRPr lang="sr-Latn-CS" sz="2800"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Latn-CS" sz="2800">
                <a:cs typeface="Arial" panose="020B0604020202020204" pitchFamily="34" charset="0"/>
              </a:rPr>
              <a:t> </a:t>
            </a:r>
            <a:r>
              <a:rPr lang="sr-Cyrl-CS" sz="2800">
                <a:cs typeface="Arial" panose="020B0604020202020204" pitchFamily="34" charset="0"/>
              </a:rPr>
              <a:t>Хепатомегалија</a:t>
            </a:r>
            <a:endParaRPr lang="sr-Latn-CS" sz="2800"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Latn-CS" sz="2800">
                <a:cs typeface="Arial" panose="020B0604020202020204" pitchFamily="34" charset="0"/>
              </a:rPr>
              <a:t> </a:t>
            </a:r>
            <a:r>
              <a:rPr lang="sr-Cyrl-CS" sz="2800">
                <a:cs typeface="Arial" panose="020B0604020202020204" pitchFamily="34" charset="0"/>
              </a:rPr>
              <a:t>Едеми потколеница</a:t>
            </a:r>
            <a:endParaRPr lang="sr-Latn-CS" sz="2800"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Latn-CS" sz="2800">
                <a:cs typeface="Arial" panose="020B0604020202020204" pitchFamily="34" charset="0"/>
              </a:rPr>
              <a:t> </a:t>
            </a:r>
            <a:r>
              <a:rPr lang="sr-Cyrl-CS" sz="2800">
                <a:cs typeface="Arial" panose="020B0604020202020204" pitchFamily="34" charset="0"/>
              </a:rPr>
              <a:t>Асцитес</a:t>
            </a:r>
            <a:endParaRPr lang="sr-Latn-CS" sz="2800"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800" b="1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sr-Latn-CS" sz="2800"/>
          </a:p>
        </p:txBody>
      </p:sp>
      <p:sp>
        <p:nvSpPr>
          <p:cNvPr id="49155" name="Text Box 4"/>
          <p:cNvSpPr>
            <a:spLocks noGrp="1" noChangeArrowheads="1"/>
          </p:cNvSpPr>
          <p:nvPr>
            <p:ph type="title"/>
          </p:nvPr>
        </p:nvSpPr>
        <p:spPr>
          <a:xfrm>
            <a:off x="1952625" y="1000125"/>
            <a:ext cx="8229600" cy="1143000"/>
          </a:xfrm>
          <a:noFill/>
        </p:spPr>
        <p:txBody>
          <a:bodyPr>
            <a:normAutofit fontScale="90000"/>
          </a:bodyPr>
          <a:lstStyle/>
          <a:p>
            <a:pPr eaLnBrk="1" hangingPunct="1"/>
            <a:r>
              <a:rPr lang="sr-Cyrl-CS" sz="4000" b="1">
                <a:solidFill>
                  <a:schemeClr val="tx1"/>
                </a:solidFill>
                <a:cs typeface="Arial" panose="020B0604020202020204" pitchFamily="34" charset="0"/>
              </a:rPr>
              <a:t>Знаци декомпензације хроничног плућног срца</a:t>
            </a:r>
            <a:endParaRPr lang="en-US" sz="4000" b="1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968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3"/>
          <p:cNvSpPr>
            <a:spLocks noChangeArrowheads="1"/>
          </p:cNvSpPr>
          <p:nvPr/>
        </p:nvSpPr>
        <p:spPr bwMode="auto">
          <a:xfrm>
            <a:off x="1738313" y="928688"/>
            <a:ext cx="740138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Cyrl-CS" sz="3200" b="1" dirty="0">
                <a:latin typeface="+mj-lt"/>
                <a:cs typeface="Arial" panose="020B0604020202020204" pitchFamily="34" charset="0"/>
              </a:rPr>
              <a:t>ЕКГ знаци хроничног плућног срца</a:t>
            </a:r>
            <a:endParaRPr lang="sr-Latn-CS" sz="3200" b="1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50179" name="Text Box 4"/>
          <p:cNvSpPr txBox="1">
            <a:spLocks noChangeArrowheads="1"/>
          </p:cNvSpPr>
          <p:nvPr/>
        </p:nvSpPr>
        <p:spPr bwMode="auto">
          <a:xfrm>
            <a:off x="1524000" y="1928813"/>
            <a:ext cx="9150262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sr-Latn-CS" sz="2400" dirty="0">
                <a:latin typeface="+mn-lt"/>
                <a:cs typeface="Arial" panose="020B0604020202020204" pitchFamily="34" charset="0"/>
              </a:rPr>
              <a:t>qR </a:t>
            </a:r>
            <a:r>
              <a:rPr lang="sr-Cyrl-CS" sz="2400" dirty="0">
                <a:latin typeface="+mn-lt"/>
                <a:cs typeface="Arial" panose="020B0604020202020204" pitchFamily="34" charset="0"/>
              </a:rPr>
              <a:t>у</a:t>
            </a:r>
            <a:r>
              <a:rPr lang="sr-Latn-CS" sz="2400" dirty="0">
                <a:latin typeface="+mn-lt"/>
                <a:cs typeface="Arial" panose="020B0604020202020204" pitchFamily="34" charset="0"/>
              </a:rPr>
              <a:t> V1 – </a:t>
            </a:r>
            <a:r>
              <a:rPr lang="sr-Cyrl-CS" sz="2400" dirty="0">
                <a:latin typeface="+mn-lt"/>
                <a:cs typeface="Arial" panose="020B0604020202020204" pitchFamily="34" charset="0"/>
              </a:rPr>
              <a:t>главни критеријум</a:t>
            </a:r>
            <a:endParaRPr lang="sr-Latn-CS" sz="2400" dirty="0">
              <a:latin typeface="+mn-lt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sr-Cyrl-CS" sz="2400" dirty="0">
                <a:latin typeface="+mn-lt"/>
                <a:cs typeface="Arial" panose="020B0604020202020204" pitchFamily="34" charset="0"/>
              </a:rPr>
              <a:t>Предоминантни талас </a:t>
            </a:r>
            <a:r>
              <a:rPr lang="sr-Latn-CS" sz="2400" dirty="0">
                <a:latin typeface="+mn-lt"/>
                <a:cs typeface="Arial" panose="020B0604020202020204" pitchFamily="34" charset="0"/>
              </a:rPr>
              <a:t>S </a:t>
            </a:r>
            <a:r>
              <a:rPr lang="sr-Cyrl-CS" sz="2400" dirty="0">
                <a:latin typeface="+mn-lt"/>
                <a:cs typeface="Arial" panose="020B0604020202020204" pitchFamily="34" charset="0"/>
              </a:rPr>
              <a:t>у</a:t>
            </a:r>
            <a:r>
              <a:rPr lang="sr-Latn-CS" sz="2400" dirty="0">
                <a:latin typeface="+mn-lt"/>
                <a:cs typeface="Arial" panose="020B0604020202020204" pitchFamily="34" charset="0"/>
              </a:rPr>
              <a:t> D1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sr-Cyrl-CS" sz="2400" dirty="0">
                <a:latin typeface="+mn-lt"/>
                <a:cs typeface="Arial" panose="020B0604020202020204" pitchFamily="34" charset="0"/>
              </a:rPr>
              <a:t>Предоминантни талас </a:t>
            </a:r>
            <a:r>
              <a:rPr lang="sr-Latn-CS" sz="2400" dirty="0">
                <a:latin typeface="+mn-lt"/>
                <a:cs typeface="Arial" panose="020B0604020202020204" pitchFamily="34" charset="0"/>
              </a:rPr>
              <a:t>S </a:t>
            </a:r>
            <a:r>
              <a:rPr lang="sr-Cyrl-CS" sz="2400" dirty="0">
                <a:latin typeface="+mn-lt"/>
                <a:cs typeface="Arial" panose="020B0604020202020204" pitchFamily="34" charset="0"/>
              </a:rPr>
              <a:t>у</a:t>
            </a:r>
            <a:r>
              <a:rPr lang="sr-Latn-CS" sz="2400" dirty="0">
                <a:latin typeface="+mn-lt"/>
                <a:cs typeface="Arial" panose="020B0604020202020204" pitchFamily="34" charset="0"/>
              </a:rPr>
              <a:t> V5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sr-Latn-CS" sz="2400" dirty="0">
                <a:latin typeface="+mn-lt"/>
                <a:cs typeface="Arial" panose="020B0604020202020204" pitchFamily="34" charset="0"/>
              </a:rPr>
              <a:t>P </a:t>
            </a:r>
            <a:r>
              <a:rPr lang="sr-Cyrl-CS" sz="2400" dirty="0">
                <a:latin typeface="+mn-lt"/>
                <a:cs typeface="Arial" panose="020B0604020202020204" pitchFamily="34" charset="0"/>
              </a:rPr>
              <a:t>пулмонале</a:t>
            </a:r>
            <a:r>
              <a:rPr lang="sr-Latn-CS" sz="2400" dirty="0">
                <a:latin typeface="+mn-lt"/>
                <a:cs typeface="Arial" panose="020B0604020202020204" pitchFamily="34" charset="0"/>
              </a:rPr>
              <a:t> (</a:t>
            </a:r>
            <a:r>
              <a:rPr lang="sr-Cyrl-CS" sz="2400" dirty="0">
                <a:latin typeface="+mn-lt"/>
                <a:cs typeface="Arial" panose="020B0604020202020204" pitchFamily="34" charset="0"/>
              </a:rPr>
              <a:t>оштар, висок &gt;2,5</a:t>
            </a:r>
            <a:r>
              <a:rPr lang="sr-Latn-CS" sz="2400" dirty="0">
                <a:latin typeface="+mn-lt"/>
                <a:cs typeface="Arial" panose="020B0604020202020204" pitchFamily="34" charset="0"/>
              </a:rPr>
              <a:t>mm </a:t>
            </a:r>
            <a:r>
              <a:rPr lang="sr-Latn-CS" sz="2400" dirty="0" smtClean="0">
                <a:latin typeface="+mn-lt"/>
                <a:cs typeface="Arial" panose="020B0604020202020204" pitchFamily="34" charset="0"/>
              </a:rPr>
              <a:t>P </a:t>
            </a:r>
            <a:r>
              <a:rPr lang="sr-Cyrl-RS" sz="2400" dirty="0" smtClean="0">
                <a:latin typeface="+mn-lt"/>
                <a:cs typeface="Arial" panose="020B0604020202020204" pitchFamily="34" charset="0"/>
              </a:rPr>
              <a:t>талас </a:t>
            </a:r>
            <a:r>
              <a:rPr lang="sr-Cyrl-CS" sz="2400" dirty="0" smtClean="0">
                <a:latin typeface="+mn-lt"/>
                <a:cs typeface="Arial" panose="020B0604020202020204" pitchFamily="34" charset="0"/>
              </a:rPr>
              <a:t>у</a:t>
            </a:r>
            <a:r>
              <a:rPr lang="sr-Latn-CS" sz="2000" dirty="0" smtClean="0">
                <a:latin typeface="+mn-lt"/>
                <a:cs typeface="Arial" panose="020B0604020202020204" pitchFamily="34" charset="0"/>
              </a:rPr>
              <a:t> D</a:t>
            </a:r>
            <a:r>
              <a:rPr lang="sr-Latn-CS" sz="2000" baseline="-25000" dirty="0" smtClean="0">
                <a:latin typeface="+mn-lt"/>
                <a:cs typeface="Arial" panose="020B0604020202020204" pitchFamily="34" charset="0"/>
              </a:rPr>
              <a:t>2</a:t>
            </a:r>
            <a:r>
              <a:rPr lang="sr-Cyrl-RS" sz="2000" baseline="-25000" dirty="0" smtClean="0">
                <a:latin typeface="+mn-lt"/>
                <a:cs typeface="Arial" panose="020B0604020202020204" pitchFamily="34" charset="0"/>
              </a:rPr>
              <a:t>,</a:t>
            </a:r>
            <a:r>
              <a:rPr lang="sr-Latn-CS" sz="2000" baseline="-25000" dirty="0" smtClean="0">
                <a:latin typeface="+mn-lt"/>
                <a:cs typeface="Arial" panose="020B0604020202020204" pitchFamily="34" charset="0"/>
              </a:rPr>
              <a:t> </a:t>
            </a:r>
            <a:r>
              <a:rPr lang="sr-Latn-CS" sz="2000" dirty="0" smtClean="0">
                <a:latin typeface="+mn-lt"/>
                <a:cs typeface="Arial" panose="020B0604020202020204" pitchFamily="34" charset="0"/>
              </a:rPr>
              <a:t>D</a:t>
            </a:r>
            <a:r>
              <a:rPr lang="sr-Latn-CS" sz="2000" baseline="-25000" dirty="0" smtClean="0">
                <a:latin typeface="+mn-lt"/>
                <a:cs typeface="Arial" panose="020B0604020202020204" pitchFamily="34" charset="0"/>
              </a:rPr>
              <a:t>3</a:t>
            </a:r>
            <a:r>
              <a:rPr lang="sr-Cyrl-RS" sz="2000" baseline="-25000" dirty="0" smtClean="0">
                <a:latin typeface="+mn-lt"/>
                <a:cs typeface="Arial" panose="020B0604020202020204" pitchFamily="34" charset="0"/>
              </a:rPr>
              <a:t>,</a:t>
            </a:r>
            <a:r>
              <a:rPr lang="sr-Latn-CS" sz="2000" baseline="-25000" dirty="0" smtClean="0">
                <a:latin typeface="+mn-lt"/>
                <a:cs typeface="Arial" panose="020B0604020202020204" pitchFamily="34" charset="0"/>
              </a:rPr>
              <a:t> </a:t>
            </a:r>
            <a:r>
              <a:rPr lang="sr-Cyrl-CS" sz="2000" baseline="-25000" dirty="0" smtClean="0">
                <a:latin typeface="+mn-lt"/>
                <a:cs typeface="Arial" panose="020B0604020202020204" pitchFamily="34" charset="0"/>
              </a:rPr>
              <a:t> </a:t>
            </a:r>
            <a:r>
              <a:rPr lang="sr-Cyrl-CS" sz="2000" dirty="0">
                <a:latin typeface="+mn-lt"/>
                <a:cs typeface="Arial" panose="020B0604020202020204" pitchFamily="34" charset="0"/>
              </a:rPr>
              <a:t>а</a:t>
            </a:r>
            <a:r>
              <a:rPr lang="sr-Latn-CS" sz="2000" dirty="0">
                <a:latin typeface="+mn-lt"/>
                <a:cs typeface="Arial" panose="020B0604020202020204" pitchFamily="34" charset="0"/>
              </a:rPr>
              <a:t>VF)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sr-Cyrl-CS" sz="2400" dirty="0">
                <a:latin typeface="+mn-lt"/>
                <a:cs typeface="Arial" panose="020B0604020202020204" pitchFamily="34" charset="0"/>
              </a:rPr>
              <a:t>Депресија </a:t>
            </a:r>
            <a:r>
              <a:rPr lang="sr-Latn-CS" sz="2400" dirty="0">
                <a:latin typeface="+mn-lt"/>
                <a:cs typeface="Arial" panose="020B0604020202020204" pitchFamily="34" charset="0"/>
              </a:rPr>
              <a:t>S</a:t>
            </a:r>
            <a:r>
              <a:rPr lang="sr-Cyrl-CS" sz="2400" dirty="0">
                <a:latin typeface="+mn-lt"/>
                <a:cs typeface="Arial" panose="020B0604020202020204" pitchFamily="34" charset="0"/>
              </a:rPr>
              <a:t>Т сегмента у</a:t>
            </a:r>
            <a:r>
              <a:rPr lang="sr-Latn-CS" sz="2400" dirty="0">
                <a:latin typeface="+mn-lt"/>
                <a:cs typeface="Arial" panose="020B0604020202020204" pitchFamily="34" charset="0"/>
              </a:rPr>
              <a:t> D2, D3, </a:t>
            </a:r>
            <a:r>
              <a:rPr lang="sr-Cyrl-RS" sz="2400" dirty="0" smtClean="0">
                <a:latin typeface="+mn-lt"/>
                <a:cs typeface="Arial" panose="020B0604020202020204" pitchFamily="34" charset="0"/>
              </a:rPr>
              <a:t>а</a:t>
            </a:r>
            <a:r>
              <a:rPr lang="sr-Latn-CS" sz="2400" dirty="0" smtClean="0">
                <a:latin typeface="+mn-lt"/>
                <a:cs typeface="Arial" panose="020B0604020202020204" pitchFamily="34" charset="0"/>
              </a:rPr>
              <a:t>VF</a:t>
            </a:r>
            <a:endParaRPr lang="sr-Latn-CS" sz="2400" dirty="0">
              <a:latin typeface="+mn-lt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sr-Cyrl-CS" sz="2400" dirty="0">
                <a:latin typeface="+mn-lt"/>
                <a:cs typeface="Arial" panose="020B0604020202020204" pitchFamily="34" charset="0"/>
              </a:rPr>
              <a:t>Инверзија таласа Т од</a:t>
            </a:r>
            <a:r>
              <a:rPr lang="sr-Latn-CS" sz="2400" dirty="0">
                <a:latin typeface="+mn-lt"/>
                <a:cs typeface="Arial" panose="020B0604020202020204" pitchFamily="34" charset="0"/>
              </a:rPr>
              <a:t> V1 </a:t>
            </a:r>
            <a:r>
              <a:rPr lang="sr-Cyrl-CS" sz="2400" dirty="0">
                <a:latin typeface="+mn-lt"/>
                <a:cs typeface="Arial" panose="020B0604020202020204" pitchFamily="34" charset="0"/>
              </a:rPr>
              <a:t>до</a:t>
            </a:r>
            <a:r>
              <a:rPr lang="sr-Latn-CS" sz="2400" dirty="0">
                <a:latin typeface="+mn-lt"/>
                <a:cs typeface="Arial" panose="020B0604020202020204" pitchFamily="34" charset="0"/>
              </a:rPr>
              <a:t> V4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sr-Cyrl-CS" sz="2400" dirty="0">
                <a:latin typeface="+mn-lt"/>
                <a:cs typeface="Arial" panose="020B0604020202020204" pitchFamily="34" charset="0"/>
              </a:rPr>
              <a:t>Инкомплетни или комплетни блок десне гране </a:t>
            </a:r>
            <a:endParaRPr lang="sr-Latn-CS" sz="2400" dirty="0"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859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2253065" y="760844"/>
            <a:ext cx="740138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sr-Cyrl-CS" sz="3200" b="1" dirty="0">
                <a:latin typeface="+mj-lt"/>
                <a:cs typeface="Arial" panose="020B0604020202020204" pitchFamily="34" charset="0"/>
              </a:rPr>
              <a:t>ЕКГ знаци хроничног плућног срца</a:t>
            </a:r>
            <a:endParaRPr lang="en-US" sz="3200" b="1" baseline="-25000" dirty="0">
              <a:latin typeface="+mj-lt"/>
              <a:cs typeface="Arial" panose="020B0604020202020204" pitchFamily="34" charset="0"/>
            </a:endParaRPr>
          </a:p>
        </p:txBody>
      </p:sp>
      <p:pic>
        <p:nvPicPr>
          <p:cNvPr id="37892" name="Picture 4" descr="Diagnosis and Treatment of Pulmonary Hypertension - American Family  Physici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70632" y="2078555"/>
            <a:ext cx="8083642" cy="4338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1389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9571" y="694568"/>
            <a:ext cx="8401050" cy="1143000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3200" dirty="0">
                <a:solidFill>
                  <a:prstClr val="black"/>
                </a:solidFill>
                <a:ea typeface="+mn-ea"/>
                <a:cs typeface="Arial" charset="0"/>
              </a:rPr>
              <a:t>  </a:t>
            </a:r>
            <a:r>
              <a:rPr lang="sr-Cyrl-CS" sz="3200" b="1" dirty="0">
                <a:solidFill>
                  <a:prstClr val="black"/>
                </a:solidFill>
                <a:ea typeface="+mn-ea"/>
                <a:cs typeface="Arial" charset="0"/>
              </a:rPr>
              <a:t>ЕКГ знаци хроничног плућног срца</a:t>
            </a:r>
            <a:r>
              <a:rPr lang="en-US" sz="3200" b="1" baseline="-25000" dirty="0">
                <a:solidFill>
                  <a:prstClr val="black"/>
                </a:solidFill>
                <a:ea typeface="+mn-ea"/>
                <a:cs typeface="Arial" charset="0"/>
              </a:rPr>
              <a:t/>
            </a:r>
            <a:br>
              <a:rPr lang="en-US" sz="3200" b="1" baseline="-25000" dirty="0">
                <a:solidFill>
                  <a:prstClr val="black"/>
                </a:solidFill>
                <a:ea typeface="+mn-ea"/>
                <a:cs typeface="Arial" charset="0"/>
              </a:rPr>
            </a:br>
            <a:endParaRPr lang="sr-Latn-CS" sz="3200" b="1" dirty="0"/>
          </a:p>
        </p:txBody>
      </p:sp>
      <p:pic>
        <p:nvPicPr>
          <p:cNvPr id="5222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428875"/>
            <a:ext cx="6286500" cy="321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8483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>
          <a:xfrm>
            <a:off x="1900715" y="576485"/>
            <a:ext cx="8911687" cy="1280890"/>
          </a:xfrm>
        </p:spPr>
        <p:txBody>
          <a:bodyPr/>
          <a:lstStyle/>
          <a:p>
            <a:r>
              <a:rPr lang="sr-Cyrl-CS" sz="3200" b="1" dirty="0">
                <a:solidFill>
                  <a:srgbClr val="000000"/>
                </a:solidFill>
                <a:cs typeface="Arial" panose="020B0604020202020204" pitchFamily="34" charset="0"/>
              </a:rPr>
              <a:t>ЕКГ знаци хроничног плућног срца - БДГ</a:t>
            </a:r>
            <a:r>
              <a:rPr lang="en-US" b="1" baseline="-25000" dirty="0" smtClean="0">
                <a:solidFill>
                  <a:srgbClr val="000000"/>
                </a:solidFill>
                <a:cs typeface="Arial" panose="020B0604020202020204" pitchFamily="34" charset="0"/>
              </a:rPr>
              <a:t/>
            </a:r>
            <a:br>
              <a:rPr lang="en-US" b="1" baseline="-25000" dirty="0" smtClean="0">
                <a:solidFill>
                  <a:srgbClr val="000000"/>
                </a:solidFill>
                <a:cs typeface="Arial" panose="020B0604020202020204" pitchFamily="34" charset="0"/>
              </a:rPr>
            </a:br>
            <a:endParaRPr lang="sr-Latn-CS" b="1" dirty="0" smtClean="0"/>
          </a:p>
        </p:txBody>
      </p:sp>
      <p:pic>
        <p:nvPicPr>
          <p:cNvPr id="53251" name="Picture 4" descr="RBB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66938" y="1857375"/>
            <a:ext cx="7772400" cy="396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9218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cor pulmonale RD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81188" y="1928813"/>
            <a:ext cx="80010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5" name="Text Box 3"/>
          <p:cNvSpPr txBox="1">
            <a:spLocks noChangeArrowheads="1"/>
          </p:cNvSpPr>
          <p:nvPr/>
        </p:nvSpPr>
        <p:spPr bwMode="auto">
          <a:xfrm>
            <a:off x="6634165" y="3929063"/>
            <a:ext cx="291428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sr-Cyrl-CS" sz="1600" b="1" dirty="0">
                <a:latin typeface="+mn-lt"/>
                <a:cs typeface="Arial" panose="020B0604020202020204" pitchFamily="34" charset="0"/>
              </a:rPr>
              <a:t>Увећана десна комора </a:t>
            </a:r>
          </a:p>
          <a:p>
            <a:pPr eaLnBrk="1" hangingPunct="1"/>
            <a:r>
              <a:rPr lang="sr-Cyrl-CS" sz="1600" b="1" dirty="0">
                <a:latin typeface="+mn-lt"/>
                <a:cs typeface="Arial" panose="020B0604020202020204" pitchFamily="34" charset="0"/>
              </a:rPr>
              <a:t>смањује величину </a:t>
            </a:r>
          </a:p>
          <a:p>
            <a:pPr eaLnBrk="1" hangingPunct="1"/>
            <a:r>
              <a:rPr lang="sr-Cyrl-CS" sz="1600" b="1" dirty="0">
                <a:latin typeface="+mn-lt"/>
                <a:cs typeface="Arial" panose="020B0604020202020204" pitchFamily="34" charset="0"/>
              </a:rPr>
              <a:t>ретростерналног простора</a:t>
            </a:r>
            <a:endParaRPr lang="en-US" sz="1600" b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452814" y="5000625"/>
            <a:ext cx="211628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sr-Cyrl-CS" b="1" dirty="0">
                <a:latin typeface="+mn-lt"/>
                <a:cs typeface="Arial" panose="020B0604020202020204" pitchFamily="34" charset="0"/>
              </a:rPr>
              <a:t>Кардиомегалиј</a:t>
            </a:r>
            <a:r>
              <a:rPr lang="sr-Cyrl-CS" b="1" dirty="0">
                <a:latin typeface="+mn-lt"/>
              </a:rPr>
              <a:t>а</a:t>
            </a:r>
            <a:endParaRPr lang="sr-Latn-CS" dirty="0">
              <a:latin typeface="+mn-lt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595688" y="3643313"/>
            <a:ext cx="236795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sr-Cyrl-CS" b="1" dirty="0">
                <a:latin typeface="+mn-lt"/>
                <a:cs typeface="Arial" panose="020B0604020202020204" pitchFamily="34" charset="0"/>
              </a:rPr>
              <a:t>Истакнут трункус </a:t>
            </a:r>
          </a:p>
          <a:p>
            <a:pPr eaLnBrk="1" hangingPunct="1"/>
            <a:r>
              <a:rPr lang="sr-Cyrl-CS" b="1" dirty="0">
                <a:latin typeface="+mn-lt"/>
                <a:cs typeface="Arial" panose="020B0604020202020204" pitchFamily="34" charset="0"/>
              </a:rPr>
              <a:t>а.пулмоналис</a:t>
            </a:r>
            <a:endParaRPr lang="sr-Latn-CS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5302" name="Rectangle 6"/>
          <p:cNvSpPr>
            <a:spLocks noChangeArrowheads="1"/>
          </p:cNvSpPr>
          <p:nvPr/>
        </p:nvSpPr>
        <p:spPr bwMode="auto">
          <a:xfrm>
            <a:off x="1626577" y="678656"/>
            <a:ext cx="1015511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sr-Cyrl-CS" sz="3200" b="1" dirty="0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Хронично плућно срце – </a:t>
            </a:r>
            <a:r>
              <a:rPr lang="sr-Cyrl-CS" sz="3200" b="1" dirty="0" smtClean="0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р</a:t>
            </a:r>
            <a:r>
              <a:rPr lang="sr-Cyrl-RS" sz="3200" b="1" dirty="0" smtClean="0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адиографски</a:t>
            </a:r>
            <a:r>
              <a:rPr lang="sr-Cyrl-CS" sz="3200" b="1" dirty="0" smtClean="0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sr-Cyrl-CS" sz="3200" b="1" dirty="0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налаз</a:t>
            </a:r>
            <a:r>
              <a:rPr lang="sr-Latn-CS" sz="3200" b="1" dirty="0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    </a:t>
            </a:r>
            <a:endParaRPr lang="en-US" sz="3200" b="1" dirty="0">
              <a:solidFill>
                <a:srgbClr val="000000"/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719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2" name="Rectangle 6"/>
          <p:cNvSpPr>
            <a:spLocks noChangeArrowheads="1"/>
          </p:cNvSpPr>
          <p:nvPr/>
        </p:nvSpPr>
        <p:spPr bwMode="auto">
          <a:xfrm>
            <a:off x="1626577" y="678656"/>
            <a:ext cx="1015511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sr-Cyrl-CS" sz="3200" b="1" dirty="0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Хронично плућно срце – </a:t>
            </a:r>
            <a:r>
              <a:rPr lang="sr-Cyrl-CS" sz="3200" b="1" dirty="0" smtClean="0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р</a:t>
            </a:r>
            <a:r>
              <a:rPr lang="sr-Cyrl-RS" sz="3200" b="1" dirty="0" smtClean="0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адиографски</a:t>
            </a:r>
            <a:r>
              <a:rPr lang="sr-Cyrl-CS" sz="3200" b="1" dirty="0" smtClean="0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sr-Cyrl-CS" sz="3200" b="1" dirty="0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налаз</a:t>
            </a:r>
            <a:r>
              <a:rPr lang="sr-Latn-CS" sz="3200" b="1" dirty="0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    </a:t>
            </a:r>
            <a:endParaRPr lang="en-US" sz="3200" b="1" dirty="0">
              <a:solidFill>
                <a:srgbClr val="000000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76802" name="Picture 2" descr="Pulmonary hypertension: a guide for GPs | British Journal of General  Practi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1151" y="1850786"/>
            <a:ext cx="4297436" cy="4193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6804" name="Picture 4" descr="Pulmonary Hypertension Diagnosis | Pulmonary Arterial Hypertension Diagnosi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33583" y="1850786"/>
            <a:ext cx="4972359" cy="4193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8498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3"/>
          <p:cNvSpPr txBox="1">
            <a:spLocks noChangeArrowheads="1"/>
          </p:cNvSpPr>
          <p:nvPr/>
        </p:nvSpPr>
        <p:spPr bwMode="auto">
          <a:xfrm>
            <a:off x="1609459" y="655223"/>
            <a:ext cx="978985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sr-Cyrl-CS" sz="3200" b="1" dirty="0">
                <a:latin typeface="+mj-lt"/>
                <a:cs typeface="Arial" panose="020B0604020202020204" pitchFamily="34" charset="0"/>
              </a:rPr>
              <a:t>Хронично плућно срце - ехокардиографија</a:t>
            </a:r>
            <a:r>
              <a:rPr lang="sr-Latn-CS" sz="3200" b="1" dirty="0">
                <a:latin typeface="+mj-lt"/>
                <a:cs typeface="Arial" panose="020B0604020202020204" pitchFamily="34" charset="0"/>
              </a:rPr>
              <a:t>   </a:t>
            </a:r>
            <a:endParaRPr lang="en-US" sz="3200" b="1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58371" name="Text Box 4"/>
          <p:cNvSpPr txBox="1">
            <a:spLocks noChangeArrowheads="1"/>
          </p:cNvSpPr>
          <p:nvPr/>
        </p:nvSpPr>
        <p:spPr bwMode="auto">
          <a:xfrm>
            <a:off x="2057400" y="1714501"/>
            <a:ext cx="86106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sr-Cyrl-CS" sz="2400" b="1" dirty="0">
                <a:latin typeface="+mn-lt"/>
                <a:cs typeface="Arial" panose="020B0604020202020204" pitchFamily="34" charset="0"/>
              </a:rPr>
              <a:t> </a:t>
            </a:r>
            <a:r>
              <a:rPr lang="sr-Cyrl-CS" sz="2400" b="1" dirty="0">
                <a:solidFill>
                  <a:srgbClr val="C00000"/>
                </a:solidFill>
                <a:latin typeface="+mn-lt"/>
                <a:cs typeface="Arial" panose="020B0604020202020204" pitchFamily="34" charset="0"/>
              </a:rPr>
              <a:t>Дводимензионални мод</a:t>
            </a:r>
            <a:endParaRPr lang="sr-Latn-CS" sz="2400" b="1" dirty="0">
              <a:solidFill>
                <a:srgbClr val="C00000"/>
              </a:solidFill>
              <a:latin typeface="+mn-lt"/>
              <a:cs typeface="Arial" panose="020B0604020202020204" pitchFamily="34" charset="0"/>
            </a:endParaRPr>
          </a:p>
          <a:p>
            <a:pPr eaLnBrk="1" hangingPunct="1"/>
            <a:endParaRPr lang="sr-Latn-CS" sz="2400" b="1" dirty="0">
              <a:solidFill>
                <a:srgbClr val="00CC00"/>
              </a:solidFill>
              <a:latin typeface="+mn-lt"/>
            </a:endParaRPr>
          </a:p>
          <a:p>
            <a:pPr eaLnBrk="1" hangingPunct="1"/>
            <a:r>
              <a:rPr lang="sr-Cyrl-CS" sz="2400" dirty="0">
                <a:latin typeface="+mn-lt"/>
                <a:cs typeface="Arial" panose="020B0604020202020204" pitchFamily="34" charset="0"/>
              </a:rPr>
              <a:t>Величина шупљине десног срца</a:t>
            </a:r>
            <a:endParaRPr lang="sr-Latn-CS" sz="2400" dirty="0">
              <a:latin typeface="+mn-lt"/>
              <a:cs typeface="Arial" panose="020B0604020202020204" pitchFamily="34" charset="0"/>
            </a:endParaRPr>
          </a:p>
          <a:p>
            <a:pPr eaLnBrk="1" hangingPunct="1"/>
            <a:r>
              <a:rPr lang="sr-Cyrl-CS" sz="2400" dirty="0">
                <a:latin typeface="+mn-lt"/>
                <a:cs typeface="Arial" panose="020B0604020202020204" pitchFamily="34" charset="0"/>
              </a:rPr>
              <a:t>Дебљина зида десне коморе</a:t>
            </a:r>
            <a:endParaRPr lang="sr-Latn-CS" sz="2400" dirty="0">
              <a:latin typeface="+mn-lt"/>
              <a:cs typeface="Arial" panose="020B0604020202020204" pitchFamily="34" charset="0"/>
            </a:endParaRPr>
          </a:p>
          <a:p>
            <a:pPr eaLnBrk="1" hangingPunct="1"/>
            <a:r>
              <a:rPr lang="sr-Cyrl-CS" sz="2400" dirty="0">
                <a:latin typeface="+mn-lt"/>
                <a:cs typeface="Arial" panose="020B0604020202020204" pitchFamily="34" charset="0"/>
              </a:rPr>
              <a:t>Покрети септума </a:t>
            </a:r>
            <a:r>
              <a:rPr lang="sr-Latn-CS" sz="2400" dirty="0">
                <a:latin typeface="+mn-lt"/>
                <a:cs typeface="Arial" panose="020B0604020202020204" pitchFamily="34" charset="0"/>
              </a:rPr>
              <a:t>(</a:t>
            </a:r>
            <a:r>
              <a:rPr lang="sr-Cyrl-CS" sz="2400" dirty="0">
                <a:latin typeface="+mn-lt"/>
                <a:cs typeface="Arial" panose="020B0604020202020204" pitchFamily="34" charset="0"/>
              </a:rPr>
              <a:t>у раној фази парадоксни покрети у систоли и ненормално поравнање у дијастоли због дилатације десне коморе</a:t>
            </a:r>
            <a:r>
              <a:rPr lang="sr-Latn-CS" sz="2400" dirty="0">
                <a:latin typeface="+mn-lt"/>
                <a:cs typeface="Arial" panose="020B0604020202020204" pitchFamily="34" charset="0"/>
              </a:rPr>
              <a:t>)</a:t>
            </a:r>
          </a:p>
          <a:p>
            <a:pPr eaLnBrk="1" hangingPunct="1"/>
            <a:endParaRPr lang="sr-Latn-CS" sz="2400" b="1" dirty="0">
              <a:solidFill>
                <a:schemeClr val="tx2"/>
              </a:solidFill>
              <a:latin typeface="+mn-lt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sr-Cyrl-CS" sz="2400" b="1" dirty="0" smtClean="0">
                <a:solidFill>
                  <a:srgbClr val="C00000"/>
                </a:solidFill>
                <a:latin typeface="+mn-lt"/>
                <a:cs typeface="Arial" panose="020B0604020202020204" pitchFamily="34" charset="0"/>
              </a:rPr>
              <a:t>Доплер</a:t>
            </a:r>
            <a:endParaRPr lang="sr-Latn-CS" sz="2400" b="1" dirty="0">
              <a:solidFill>
                <a:srgbClr val="C00000"/>
              </a:solidFill>
              <a:latin typeface="+mn-lt"/>
              <a:cs typeface="Arial" panose="020B0604020202020204" pitchFamily="34" charset="0"/>
            </a:endParaRPr>
          </a:p>
          <a:p>
            <a:pPr eaLnBrk="1" hangingPunct="1"/>
            <a:endParaRPr lang="sr-Latn-CS" sz="2400" b="1" dirty="0">
              <a:solidFill>
                <a:srgbClr val="00CC00"/>
              </a:solidFill>
              <a:latin typeface="+mn-lt"/>
            </a:endParaRPr>
          </a:p>
          <a:p>
            <a:pPr eaLnBrk="1" hangingPunct="1"/>
            <a:r>
              <a:rPr lang="sr-Cyrl-CS" sz="2400" dirty="0">
                <a:latin typeface="+mn-lt"/>
                <a:cs typeface="Arial" panose="020B0604020202020204" pitchFamily="34" charset="0"/>
              </a:rPr>
              <a:t>Регургитација крви на трикуспидном </a:t>
            </a:r>
            <a:r>
              <a:rPr lang="sr-Cyrl-CS" sz="2400" dirty="0" smtClean="0">
                <a:latin typeface="+mn-lt"/>
                <a:cs typeface="Arial" panose="020B0604020202020204" pitchFamily="34" charset="0"/>
              </a:rPr>
              <a:t>ушћу, </a:t>
            </a:r>
            <a:r>
              <a:rPr lang="sr-Cyrl-CS" sz="2400" dirty="0">
                <a:latin typeface="+mn-lt"/>
                <a:cs typeface="Arial" panose="020B0604020202020204" pitchFamily="34" charset="0"/>
              </a:rPr>
              <a:t>процена притиска у плућној артерији (СПДК)</a:t>
            </a:r>
            <a:endParaRPr lang="en-US" sz="2400" dirty="0"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111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/>
          </p:nvPr>
        </p:nvSpPr>
        <p:spPr>
          <a:xfrm>
            <a:off x="1570869" y="733470"/>
            <a:ext cx="9644063" cy="1143000"/>
          </a:xfrm>
        </p:spPr>
        <p:txBody>
          <a:bodyPr>
            <a:normAutofit fontScale="90000"/>
          </a:bodyPr>
          <a:lstStyle/>
          <a:p>
            <a:r>
              <a:rPr lang="sr-Cyrl-CS" b="1" dirty="0" smtClean="0">
                <a:cs typeface="Arial" panose="020B0604020202020204" pitchFamily="34" charset="0"/>
              </a:rPr>
              <a:t>Хронично плућно срце - ехокардиографија</a:t>
            </a:r>
            <a:r>
              <a:rPr lang="sr-Latn-CS" b="1" dirty="0" smtClean="0">
                <a:cs typeface="Arial" panose="020B0604020202020204" pitchFamily="34" charset="0"/>
              </a:rPr>
              <a:t>   </a:t>
            </a:r>
            <a:r>
              <a:rPr lang="en-US" b="1" dirty="0" smtClean="0">
                <a:cs typeface="Arial" panose="020B0604020202020204" pitchFamily="34" charset="0"/>
              </a:rPr>
              <a:t/>
            </a:r>
            <a:br>
              <a:rPr lang="en-US" b="1" dirty="0" smtClean="0">
                <a:cs typeface="Arial" panose="020B0604020202020204" pitchFamily="34" charset="0"/>
              </a:rPr>
            </a:br>
            <a:endParaRPr lang="sr-Latn-CS" dirty="0" smtClean="0"/>
          </a:p>
        </p:txBody>
      </p:sp>
      <p:pic>
        <p:nvPicPr>
          <p:cNvPr id="4" name="Radivojevic.4S.2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95688" y="2357439"/>
            <a:ext cx="5105400" cy="397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52915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6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09750" y="1285876"/>
            <a:ext cx="8858250" cy="4530725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sr-Cyrl-CS" sz="2800" b="1" dirty="0">
                <a:cs typeface="Arial" panose="020B0604020202020204" pitchFamily="34" charset="0"/>
              </a:rPr>
              <a:t>Акутна </a:t>
            </a:r>
            <a:r>
              <a:rPr lang="sr-Cyrl-CS" sz="2800" b="1" dirty="0" smtClean="0">
                <a:cs typeface="Arial" panose="020B0604020202020204" pitchFamily="34" charset="0"/>
              </a:rPr>
              <a:t>респираторна </a:t>
            </a:r>
            <a:r>
              <a:rPr lang="sr-Cyrl-CS" sz="2800" b="1" dirty="0">
                <a:cs typeface="Arial" panose="020B0604020202020204" pitchFamily="34" charset="0"/>
              </a:rPr>
              <a:t>инсуфицијенција  </a:t>
            </a:r>
            <a:r>
              <a:rPr lang="sr-Cyrl-CS" sz="2800" dirty="0">
                <a:cs typeface="Arial" panose="020B0604020202020204" pitchFamily="34" charset="0"/>
              </a:rPr>
              <a:t>настаје </a:t>
            </a:r>
            <a:r>
              <a:rPr lang="sr-Cyrl-CS" sz="2800" dirty="0" smtClean="0">
                <a:cs typeface="Arial" panose="020B0604020202020204" pitchFamily="34" charset="0"/>
              </a:rPr>
              <a:t>нагло и брзо, </a:t>
            </a:r>
            <a:r>
              <a:rPr lang="sr-Cyrl-CS" sz="2800" dirty="0">
                <a:cs typeface="Arial" panose="020B0604020202020204" pitchFamily="34" charset="0"/>
              </a:rPr>
              <a:t>узрокована је акутним плућним и ванплућним обољењима, </a:t>
            </a:r>
            <a:r>
              <a:rPr lang="sr-Cyrl-CS" sz="2800" dirty="0" smtClean="0">
                <a:cs typeface="Arial" panose="020B0604020202020204" pitchFamily="34" charset="0"/>
              </a:rPr>
              <a:t>вредност </a:t>
            </a:r>
            <a:r>
              <a:rPr lang="sr-Latn-CS" sz="2800" dirty="0" smtClean="0">
                <a:cs typeface="Arial" panose="020B0604020202020204" pitchFamily="34" charset="0"/>
              </a:rPr>
              <a:t>PaO2 </a:t>
            </a:r>
            <a:r>
              <a:rPr lang="sr-Cyrl-CS" sz="2800" dirty="0" smtClean="0">
                <a:cs typeface="Arial" panose="020B0604020202020204" pitchFamily="34" charset="0"/>
              </a:rPr>
              <a:t>пада </a:t>
            </a:r>
            <a:r>
              <a:rPr lang="sr-Cyrl-CS" sz="2800" dirty="0">
                <a:cs typeface="Arial" panose="020B0604020202020204" pitchFamily="34" charset="0"/>
              </a:rPr>
              <a:t>испод</a:t>
            </a:r>
            <a:r>
              <a:rPr lang="sr-Latn-CS" sz="2800" dirty="0">
                <a:cs typeface="Arial" panose="020B0604020202020204" pitchFamily="34" charset="0"/>
              </a:rPr>
              <a:t> 8kPa (60mmHg)</a:t>
            </a:r>
            <a:r>
              <a:rPr lang="sr-Cyrl-CS" sz="2800" dirty="0">
                <a:cs typeface="Arial" panose="020B0604020202020204" pitchFamily="34" charset="0"/>
              </a:rPr>
              <a:t> и</a:t>
            </a:r>
            <a:r>
              <a:rPr lang="sr-Latn-CS" sz="2800" dirty="0">
                <a:cs typeface="Arial" panose="020B0604020202020204" pitchFamily="34" charset="0"/>
              </a:rPr>
              <a:t>/</a:t>
            </a:r>
            <a:r>
              <a:rPr lang="sr-Cyrl-CS" sz="2800" dirty="0">
                <a:cs typeface="Arial" panose="020B0604020202020204" pitchFamily="34" charset="0"/>
              </a:rPr>
              <a:t>или</a:t>
            </a:r>
            <a:r>
              <a:rPr lang="sr-Latn-CS" sz="2800" dirty="0">
                <a:cs typeface="Arial" panose="020B0604020202020204" pitchFamily="34" charset="0"/>
              </a:rPr>
              <a:t> </a:t>
            </a:r>
            <a:r>
              <a:rPr lang="sr-Cyrl-RS" sz="2800" dirty="0" smtClean="0">
                <a:cs typeface="Arial" panose="020B0604020202020204" pitchFamily="34" charset="0"/>
              </a:rPr>
              <a:t>вредност </a:t>
            </a:r>
            <a:r>
              <a:rPr lang="sr-Latn-CS" sz="2800" dirty="0" smtClean="0">
                <a:cs typeface="Arial" panose="020B0604020202020204" pitchFamily="34" charset="0"/>
              </a:rPr>
              <a:t>PaCO2 </a:t>
            </a:r>
            <a:r>
              <a:rPr lang="sr-Cyrl-RS" sz="2800" dirty="0" smtClean="0">
                <a:cs typeface="Arial" panose="020B0604020202020204" pitchFamily="34" charset="0"/>
              </a:rPr>
              <a:t>расте </a:t>
            </a:r>
            <a:r>
              <a:rPr lang="sr-Cyrl-CS" sz="2800" dirty="0" smtClean="0">
                <a:cs typeface="Arial" panose="020B0604020202020204" pitchFamily="34" charset="0"/>
              </a:rPr>
              <a:t>преко</a:t>
            </a:r>
            <a:r>
              <a:rPr lang="sr-Latn-CS" sz="2800" dirty="0" smtClean="0">
                <a:cs typeface="Arial" panose="020B0604020202020204" pitchFamily="34" charset="0"/>
              </a:rPr>
              <a:t> </a:t>
            </a:r>
            <a:r>
              <a:rPr lang="sr-Latn-CS" sz="2800" dirty="0">
                <a:cs typeface="Arial" panose="020B0604020202020204" pitchFamily="34" charset="0"/>
              </a:rPr>
              <a:t>6.6kPa (50mmHg)</a:t>
            </a:r>
            <a:r>
              <a:rPr lang="sr-Cyrl-CS" sz="2800" dirty="0">
                <a:cs typeface="Arial" panose="020B0604020202020204" pitchFamily="34" charset="0"/>
              </a:rPr>
              <a:t>.</a:t>
            </a:r>
          </a:p>
          <a:p>
            <a:pPr eaLnBrk="1" hangingPunct="1">
              <a:buFontTx/>
              <a:buNone/>
            </a:pPr>
            <a:endParaRPr lang="sr-Cyrl-CS" sz="2800" dirty="0">
              <a:cs typeface="Arial" panose="020B0604020202020204" pitchFamily="34" charset="0"/>
            </a:endParaRPr>
          </a:p>
          <a:p>
            <a:pPr eaLnBrk="1" hangingPunct="1"/>
            <a:r>
              <a:rPr lang="sr-Cyrl-CS" sz="2800" b="1" dirty="0">
                <a:cs typeface="Arial" panose="020B0604020202020204" pitchFamily="34" charset="0"/>
              </a:rPr>
              <a:t>Хронична </a:t>
            </a:r>
            <a:r>
              <a:rPr lang="sr-Cyrl-CS" sz="2800" b="1" dirty="0" smtClean="0">
                <a:cs typeface="Arial" panose="020B0604020202020204" pitchFamily="34" charset="0"/>
              </a:rPr>
              <a:t>респираторна </a:t>
            </a:r>
            <a:r>
              <a:rPr lang="sr-Cyrl-CS" sz="2800" b="1" dirty="0">
                <a:cs typeface="Arial" panose="020B0604020202020204" pitchFamily="34" charset="0"/>
              </a:rPr>
              <a:t>инсуфицијенција </a:t>
            </a:r>
            <a:r>
              <a:rPr lang="sr-Cyrl-CS" sz="2800" dirty="0">
                <a:cs typeface="Arial" panose="020B0604020202020204" pitchFamily="34" charset="0"/>
              </a:rPr>
              <a:t>карактерише се трајним поремећајем респирацијских гасова у артеријској крви, </a:t>
            </a:r>
            <a:r>
              <a:rPr lang="sr-Cyrl-CS" sz="2800" dirty="0" smtClean="0">
                <a:cs typeface="Arial" panose="020B0604020202020204" pitchFamily="34" charset="0"/>
              </a:rPr>
              <a:t>постоји </a:t>
            </a:r>
            <a:r>
              <a:rPr lang="sr-Cyrl-CS" sz="2800" dirty="0">
                <a:cs typeface="Arial" panose="020B0604020202020204" pitchFamily="34" charset="0"/>
              </a:rPr>
              <a:t>хипоксемија </a:t>
            </a:r>
            <a:r>
              <a:rPr lang="sr-Cyrl-CS" sz="2800" dirty="0" smtClean="0">
                <a:cs typeface="Arial" panose="020B0604020202020204" pitchFamily="34" charset="0"/>
              </a:rPr>
              <a:t>која може бити </a:t>
            </a:r>
            <a:r>
              <a:rPr lang="sr-Cyrl-CS" sz="2800" dirty="0">
                <a:cs typeface="Arial" panose="020B0604020202020204" pitchFamily="34" charset="0"/>
              </a:rPr>
              <a:t>удружена са хиперкапнијом. </a:t>
            </a:r>
            <a:endParaRPr lang="en-US" sz="28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000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2"/>
          <p:cNvSpPr>
            <a:spLocks noGrp="1" noChangeArrowheads="1"/>
          </p:cNvSpPr>
          <p:nvPr>
            <p:ph type="title"/>
          </p:nvPr>
        </p:nvSpPr>
        <p:spPr>
          <a:xfrm>
            <a:off x="1809750" y="1000125"/>
            <a:ext cx="8229600" cy="1143000"/>
          </a:xfrm>
          <a:noFill/>
        </p:spPr>
        <p:txBody>
          <a:bodyPr/>
          <a:lstStyle/>
          <a:p>
            <a:r>
              <a:rPr lang="sr-Cyrl-CS" sz="4400" b="1">
                <a:solidFill>
                  <a:schemeClr val="tx1"/>
                </a:solidFill>
                <a:cs typeface="Arial" panose="020B0604020202020204" pitchFamily="34" charset="0"/>
              </a:rPr>
              <a:t>  Катетеризација срца</a:t>
            </a:r>
            <a:r>
              <a:rPr lang="sr-Latn-CS" sz="4400">
                <a:solidFill>
                  <a:schemeClr val="tx1"/>
                </a:solidFill>
                <a:cs typeface="Arial" panose="020B0604020202020204" pitchFamily="34" charset="0"/>
              </a:rPr>
              <a:t>  </a:t>
            </a:r>
            <a:endParaRPr lang="en-US" sz="440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60419" name="Text Box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sr-Cyrl-CS" sz="2400" dirty="0">
                <a:cs typeface="Arial" panose="020B0604020202020204" pitchFamily="34" charset="0"/>
              </a:rPr>
              <a:t>Плућни васкуларни притисак</a:t>
            </a:r>
            <a:endParaRPr lang="sr-Latn-CS" sz="2400" dirty="0"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sr-Cyrl-CS" sz="2400" dirty="0">
                <a:cs typeface="Arial" panose="020B0604020202020204" pitchFamily="34" charset="0"/>
              </a:rPr>
              <a:t>Плућни капиларни притисак</a:t>
            </a:r>
            <a:endParaRPr lang="sr-Latn-CS" sz="2400" dirty="0"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sr-Cyrl-CS" sz="2400" dirty="0">
                <a:cs typeface="Arial" panose="020B0604020202020204" pitchFamily="34" charset="0"/>
              </a:rPr>
              <a:t>Притисак у десној преткомори и комори</a:t>
            </a:r>
            <a:endParaRPr lang="sr-Latn-CS" sz="2400" dirty="0"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sr-Cyrl-CS" sz="2400" dirty="0">
                <a:cs typeface="Arial" panose="020B0604020202020204" pitchFamily="34" charset="0"/>
              </a:rPr>
              <a:t>Промена притиска при примени вазодилататора </a:t>
            </a:r>
            <a:r>
              <a:rPr lang="sr-Cyrl-CS" sz="2400" dirty="0" smtClean="0">
                <a:cs typeface="Arial" panose="020B0604020202020204" pitchFamily="34" charset="0"/>
              </a:rPr>
              <a:t>(тест </a:t>
            </a:r>
            <a:r>
              <a:rPr lang="sr-Cyrl-CS" sz="2400" dirty="0">
                <a:cs typeface="Arial" panose="020B0604020202020204" pitchFamily="34" charset="0"/>
              </a:rPr>
              <a:t>вазореактивности)</a:t>
            </a:r>
            <a:endParaRPr lang="sr-Latn-CS" sz="2400" dirty="0"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sr-Cyrl-CS" sz="2400" dirty="0">
                <a:cs typeface="Arial" panose="020B0604020202020204" pitchFamily="34" charset="0"/>
              </a:rPr>
              <a:t>Битно за исључење урођених срчаних мана и болести левог срца</a:t>
            </a:r>
          </a:p>
          <a:p>
            <a:pPr>
              <a:lnSpc>
                <a:spcPct val="80000"/>
              </a:lnSpc>
            </a:pPr>
            <a:r>
              <a:rPr lang="sr-Cyrl-CS" sz="2400" dirty="0">
                <a:cs typeface="Arial" panose="020B0604020202020204" pitchFamily="34" charset="0"/>
              </a:rPr>
              <a:t>Златни стандард за дијагностику и процену степена плућне хипертензије</a:t>
            </a:r>
            <a:endParaRPr lang="en-US" sz="24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333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2"/>
          <p:cNvSpPr>
            <a:spLocks noGrp="1" noChangeArrowheads="1"/>
          </p:cNvSpPr>
          <p:nvPr>
            <p:ph type="title"/>
          </p:nvPr>
        </p:nvSpPr>
        <p:spPr>
          <a:xfrm>
            <a:off x="1809750" y="1000125"/>
            <a:ext cx="8229600" cy="1143000"/>
          </a:xfrm>
          <a:noFill/>
        </p:spPr>
        <p:txBody>
          <a:bodyPr/>
          <a:lstStyle/>
          <a:p>
            <a:r>
              <a:rPr lang="sr-Cyrl-CS" sz="4400" b="1">
                <a:solidFill>
                  <a:schemeClr val="tx1"/>
                </a:solidFill>
                <a:cs typeface="Arial" panose="020B0604020202020204" pitchFamily="34" charset="0"/>
              </a:rPr>
              <a:t>  Катетеризација срца</a:t>
            </a:r>
            <a:r>
              <a:rPr lang="sr-Latn-CS" sz="4400">
                <a:solidFill>
                  <a:schemeClr val="tx1"/>
                </a:solidFill>
                <a:cs typeface="Arial" panose="020B0604020202020204" pitchFamily="34" charset="0"/>
              </a:rPr>
              <a:t>  </a:t>
            </a:r>
            <a:endParaRPr lang="en-US" sz="440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pic>
        <p:nvPicPr>
          <p:cNvPr id="77826" name="Picture 2" descr="Right Heart Catheterization - Health Encyclopedia - University of Rochester  Medical Cen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82624" y="2025353"/>
            <a:ext cx="7057043" cy="4775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5966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3"/>
          <p:cNvSpPr txBox="1">
            <a:spLocks noChangeArrowheads="1"/>
          </p:cNvSpPr>
          <p:nvPr/>
        </p:nvSpPr>
        <p:spPr bwMode="auto">
          <a:xfrm>
            <a:off x="1532545" y="742016"/>
            <a:ext cx="966244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sr-Cyrl-CS" sz="3600" b="1" dirty="0">
                <a:solidFill>
                  <a:srgbClr val="FFFF00"/>
                </a:solidFill>
                <a:latin typeface="Tahoma" panose="020B0604030504040204" pitchFamily="34" charset="0"/>
              </a:rPr>
              <a:t>  </a:t>
            </a:r>
            <a:r>
              <a:rPr lang="sr-Cyrl-CS" sz="3600" b="1" dirty="0">
                <a:latin typeface="+mj-lt"/>
                <a:cs typeface="Arial" panose="020B0604020202020204" pitchFamily="34" charset="0"/>
              </a:rPr>
              <a:t>Хронично плућно срце </a:t>
            </a:r>
            <a:r>
              <a:rPr lang="sr-Cyrl-CS" sz="3600" b="1" dirty="0" smtClean="0">
                <a:latin typeface="+mj-lt"/>
                <a:cs typeface="Arial" panose="020B0604020202020204" pitchFamily="34" charset="0"/>
              </a:rPr>
              <a:t>– лечење</a:t>
            </a:r>
            <a:endParaRPr lang="en-US" sz="3600" b="1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61443" name="Text Box 4"/>
          <p:cNvSpPr txBox="1">
            <a:spLocks noChangeArrowheads="1"/>
          </p:cNvSpPr>
          <p:nvPr/>
        </p:nvSpPr>
        <p:spPr bwMode="auto">
          <a:xfrm>
            <a:off x="1952626" y="2643189"/>
            <a:ext cx="9927718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sr-Cyrl-CS" sz="2800" b="1" dirty="0">
                <a:latin typeface="+mn-lt"/>
                <a:cs typeface="Arial" panose="020B0604020202020204" pitchFamily="34" charset="0"/>
              </a:rPr>
              <a:t>Принципи лечења зависе од</a:t>
            </a:r>
            <a:r>
              <a:rPr lang="sr-Latn-CS" sz="2800" b="1" dirty="0" smtClean="0">
                <a:latin typeface="+mn-lt"/>
                <a:cs typeface="Arial" panose="020B0604020202020204" pitchFamily="34" charset="0"/>
              </a:rPr>
              <a:t>:</a:t>
            </a:r>
            <a:endParaRPr lang="sr-Cyrl-RS" sz="2800" b="1" dirty="0" smtClean="0">
              <a:latin typeface="+mn-lt"/>
              <a:cs typeface="Arial" panose="020B0604020202020204" pitchFamily="34" charset="0"/>
            </a:endParaRPr>
          </a:p>
          <a:p>
            <a:pPr eaLnBrk="1" hangingPunct="1"/>
            <a:endParaRPr lang="sr-Latn-CS" sz="2800" b="1" dirty="0">
              <a:latin typeface="+mn-lt"/>
              <a:cs typeface="Arial" panose="020B0604020202020204" pitchFamily="34" charset="0"/>
            </a:endParaRP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sr-Cyrl-CS" sz="2800" dirty="0" smtClean="0">
                <a:latin typeface="+mn-lt"/>
                <a:cs typeface="Arial" panose="020B0604020202020204" pitchFamily="34" charset="0"/>
              </a:rPr>
              <a:t>Врсте </a:t>
            </a:r>
            <a:r>
              <a:rPr lang="sr-Cyrl-CS" sz="2800" dirty="0">
                <a:latin typeface="+mn-lt"/>
                <a:cs typeface="Arial" panose="020B0604020202020204" pitchFamily="34" charset="0"/>
              </a:rPr>
              <a:t>основног </a:t>
            </a:r>
            <a:r>
              <a:rPr lang="sr-Cyrl-CS" sz="2800" dirty="0" smtClean="0">
                <a:latin typeface="+mn-lt"/>
                <a:cs typeface="Arial" panose="020B0604020202020204" pitchFamily="34" charset="0"/>
              </a:rPr>
              <a:t>обољења</a:t>
            </a:r>
            <a:endParaRPr lang="sr-Cyrl-RS" sz="2800" dirty="0" smtClean="0">
              <a:latin typeface="+mn-lt"/>
              <a:cs typeface="Arial" panose="020B0604020202020204" pitchFamily="34" charset="0"/>
            </a:endParaRP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sr-Cyrl-CS" sz="2800" dirty="0" smtClean="0">
                <a:latin typeface="+mn-lt"/>
              </a:rPr>
              <a:t>Тежине </a:t>
            </a:r>
            <a:r>
              <a:rPr lang="sr-Cyrl-CS" sz="2800" dirty="0">
                <a:latin typeface="+mn-lt"/>
              </a:rPr>
              <a:t>гасних поремећаја и срчане </a:t>
            </a:r>
            <a:r>
              <a:rPr lang="sr-Cyrl-CS" sz="2800" dirty="0" smtClean="0">
                <a:latin typeface="+mn-lt"/>
              </a:rPr>
              <a:t>дисфункције</a:t>
            </a:r>
            <a:endParaRPr lang="sr-Cyrl-RS" sz="2800" dirty="0" smtClean="0">
              <a:latin typeface="+mn-lt"/>
            </a:endParaRP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sr-Cyrl-CS" sz="2800" dirty="0" smtClean="0">
                <a:latin typeface="+mn-lt"/>
              </a:rPr>
              <a:t>Придружених  </a:t>
            </a:r>
            <a:r>
              <a:rPr lang="sr-Cyrl-CS" sz="2800" dirty="0">
                <a:latin typeface="+mn-lt"/>
              </a:rPr>
              <a:t>компликација</a:t>
            </a:r>
            <a:endParaRPr lang="sr-Latn-CS" sz="2800" dirty="0">
              <a:latin typeface="+mn-lt"/>
            </a:endParaRPr>
          </a:p>
          <a:p>
            <a:pPr eaLnBrk="1" hangingPunct="1"/>
            <a:endParaRPr lang="sr-Latn-CS" sz="2800" b="1" dirty="0">
              <a:latin typeface="Tahoma" panose="020B0604030504040204" pitchFamily="34" charset="0"/>
            </a:endParaRPr>
          </a:p>
          <a:p>
            <a:pPr eaLnBrk="1" hangingPunct="1"/>
            <a:endParaRPr lang="sr-Latn-CS" sz="2800" b="1" dirty="0">
              <a:latin typeface="Tahoma" panose="020B0604030504040204" pitchFamily="34" charset="0"/>
            </a:endParaRPr>
          </a:p>
          <a:p>
            <a:pPr eaLnBrk="1" hangingPunct="1">
              <a:buFontTx/>
              <a:buChar char="•"/>
            </a:pPr>
            <a:r>
              <a:rPr lang="sr-Latn-CS" sz="2800" b="1" dirty="0">
                <a:solidFill>
                  <a:schemeClr val="bg1"/>
                </a:solidFill>
                <a:latin typeface="Tahoma" panose="020B0604030504040204" pitchFamily="34" charset="0"/>
              </a:rPr>
              <a:t> </a:t>
            </a:r>
            <a:endParaRPr lang="en-US" sz="2800" b="1" dirty="0">
              <a:solidFill>
                <a:srgbClr val="FFFF00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613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7"/>
          <p:cNvSpPr txBox="1">
            <a:spLocks noChangeArrowheads="1"/>
          </p:cNvSpPr>
          <p:nvPr/>
        </p:nvSpPr>
        <p:spPr bwMode="auto">
          <a:xfrm>
            <a:off x="2601913" y="1672839"/>
            <a:ext cx="7239000" cy="477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sr-Latn-CS" sz="2400" b="1" dirty="0">
                <a:solidFill>
                  <a:srgbClr val="C00000"/>
                </a:solidFill>
              </a:rPr>
              <a:t> </a:t>
            </a:r>
            <a:r>
              <a:rPr lang="sr-Cyrl-CS" sz="2000" b="1" dirty="0">
                <a:solidFill>
                  <a:srgbClr val="C00000"/>
                </a:solidFill>
                <a:latin typeface="+mn-lt"/>
              </a:rPr>
              <a:t>Уклањање хипоксије</a:t>
            </a:r>
            <a:endParaRPr lang="sr-Latn-CS" sz="2000" b="1" dirty="0">
              <a:solidFill>
                <a:srgbClr val="C00000"/>
              </a:solidFill>
              <a:latin typeface="+mn-lt"/>
            </a:endParaRPr>
          </a:p>
          <a:p>
            <a:pPr eaLnBrk="1" hangingPunct="1"/>
            <a:r>
              <a:rPr lang="sr-Latn-CS" sz="2000" b="1" dirty="0">
                <a:latin typeface="+mn-lt"/>
              </a:rPr>
              <a:t>                </a:t>
            </a:r>
            <a:r>
              <a:rPr lang="sr-Cyrl-CS" sz="2000" b="1" dirty="0">
                <a:latin typeface="+mn-lt"/>
              </a:rPr>
              <a:t>Оксигенотерапија</a:t>
            </a:r>
            <a:endParaRPr lang="sr-Latn-CS" sz="2000" b="1" dirty="0">
              <a:latin typeface="+mn-lt"/>
            </a:endParaRPr>
          </a:p>
          <a:p>
            <a:pPr eaLnBrk="1" hangingPunct="1">
              <a:buFontTx/>
              <a:buChar char="•"/>
            </a:pPr>
            <a:r>
              <a:rPr lang="sr-Latn-CS" sz="2000" b="1" dirty="0">
                <a:latin typeface="+mn-lt"/>
              </a:rPr>
              <a:t> </a:t>
            </a:r>
            <a:r>
              <a:rPr lang="sr-Cyrl-CS" sz="2000" b="1" dirty="0">
                <a:solidFill>
                  <a:srgbClr val="C00000"/>
                </a:solidFill>
                <a:latin typeface="+mn-lt"/>
              </a:rPr>
              <a:t>Побољшање алвеолне вентилације</a:t>
            </a:r>
            <a:endParaRPr lang="sr-Latn-CS" sz="2000" b="1" dirty="0">
              <a:solidFill>
                <a:srgbClr val="C00000"/>
              </a:solidFill>
              <a:latin typeface="+mn-lt"/>
            </a:endParaRPr>
          </a:p>
          <a:p>
            <a:pPr eaLnBrk="1" hangingPunct="1"/>
            <a:r>
              <a:rPr lang="sr-Latn-CS" sz="2000" b="1" dirty="0">
                <a:latin typeface="+mn-lt"/>
              </a:rPr>
              <a:t>                 </a:t>
            </a:r>
            <a:r>
              <a:rPr lang="sr-Cyrl-CS" sz="2000" b="1" dirty="0">
                <a:latin typeface="+mn-lt"/>
              </a:rPr>
              <a:t>Антибиотици</a:t>
            </a:r>
            <a:r>
              <a:rPr lang="sr-Latn-CS" sz="2000" b="1" dirty="0">
                <a:latin typeface="+mn-lt"/>
              </a:rPr>
              <a:t> </a:t>
            </a:r>
          </a:p>
          <a:p>
            <a:pPr eaLnBrk="1" hangingPunct="1"/>
            <a:r>
              <a:rPr lang="sr-Latn-CS" sz="2000" b="1" dirty="0">
                <a:latin typeface="+mn-lt"/>
              </a:rPr>
              <a:t>                 </a:t>
            </a:r>
            <a:r>
              <a:rPr lang="sr-Cyrl-CS" sz="2000" b="1" dirty="0">
                <a:latin typeface="+mn-lt"/>
              </a:rPr>
              <a:t>Бронходилататори</a:t>
            </a:r>
            <a:endParaRPr lang="sr-Latn-CS" sz="2000" b="1" dirty="0">
              <a:latin typeface="+mn-lt"/>
            </a:endParaRPr>
          </a:p>
          <a:p>
            <a:pPr eaLnBrk="1" hangingPunct="1"/>
            <a:r>
              <a:rPr lang="sr-Latn-CS" sz="2000" b="1" dirty="0">
                <a:latin typeface="+mn-lt"/>
              </a:rPr>
              <a:t>                 </a:t>
            </a:r>
            <a:r>
              <a:rPr lang="sr-Cyrl-CS" sz="2000" b="1" dirty="0">
                <a:latin typeface="+mn-lt"/>
              </a:rPr>
              <a:t>Муколитици+ физиотерапија</a:t>
            </a:r>
            <a:r>
              <a:rPr lang="sr-Latn-CS" sz="2000" b="1" dirty="0">
                <a:latin typeface="+mn-lt"/>
              </a:rPr>
              <a:t>                 </a:t>
            </a:r>
            <a:r>
              <a:rPr lang="sr-Cyrl-CS" sz="2000" b="1" dirty="0">
                <a:latin typeface="+mn-lt"/>
              </a:rPr>
              <a:t> </a:t>
            </a:r>
          </a:p>
          <a:p>
            <a:pPr eaLnBrk="1" hangingPunct="1"/>
            <a:r>
              <a:rPr lang="sr-Cyrl-CS" sz="2000" b="1" dirty="0">
                <a:latin typeface="+mn-lt"/>
              </a:rPr>
              <a:t>                 Гликокортикоиди</a:t>
            </a:r>
            <a:endParaRPr lang="sr-Latn-CS" sz="2000" b="1" dirty="0">
              <a:latin typeface="+mn-lt"/>
            </a:endParaRPr>
          </a:p>
          <a:p>
            <a:pPr eaLnBrk="1" hangingPunct="1"/>
            <a:r>
              <a:rPr lang="sr-Latn-CS" sz="2000" b="1" dirty="0">
                <a:latin typeface="+mn-lt"/>
              </a:rPr>
              <a:t>                 </a:t>
            </a:r>
            <a:r>
              <a:rPr lang="sr-Cyrl-CS" sz="2000" b="1" dirty="0">
                <a:latin typeface="+mn-lt"/>
              </a:rPr>
              <a:t>Аналептици</a:t>
            </a:r>
            <a:endParaRPr lang="sr-Latn-CS" sz="2000" b="1" dirty="0">
              <a:latin typeface="+mn-lt"/>
            </a:endParaRPr>
          </a:p>
          <a:p>
            <a:pPr eaLnBrk="1" hangingPunct="1">
              <a:buFontTx/>
              <a:buChar char="•"/>
            </a:pPr>
            <a:r>
              <a:rPr lang="sr-Latn-CS" sz="2000" b="1" dirty="0">
                <a:latin typeface="+mn-lt"/>
              </a:rPr>
              <a:t> </a:t>
            </a:r>
            <a:r>
              <a:rPr lang="sr-Cyrl-CS" sz="2000" b="1" dirty="0" smtClean="0">
                <a:solidFill>
                  <a:srgbClr val="C00000"/>
                </a:solidFill>
                <a:latin typeface="+mn-lt"/>
              </a:rPr>
              <a:t>Поправљање </a:t>
            </a:r>
            <a:r>
              <a:rPr lang="sr-Cyrl-CS" sz="2000" b="1" dirty="0">
                <a:solidFill>
                  <a:srgbClr val="C00000"/>
                </a:solidFill>
                <a:latin typeface="+mn-lt"/>
              </a:rPr>
              <a:t>срчане инсуфицијенције</a:t>
            </a:r>
            <a:endParaRPr lang="sr-Latn-CS" sz="2000" b="1" dirty="0">
              <a:solidFill>
                <a:srgbClr val="C00000"/>
              </a:solidFill>
              <a:latin typeface="+mn-lt"/>
            </a:endParaRPr>
          </a:p>
          <a:p>
            <a:pPr eaLnBrk="1" hangingPunct="1"/>
            <a:r>
              <a:rPr lang="sr-Latn-CS" sz="2000" b="1" dirty="0">
                <a:latin typeface="+mn-lt"/>
              </a:rPr>
              <a:t>                  </a:t>
            </a:r>
            <a:r>
              <a:rPr lang="sr-Cyrl-CS" sz="2000" b="1" dirty="0">
                <a:latin typeface="+mn-lt"/>
              </a:rPr>
              <a:t>Диуретици</a:t>
            </a:r>
            <a:endParaRPr lang="sr-Latn-CS" sz="2000" b="1" dirty="0">
              <a:latin typeface="+mn-lt"/>
            </a:endParaRPr>
          </a:p>
          <a:p>
            <a:pPr eaLnBrk="1" hangingPunct="1"/>
            <a:r>
              <a:rPr lang="sr-Latn-CS" sz="2000" b="1" dirty="0">
                <a:latin typeface="+mn-lt"/>
              </a:rPr>
              <a:t>                  </a:t>
            </a:r>
            <a:r>
              <a:rPr lang="sr-Cyrl-CS" sz="2000" b="1" dirty="0">
                <a:latin typeface="+mn-lt"/>
              </a:rPr>
              <a:t>Венепункције</a:t>
            </a:r>
            <a:endParaRPr lang="sr-Latn-CS" sz="2000" b="1" dirty="0">
              <a:latin typeface="+mn-lt"/>
            </a:endParaRPr>
          </a:p>
          <a:p>
            <a:pPr eaLnBrk="1" hangingPunct="1"/>
            <a:r>
              <a:rPr lang="sr-Latn-CS" sz="2000" b="1" dirty="0">
                <a:latin typeface="+mn-lt"/>
              </a:rPr>
              <a:t>                  </a:t>
            </a:r>
            <a:r>
              <a:rPr lang="sr-Cyrl-CS" sz="2000" b="1" dirty="0">
                <a:latin typeface="+mn-lt"/>
              </a:rPr>
              <a:t>Кардиотоници</a:t>
            </a:r>
            <a:endParaRPr lang="sr-Latn-CS" sz="2000" b="1" dirty="0">
              <a:latin typeface="+mn-lt"/>
            </a:endParaRPr>
          </a:p>
          <a:p>
            <a:pPr eaLnBrk="1" hangingPunct="1"/>
            <a:r>
              <a:rPr lang="sr-Latn-CS" sz="2000" b="1" dirty="0">
                <a:latin typeface="+mn-lt"/>
              </a:rPr>
              <a:t>                  </a:t>
            </a:r>
            <a:r>
              <a:rPr lang="sr-Cyrl-CS" sz="2000" b="1" dirty="0">
                <a:latin typeface="+mn-lt"/>
              </a:rPr>
              <a:t>Антиаритмици</a:t>
            </a:r>
            <a:endParaRPr lang="sr-Latn-CS" sz="2000" b="1" dirty="0">
              <a:latin typeface="+mn-lt"/>
            </a:endParaRPr>
          </a:p>
          <a:p>
            <a:pPr eaLnBrk="1" hangingPunct="1"/>
            <a:r>
              <a:rPr lang="sr-Latn-CS" sz="2000" b="1" dirty="0">
                <a:latin typeface="+mn-lt"/>
              </a:rPr>
              <a:t>                  </a:t>
            </a:r>
            <a:r>
              <a:rPr lang="sr-Cyrl-CS" sz="2000" b="1" dirty="0">
                <a:latin typeface="+mn-lt"/>
              </a:rPr>
              <a:t>Вазодилататори</a:t>
            </a:r>
            <a:endParaRPr lang="sr-Latn-CS" sz="2000" b="1" dirty="0">
              <a:latin typeface="+mn-lt"/>
            </a:endParaRPr>
          </a:p>
          <a:p>
            <a:pPr eaLnBrk="1" hangingPunct="1">
              <a:buFontTx/>
              <a:buChar char="•"/>
            </a:pPr>
            <a:r>
              <a:rPr lang="sr-Latn-CS" sz="2000" b="1" dirty="0">
                <a:latin typeface="+mn-lt"/>
              </a:rPr>
              <a:t> </a:t>
            </a:r>
            <a:r>
              <a:rPr lang="sr-Cyrl-CS" sz="2000" b="1" dirty="0">
                <a:solidFill>
                  <a:srgbClr val="C00000"/>
                </a:solidFill>
                <a:latin typeface="+mn-lt"/>
              </a:rPr>
              <a:t>Сузбијање компликација</a:t>
            </a:r>
            <a:endParaRPr lang="en-US" sz="20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09458" y="496324"/>
            <a:ext cx="8858250" cy="857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sr-Cyrl-CS" sz="2400" b="1" dirty="0">
                <a:solidFill>
                  <a:schemeClr val="tx1"/>
                </a:solidFill>
                <a:cs typeface="Arial" charset="0"/>
              </a:rPr>
              <a:t>Терапијске мере у сузбијању погоршања ХРИ и </a:t>
            </a:r>
          </a:p>
          <a:p>
            <a:pPr>
              <a:defRPr/>
            </a:pPr>
            <a:r>
              <a:rPr lang="sr-Cyrl-CS" sz="2400" b="1" dirty="0">
                <a:solidFill>
                  <a:schemeClr val="tx1"/>
                </a:solidFill>
                <a:cs typeface="Arial" charset="0"/>
              </a:rPr>
              <a:t>декомпензованог хроничног плућног срца</a:t>
            </a:r>
            <a:r>
              <a:rPr lang="sr-Latn-CS" sz="2400" b="1" dirty="0">
                <a:solidFill>
                  <a:schemeClr val="tx1"/>
                </a:solidFill>
                <a:cs typeface="Arial" charset="0"/>
              </a:rPr>
              <a:t>       </a:t>
            </a:r>
            <a:endParaRPr lang="en-US" sz="2400" b="1" dirty="0">
              <a:solidFill>
                <a:schemeClr val="tx1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747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3"/>
          <p:cNvSpPr txBox="1">
            <a:spLocks noChangeArrowheads="1"/>
          </p:cNvSpPr>
          <p:nvPr/>
        </p:nvSpPr>
        <p:spPr bwMode="auto">
          <a:xfrm>
            <a:off x="2345600" y="618636"/>
            <a:ext cx="457529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sr-Cyrl-CS" sz="3600" b="1" dirty="0">
                <a:latin typeface="+mj-lt"/>
                <a:cs typeface="Arial" panose="020B0604020202020204" pitchFamily="34" charset="0"/>
              </a:rPr>
              <a:t>Оксигенотерапија</a:t>
            </a:r>
            <a:endParaRPr lang="en-US" sz="3600" b="1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63491" name="Text Box 4"/>
          <p:cNvSpPr txBox="1">
            <a:spLocks noChangeArrowheads="1"/>
          </p:cNvSpPr>
          <p:nvPr/>
        </p:nvSpPr>
        <p:spPr bwMode="auto">
          <a:xfrm>
            <a:off x="1881188" y="1857375"/>
            <a:ext cx="8045792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sr-Cyrl-CS" sz="2400" b="1" dirty="0">
                <a:solidFill>
                  <a:srgbClr val="C00000"/>
                </a:solidFill>
                <a:latin typeface="+mn-lt"/>
              </a:rPr>
              <a:t>Индикација</a:t>
            </a:r>
            <a:r>
              <a:rPr lang="sr-Latn-CS" sz="2400" b="1" dirty="0">
                <a:solidFill>
                  <a:srgbClr val="C00000"/>
                </a:solidFill>
                <a:latin typeface="+mn-lt"/>
              </a:rPr>
              <a:t>: </a:t>
            </a:r>
          </a:p>
          <a:p>
            <a:pPr eaLnBrk="1" hangingPunct="1"/>
            <a:r>
              <a:rPr lang="sr-Latn-CS" sz="24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sr-Latn-CS" sz="2400" b="1" dirty="0">
                <a:latin typeface="+mn-lt"/>
              </a:rPr>
              <a:t>PaO</a:t>
            </a:r>
            <a:r>
              <a:rPr lang="sr-Latn-CS" sz="2400" b="1" baseline="-25000" dirty="0">
                <a:latin typeface="+mn-lt"/>
              </a:rPr>
              <a:t>2</a:t>
            </a:r>
            <a:r>
              <a:rPr lang="sr-Latn-CS" sz="2400" b="1" dirty="0">
                <a:latin typeface="+mn-lt"/>
              </a:rPr>
              <a:t> &lt; 60mmHg (8kPa)</a:t>
            </a:r>
            <a:r>
              <a:rPr lang="sr-Cyrl-CS" sz="2400" b="1" dirty="0">
                <a:latin typeface="+mn-lt"/>
              </a:rPr>
              <a:t>, </a:t>
            </a:r>
            <a:r>
              <a:rPr lang="sr-Latn-CS" sz="2400" b="1" dirty="0">
                <a:latin typeface="+mn-lt"/>
              </a:rPr>
              <a:t>SAT</a:t>
            </a:r>
            <a:r>
              <a:rPr lang="sr-Cyrl-CS" sz="2400" b="1" dirty="0">
                <a:latin typeface="+mn-lt"/>
              </a:rPr>
              <a:t>02 </a:t>
            </a:r>
            <a:r>
              <a:rPr lang="sr-Latn-CS" sz="2400" b="1" dirty="0">
                <a:latin typeface="+mn-lt"/>
              </a:rPr>
              <a:t>&lt; 90%</a:t>
            </a:r>
          </a:p>
          <a:p>
            <a:pPr eaLnBrk="1" hangingPunct="1"/>
            <a:r>
              <a:rPr lang="sr-Cyrl-CS" sz="2400" b="1" dirty="0">
                <a:latin typeface="+mn-lt"/>
              </a:rPr>
              <a:t> Неопходна </a:t>
            </a:r>
            <a:r>
              <a:rPr lang="sr-Latn-CS" sz="2400" b="1" dirty="0" smtClean="0">
                <a:latin typeface="+mn-lt"/>
              </a:rPr>
              <a:t>-</a:t>
            </a:r>
            <a:r>
              <a:rPr lang="sr-Cyrl-RS" sz="2400" b="1" dirty="0" smtClean="0">
                <a:latin typeface="+mn-lt"/>
              </a:rPr>
              <a:t> </a:t>
            </a:r>
            <a:r>
              <a:rPr lang="sr-Latn-CS" sz="2400" b="1" dirty="0" smtClean="0">
                <a:latin typeface="+mn-lt"/>
              </a:rPr>
              <a:t>PaO</a:t>
            </a:r>
            <a:r>
              <a:rPr lang="sr-Latn-CS" sz="2400" b="1" baseline="-25000" dirty="0" smtClean="0">
                <a:latin typeface="+mn-lt"/>
              </a:rPr>
              <a:t>2</a:t>
            </a:r>
            <a:r>
              <a:rPr lang="sr-Latn-CS" sz="2400" b="1" dirty="0" smtClean="0">
                <a:latin typeface="+mn-lt"/>
              </a:rPr>
              <a:t> </a:t>
            </a:r>
            <a:r>
              <a:rPr lang="sr-Latn-CS" sz="2400" b="1" dirty="0">
                <a:latin typeface="+mn-lt"/>
              </a:rPr>
              <a:t>&lt; 50-55mmHg (7 kPa)</a:t>
            </a:r>
          </a:p>
          <a:p>
            <a:pPr eaLnBrk="1" hangingPunct="1"/>
            <a:r>
              <a:rPr lang="sr-Cyrl-CS" sz="2400" b="1" dirty="0">
                <a:latin typeface="+mn-lt"/>
              </a:rPr>
              <a:t> Неодложна </a:t>
            </a:r>
            <a:r>
              <a:rPr lang="sr-Latn-CS" sz="2400" b="1" dirty="0">
                <a:latin typeface="+mn-lt"/>
              </a:rPr>
              <a:t>- PaO</a:t>
            </a:r>
            <a:r>
              <a:rPr lang="sr-Latn-CS" sz="2400" b="1" baseline="-25000" dirty="0">
                <a:latin typeface="+mn-lt"/>
              </a:rPr>
              <a:t>2</a:t>
            </a:r>
            <a:r>
              <a:rPr lang="sr-Latn-CS" sz="2400" b="1" dirty="0">
                <a:latin typeface="+mn-lt"/>
              </a:rPr>
              <a:t> &lt; 40 mmHg (5 kPa)</a:t>
            </a:r>
          </a:p>
          <a:p>
            <a:pPr eaLnBrk="1" hangingPunct="1"/>
            <a:endParaRPr lang="sr-Latn-CS" sz="2400" b="1" dirty="0">
              <a:latin typeface="+mn-lt"/>
            </a:endParaRPr>
          </a:p>
          <a:p>
            <a:pPr eaLnBrk="1" hangingPunct="1"/>
            <a:endParaRPr lang="sr-Cyrl-CS" sz="2400" b="1" dirty="0">
              <a:solidFill>
                <a:srgbClr val="FFFF00"/>
              </a:solidFill>
              <a:latin typeface="+mn-lt"/>
            </a:endParaRPr>
          </a:p>
          <a:p>
            <a:pPr eaLnBrk="1" hangingPunct="1"/>
            <a:r>
              <a:rPr lang="sr-Cyrl-CS" sz="2400" b="1" dirty="0">
                <a:latin typeface="+mn-lt"/>
              </a:rPr>
              <a:t>При примени оксигенотерапије увек размотрити</a:t>
            </a:r>
            <a:r>
              <a:rPr lang="sr-Cyrl-CS" sz="2400" b="1" dirty="0" smtClean="0">
                <a:latin typeface="+mn-lt"/>
              </a:rPr>
              <a:t>:</a:t>
            </a:r>
          </a:p>
          <a:p>
            <a:pPr eaLnBrk="1" hangingPunct="1"/>
            <a:endParaRPr lang="en-US" sz="2400" b="1" dirty="0">
              <a:latin typeface="+mn-lt"/>
            </a:endParaRPr>
          </a:p>
          <a:p>
            <a:pPr eaLnBrk="1" hangingPunct="1"/>
            <a:r>
              <a:rPr lang="sr-Cyrl-CS" sz="2400" dirty="0">
                <a:latin typeface="+mn-lt"/>
              </a:rPr>
              <a:t>Да ли је хипоксемија акутна или хронична?</a:t>
            </a:r>
            <a:endParaRPr lang="sr-Latn-CS" sz="2400" dirty="0">
              <a:latin typeface="+mn-lt"/>
            </a:endParaRPr>
          </a:p>
          <a:p>
            <a:pPr eaLnBrk="1" hangingPunct="1"/>
            <a:r>
              <a:rPr lang="sr-Cyrl-CS" sz="2400" dirty="0">
                <a:latin typeface="+mn-lt"/>
              </a:rPr>
              <a:t>Да ли је хипоксемија праћена хиперкапнијом?</a:t>
            </a:r>
            <a:endParaRPr lang="sr-Latn-CS" sz="2400" dirty="0">
              <a:latin typeface="+mn-lt"/>
            </a:endParaRPr>
          </a:p>
          <a:p>
            <a:pPr eaLnBrk="1" hangingPunct="1"/>
            <a:r>
              <a:rPr lang="sr-Cyrl-CS" sz="2400" dirty="0">
                <a:latin typeface="+mn-lt"/>
              </a:rPr>
              <a:t>Да ли постоје и други облици ткивне хипоксије?</a:t>
            </a:r>
            <a:endParaRPr lang="sr-Latn-CS" sz="2400" dirty="0">
              <a:latin typeface="+mn-lt"/>
            </a:endParaRPr>
          </a:p>
          <a:p>
            <a:pPr eaLnBrk="1" hangingPunct="1"/>
            <a:endParaRPr lang="en-US" sz="2400" b="1" dirty="0"/>
          </a:p>
          <a:p>
            <a:pPr eaLnBrk="1" hangingPunct="1"/>
            <a:endParaRPr lang="en-US" sz="2400" b="1" dirty="0"/>
          </a:p>
          <a:p>
            <a:pPr eaLnBrk="1" hangingPunct="1"/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xmlns="" val="2252473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3"/>
          <p:cNvSpPr txBox="1">
            <a:spLocks noChangeArrowheads="1"/>
          </p:cNvSpPr>
          <p:nvPr/>
        </p:nvSpPr>
        <p:spPr bwMode="auto">
          <a:xfrm>
            <a:off x="2466308" y="621039"/>
            <a:ext cx="517641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sr-Cyrl-CS" sz="3600" b="1" dirty="0">
                <a:latin typeface="+mj-lt"/>
                <a:cs typeface="Arial" panose="020B0604020202020204" pitchFamily="34" charset="0"/>
              </a:rPr>
              <a:t>Кардијална терапија</a:t>
            </a:r>
            <a:endParaRPr lang="en-US" sz="3600" b="1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64515" name="Text Box 4"/>
          <p:cNvSpPr txBox="1">
            <a:spLocks noChangeArrowheads="1"/>
          </p:cNvSpPr>
          <p:nvPr/>
        </p:nvSpPr>
        <p:spPr bwMode="auto">
          <a:xfrm>
            <a:off x="1874600" y="1992773"/>
            <a:ext cx="9590569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sr-Cyrl-CS" sz="2000" b="1" dirty="0">
                <a:solidFill>
                  <a:srgbClr val="C00000"/>
                </a:solidFill>
                <a:latin typeface="+mn-lt"/>
              </a:rPr>
              <a:t>Диуретици</a:t>
            </a:r>
            <a:endParaRPr lang="sr-Latn-CS" sz="2000" b="1" dirty="0">
              <a:solidFill>
                <a:srgbClr val="C00000"/>
              </a:solidFill>
              <a:latin typeface="+mn-lt"/>
            </a:endParaRPr>
          </a:p>
          <a:p>
            <a:pPr eaLnBrk="1" hangingPunct="1"/>
            <a:r>
              <a:rPr lang="sr-Cyrl-CS" sz="2000" dirty="0" smtClean="0">
                <a:latin typeface="+mn-lt"/>
              </a:rPr>
              <a:t>необјашњив </a:t>
            </a:r>
            <a:r>
              <a:rPr lang="sr-Cyrl-CS" sz="2000" dirty="0">
                <a:latin typeface="+mn-lt"/>
              </a:rPr>
              <a:t>пораст ТМ, подбулост, синдром периферног венског </a:t>
            </a:r>
            <a:r>
              <a:rPr lang="sr-Cyrl-CS" sz="2000" dirty="0" smtClean="0">
                <a:latin typeface="+mn-lt"/>
              </a:rPr>
              <a:t>застоја</a:t>
            </a:r>
            <a:endParaRPr lang="sr-Latn-CS" sz="2000" dirty="0">
              <a:latin typeface="+mn-lt"/>
            </a:endParaRPr>
          </a:p>
          <a:p>
            <a:pPr eaLnBrk="1" hangingPunct="1"/>
            <a:r>
              <a:rPr lang="sr-Cyrl-CS" sz="2000" b="1" dirty="0">
                <a:solidFill>
                  <a:srgbClr val="C00000"/>
                </a:solidFill>
                <a:latin typeface="+mn-lt"/>
              </a:rPr>
              <a:t>Венепункција</a:t>
            </a:r>
            <a:r>
              <a:rPr lang="sr-Latn-CS" sz="2000" b="1" dirty="0">
                <a:solidFill>
                  <a:srgbClr val="00CC00"/>
                </a:solidFill>
                <a:latin typeface="+mn-lt"/>
              </a:rPr>
              <a:t> </a:t>
            </a:r>
            <a:endParaRPr lang="sr-Cyrl-CS" sz="2000" b="1" dirty="0">
              <a:solidFill>
                <a:srgbClr val="00CC00"/>
              </a:solidFill>
              <a:latin typeface="+mn-lt"/>
            </a:endParaRPr>
          </a:p>
          <a:p>
            <a:pPr eaLnBrk="1" hangingPunct="1"/>
            <a:r>
              <a:rPr lang="sr-Cyrl-CS" sz="2000" dirty="0">
                <a:latin typeface="+mn-lt"/>
              </a:rPr>
              <a:t> на </a:t>
            </a:r>
            <a:r>
              <a:rPr lang="sr-Latn-CS" sz="2000" dirty="0">
                <a:latin typeface="+mn-lt"/>
              </a:rPr>
              <a:t>3 – 4 </a:t>
            </a:r>
            <a:r>
              <a:rPr lang="sr-Cyrl-CS" sz="2000" dirty="0">
                <a:latin typeface="+mn-lt"/>
              </a:rPr>
              <a:t>дана испуштање </a:t>
            </a:r>
            <a:r>
              <a:rPr lang="sr-Latn-CS" sz="2000" dirty="0">
                <a:latin typeface="+mn-lt"/>
              </a:rPr>
              <a:t>250 </a:t>
            </a:r>
            <a:r>
              <a:rPr lang="sr-Cyrl-CS" sz="2000" dirty="0">
                <a:latin typeface="+mn-lt"/>
              </a:rPr>
              <a:t>до</a:t>
            </a:r>
            <a:r>
              <a:rPr lang="sr-Latn-CS" sz="2000" dirty="0">
                <a:latin typeface="+mn-lt"/>
              </a:rPr>
              <a:t> 300ml </a:t>
            </a:r>
            <a:r>
              <a:rPr lang="sr-Cyrl-CS" sz="2000" dirty="0">
                <a:latin typeface="+mn-lt"/>
              </a:rPr>
              <a:t>крви код изражене </a:t>
            </a:r>
            <a:r>
              <a:rPr lang="sr-Cyrl-CS" sz="2000" dirty="0" smtClean="0">
                <a:latin typeface="+mn-lt"/>
              </a:rPr>
              <a:t>секундарне еритроцитозе </a:t>
            </a:r>
            <a:r>
              <a:rPr lang="sr-Latn-CS" sz="2000" dirty="0">
                <a:latin typeface="+mn-lt"/>
              </a:rPr>
              <a:t>(Ht </a:t>
            </a:r>
            <a:r>
              <a:rPr lang="sr-Cyrl-CS" sz="2000" dirty="0">
                <a:latin typeface="+mn-lt"/>
              </a:rPr>
              <a:t>&gt;</a:t>
            </a:r>
            <a:r>
              <a:rPr lang="sr-Latn-CS" sz="2000" dirty="0">
                <a:latin typeface="+mn-lt"/>
              </a:rPr>
              <a:t> 0.55)</a:t>
            </a:r>
          </a:p>
          <a:p>
            <a:pPr eaLnBrk="1" hangingPunct="1"/>
            <a:r>
              <a:rPr lang="sr-Cyrl-CS" sz="2000" b="1" dirty="0">
                <a:solidFill>
                  <a:srgbClr val="C00000"/>
                </a:solidFill>
                <a:latin typeface="+mn-lt"/>
              </a:rPr>
              <a:t>Антиаритмици</a:t>
            </a:r>
            <a:endParaRPr lang="sr-Latn-CS" sz="2000" b="1" dirty="0">
              <a:solidFill>
                <a:srgbClr val="C00000"/>
              </a:solidFill>
              <a:latin typeface="+mn-lt"/>
            </a:endParaRPr>
          </a:p>
          <a:p>
            <a:pPr eaLnBrk="1" hangingPunct="1"/>
            <a:r>
              <a:rPr lang="sr-Cyrl-CS" sz="2000" dirty="0">
                <a:latin typeface="+mn-lt"/>
              </a:rPr>
              <a:t>Мултифокална атријална тахикардија</a:t>
            </a:r>
            <a:r>
              <a:rPr lang="sr-Latn-CS" sz="2000" dirty="0">
                <a:latin typeface="+mn-lt"/>
              </a:rPr>
              <a:t> (MAT) – </a:t>
            </a:r>
            <a:r>
              <a:rPr lang="sr-Cyrl-CS" sz="2000" dirty="0">
                <a:latin typeface="+mn-lt"/>
              </a:rPr>
              <a:t>маркер тежине </a:t>
            </a:r>
          </a:p>
          <a:p>
            <a:pPr eaLnBrk="1" hangingPunct="1"/>
            <a:r>
              <a:rPr lang="sr-Cyrl-CS" sz="2000" dirty="0">
                <a:latin typeface="+mn-lt"/>
              </a:rPr>
              <a:t>болести</a:t>
            </a:r>
            <a:endParaRPr lang="sr-Latn-CS" sz="2000" dirty="0">
              <a:latin typeface="+mn-lt"/>
            </a:endParaRPr>
          </a:p>
          <a:p>
            <a:pPr eaLnBrk="1" hangingPunct="1"/>
            <a:r>
              <a:rPr lang="sr-Cyrl-CS" sz="2000" b="1" dirty="0">
                <a:solidFill>
                  <a:srgbClr val="C00000"/>
                </a:solidFill>
                <a:latin typeface="+mn-lt"/>
              </a:rPr>
              <a:t>Преткоморске </a:t>
            </a:r>
            <a:r>
              <a:rPr lang="sr-Cyrl-CS" sz="2000" b="1" dirty="0" smtClean="0">
                <a:solidFill>
                  <a:srgbClr val="C00000"/>
                </a:solidFill>
                <a:latin typeface="+mn-lt"/>
              </a:rPr>
              <a:t>аритмије</a:t>
            </a:r>
            <a:endParaRPr lang="sr-Latn-CS" sz="2000" b="1" dirty="0">
              <a:solidFill>
                <a:srgbClr val="C00000"/>
              </a:solidFill>
              <a:latin typeface="+mn-lt"/>
            </a:endParaRPr>
          </a:p>
          <a:p>
            <a:pPr eaLnBrk="1" hangingPunct="1"/>
            <a:r>
              <a:rPr lang="sr-Latn-CS" sz="2000" dirty="0">
                <a:latin typeface="+mn-lt"/>
              </a:rPr>
              <a:t>Digitalis (Dilacor 1</a:t>
            </a:r>
            <a:r>
              <a:rPr lang="sr-Cyrl-CS" sz="2000" dirty="0">
                <a:latin typeface="+mn-lt"/>
              </a:rPr>
              <a:t>-</a:t>
            </a:r>
            <a:r>
              <a:rPr lang="sr-Latn-CS" sz="2000" dirty="0">
                <a:latin typeface="+mn-lt"/>
              </a:rPr>
              <a:t> 2 amp. IV)</a:t>
            </a:r>
          </a:p>
          <a:p>
            <a:pPr eaLnBrk="1" hangingPunct="1"/>
            <a:r>
              <a:rPr lang="sr-Latn-CS" sz="2000" dirty="0">
                <a:latin typeface="+mn-lt"/>
              </a:rPr>
              <a:t>Verapamil IV 1mg/</a:t>
            </a:r>
            <a:r>
              <a:rPr lang="sr-Cyrl-CS" sz="2000" dirty="0" smtClean="0">
                <a:latin typeface="+mn-lt"/>
              </a:rPr>
              <a:t>мин</a:t>
            </a:r>
            <a:r>
              <a:rPr lang="sr-Latn-CS" sz="2000" dirty="0" smtClean="0">
                <a:latin typeface="+mn-lt"/>
              </a:rPr>
              <a:t> </a:t>
            </a:r>
            <a:r>
              <a:rPr lang="sr-Latn-CS" sz="2000" dirty="0">
                <a:latin typeface="+mn-lt"/>
              </a:rPr>
              <a:t>(</a:t>
            </a:r>
            <a:r>
              <a:rPr lang="sr-Cyrl-CS" sz="2000" dirty="0">
                <a:latin typeface="+mn-lt"/>
              </a:rPr>
              <a:t>укупно</a:t>
            </a:r>
            <a:r>
              <a:rPr lang="sr-Latn-CS" sz="2000" dirty="0">
                <a:latin typeface="+mn-lt"/>
              </a:rPr>
              <a:t> 5 </a:t>
            </a:r>
            <a:r>
              <a:rPr lang="sr-Cyrl-CS" sz="2000" dirty="0">
                <a:latin typeface="+mn-lt"/>
              </a:rPr>
              <a:t>-</a:t>
            </a:r>
            <a:r>
              <a:rPr lang="sr-Latn-CS" sz="2000" dirty="0">
                <a:latin typeface="+mn-lt"/>
              </a:rPr>
              <a:t> 10mg) </a:t>
            </a:r>
          </a:p>
          <a:p>
            <a:pPr eaLnBrk="1" hangingPunct="1"/>
            <a:r>
              <a:rPr lang="sr-Cyrl-CS" sz="2000" b="1" dirty="0">
                <a:solidFill>
                  <a:srgbClr val="C00000"/>
                </a:solidFill>
                <a:latin typeface="+mn-lt"/>
              </a:rPr>
              <a:t>Коморске </a:t>
            </a:r>
            <a:r>
              <a:rPr lang="sr-Cyrl-CS" sz="2000" b="1" dirty="0" smtClean="0">
                <a:solidFill>
                  <a:srgbClr val="C00000"/>
                </a:solidFill>
                <a:latin typeface="+mn-lt"/>
              </a:rPr>
              <a:t>аритмије</a:t>
            </a:r>
            <a:endParaRPr lang="sr-Latn-CS" sz="2000" b="1" dirty="0">
              <a:solidFill>
                <a:srgbClr val="C00000"/>
              </a:solidFill>
              <a:latin typeface="+mn-lt"/>
            </a:endParaRPr>
          </a:p>
          <a:p>
            <a:pPr eaLnBrk="1" hangingPunct="1"/>
            <a:r>
              <a:rPr lang="sr-Latn-CS" sz="2000" dirty="0">
                <a:latin typeface="+mn-lt"/>
              </a:rPr>
              <a:t>Lidokain (</a:t>
            </a:r>
            <a:r>
              <a:rPr lang="sr-Latn-CS" sz="2000" dirty="0" smtClean="0">
                <a:latin typeface="+mn-lt"/>
              </a:rPr>
              <a:t>Xylo</a:t>
            </a:r>
            <a:r>
              <a:rPr lang="" sz="2000" dirty="0" smtClean="0">
                <a:latin typeface="+mn-lt"/>
              </a:rPr>
              <a:t>c</a:t>
            </a:r>
            <a:r>
              <a:rPr lang="sr-Latn-CS" sz="2000" dirty="0" smtClean="0">
                <a:latin typeface="+mn-lt"/>
              </a:rPr>
              <a:t>ain</a:t>
            </a:r>
            <a:r>
              <a:rPr lang="sr-Latn-CS" sz="2000" dirty="0">
                <a:latin typeface="+mn-lt"/>
              </a:rPr>
              <a:t>) IV </a:t>
            </a:r>
            <a:r>
              <a:rPr lang="sr-Cyrl-CS" sz="2000" dirty="0">
                <a:latin typeface="+mn-lt"/>
              </a:rPr>
              <a:t>у болусу (до 1мг/кг), затим 250</a:t>
            </a:r>
            <a:r>
              <a:rPr lang="sr-Latn-CS" sz="2000" dirty="0">
                <a:latin typeface="+mn-lt"/>
              </a:rPr>
              <a:t>-300mg/</a:t>
            </a:r>
            <a:r>
              <a:rPr lang="sr-Cyrl-CS" sz="2000" dirty="0">
                <a:latin typeface="+mn-lt"/>
              </a:rPr>
              <a:t>инфуз.</a:t>
            </a:r>
          </a:p>
        </p:txBody>
      </p:sp>
    </p:spTree>
    <p:extLst>
      <p:ext uri="{BB962C8B-B14F-4D97-AF65-F5344CB8AC3E}">
        <p14:creationId xmlns:p14="http://schemas.microsoft.com/office/powerpoint/2010/main" xmlns="" val="237175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3"/>
          <p:cNvSpPr txBox="1">
            <a:spLocks noChangeArrowheads="1"/>
          </p:cNvSpPr>
          <p:nvPr/>
        </p:nvSpPr>
        <p:spPr bwMode="auto">
          <a:xfrm>
            <a:off x="2466308" y="621039"/>
            <a:ext cx="517641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sr-Cyrl-CS" sz="3600" b="1" dirty="0">
                <a:latin typeface="+mj-lt"/>
                <a:cs typeface="Arial" panose="020B0604020202020204" pitchFamily="34" charset="0"/>
              </a:rPr>
              <a:t>Кардијална терапија</a:t>
            </a:r>
            <a:endParaRPr lang="en-US" sz="3600" b="1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64515" name="Text Box 4"/>
          <p:cNvSpPr txBox="1">
            <a:spLocks noChangeArrowheads="1"/>
          </p:cNvSpPr>
          <p:nvPr/>
        </p:nvSpPr>
        <p:spPr bwMode="auto">
          <a:xfrm>
            <a:off x="1874600" y="1992773"/>
            <a:ext cx="9590569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sr-Cyrl-CS" sz="2000" b="1" dirty="0" smtClean="0">
                <a:solidFill>
                  <a:srgbClr val="C00000"/>
                </a:solidFill>
                <a:latin typeface="+mn-lt"/>
                <a:cs typeface="Arial" panose="020B0604020202020204" pitchFamily="34" charset="0"/>
              </a:rPr>
              <a:t>Дигиталис</a:t>
            </a:r>
            <a:endParaRPr lang="sr-Cyrl-CS" sz="2000" dirty="0">
              <a:solidFill>
                <a:srgbClr val="C00000"/>
              </a:solidFill>
              <a:latin typeface="+mn-lt"/>
              <a:cs typeface="Arial" panose="020B0604020202020204" pitchFamily="34" charset="0"/>
            </a:endParaRPr>
          </a:p>
          <a:p>
            <a:pPr eaLnBrk="1" hangingPunct="1"/>
            <a:r>
              <a:rPr lang="sr-Cyrl-CS" sz="2000" dirty="0">
                <a:latin typeface="+mn-lt"/>
                <a:cs typeface="Arial" panose="020B0604020202020204" pitchFamily="34" charset="0"/>
              </a:rPr>
              <a:t>Изражени знаци декомпензације десног срца</a:t>
            </a:r>
            <a:endParaRPr lang="sr-Latn-CS" sz="2000" dirty="0">
              <a:latin typeface="+mn-lt"/>
              <a:cs typeface="Arial" panose="020B0604020202020204" pitchFamily="34" charset="0"/>
            </a:endParaRPr>
          </a:p>
          <a:p>
            <a:pPr eaLnBrk="1" hangingPunct="1"/>
            <a:r>
              <a:rPr lang="sr-Cyrl-CS" sz="2000" dirty="0" smtClean="0">
                <a:latin typeface="+mn-lt"/>
                <a:cs typeface="Arial" panose="020B0604020202020204" pitchFamily="34" charset="0"/>
              </a:rPr>
              <a:t>Инсуфицијенција </a:t>
            </a:r>
            <a:r>
              <a:rPr lang="sr-Cyrl-CS" sz="2000" dirty="0">
                <a:latin typeface="+mn-lt"/>
                <a:cs typeface="Arial" panose="020B0604020202020204" pitchFamily="34" charset="0"/>
              </a:rPr>
              <a:t>левог срца</a:t>
            </a:r>
            <a:endParaRPr lang="sr-Latn-CS" sz="2000" dirty="0">
              <a:latin typeface="+mn-lt"/>
              <a:cs typeface="Arial" panose="020B0604020202020204" pitchFamily="34" charset="0"/>
            </a:endParaRPr>
          </a:p>
          <a:p>
            <a:pPr eaLnBrk="1" hangingPunct="1"/>
            <a:r>
              <a:rPr lang="sr-Cyrl-CS" sz="2000" dirty="0">
                <a:latin typeface="+mn-lt"/>
                <a:cs typeface="Arial" panose="020B0604020202020204" pitchFamily="34" charset="0"/>
              </a:rPr>
              <a:t>Преткоморска тахиаритмија (</a:t>
            </a:r>
            <a:r>
              <a:rPr lang="sr-Latn-CS" sz="2000" dirty="0">
                <a:latin typeface="+mn-lt"/>
                <a:cs typeface="Arial" panose="020B0604020202020204" pitchFamily="34" charset="0"/>
              </a:rPr>
              <a:t>Tachyarrhythmia apsoluta)</a:t>
            </a:r>
            <a:endParaRPr lang="sr-Cyrl-CS" sz="2000" dirty="0">
              <a:latin typeface="+mn-lt"/>
              <a:cs typeface="Arial" panose="020B0604020202020204" pitchFamily="34" charset="0"/>
            </a:endParaRPr>
          </a:p>
          <a:p>
            <a:pPr eaLnBrk="1" hangingPunct="1"/>
            <a:r>
              <a:rPr lang="sr-Cyrl-CS" sz="2000" b="1" dirty="0">
                <a:solidFill>
                  <a:srgbClr val="C00000"/>
                </a:solidFill>
                <a:latin typeface="+mn-lt"/>
                <a:cs typeface="Arial" panose="020B0604020202020204" pitchFamily="34" charset="0"/>
              </a:rPr>
              <a:t>Вазодилататори</a:t>
            </a:r>
          </a:p>
          <a:p>
            <a:pPr eaLnBrk="1" hangingPunct="1"/>
            <a:r>
              <a:rPr lang="sr-Cyrl-CS" sz="2000" dirty="0">
                <a:latin typeface="+mn-lt"/>
                <a:cs typeface="Arial" panose="020B0604020202020204" pitchFamily="34" charset="0"/>
              </a:rPr>
              <a:t>Антагонисти калцијума </a:t>
            </a:r>
            <a:r>
              <a:rPr lang="sr-Latn-CS" sz="2000" dirty="0">
                <a:latin typeface="+mn-lt"/>
                <a:cs typeface="Arial" panose="020B0604020202020204" pitchFamily="34" charset="0"/>
              </a:rPr>
              <a:t>- </a:t>
            </a:r>
            <a:r>
              <a:rPr lang="sr-Cyrl-CS" sz="2000" dirty="0">
                <a:latin typeface="+mn-lt"/>
                <a:cs typeface="Arial" panose="020B0604020202020204" pitchFamily="34" charset="0"/>
              </a:rPr>
              <a:t>тест вазореактивности позитиван</a:t>
            </a:r>
            <a:endParaRPr lang="sr-Latn-CS" sz="2000" dirty="0">
              <a:latin typeface="+mn-lt"/>
              <a:cs typeface="Arial" panose="020B0604020202020204" pitchFamily="34" charset="0"/>
            </a:endParaRPr>
          </a:p>
          <a:p>
            <a:pPr eaLnBrk="1" hangingPunct="1"/>
            <a:r>
              <a:rPr lang="sr-Cyrl-CS" sz="2000" dirty="0">
                <a:latin typeface="+mn-lt"/>
                <a:cs typeface="Arial" panose="020B0604020202020204" pitchFamily="34" charset="0"/>
              </a:rPr>
              <a:t>Инхибитори </a:t>
            </a:r>
            <a:r>
              <a:rPr lang="sr-Latn-CS" sz="2000" dirty="0">
                <a:latin typeface="+mn-lt"/>
                <a:cs typeface="Arial" panose="020B0604020202020204" pitchFamily="34" charset="0"/>
              </a:rPr>
              <a:t>ACE </a:t>
            </a:r>
            <a:r>
              <a:rPr lang="sr-Cyrl-CS" sz="2000" dirty="0">
                <a:latin typeface="+mn-lt"/>
                <a:cs typeface="Arial" panose="020B0604020202020204" pitchFamily="34" charset="0"/>
              </a:rPr>
              <a:t>?</a:t>
            </a:r>
            <a:endParaRPr lang="sr-Latn-CS" sz="2000" dirty="0">
              <a:latin typeface="+mn-lt"/>
              <a:cs typeface="Arial" panose="020B0604020202020204" pitchFamily="34" charset="0"/>
            </a:endParaRPr>
          </a:p>
          <a:p>
            <a:pPr eaLnBrk="1" hangingPunct="1"/>
            <a:r>
              <a:rPr lang="sr-Cyrl-CS" sz="2000" dirty="0">
                <a:latin typeface="+mn-lt"/>
                <a:cs typeface="Arial" panose="020B0604020202020204" pitchFamily="34" charset="0"/>
              </a:rPr>
              <a:t>Простагландин </a:t>
            </a:r>
            <a:r>
              <a:rPr lang="sr-Latn-CS" sz="2000" dirty="0">
                <a:latin typeface="+mn-lt"/>
                <a:cs typeface="Arial" panose="020B0604020202020204" pitchFamily="34" charset="0"/>
              </a:rPr>
              <a:t>E1 </a:t>
            </a:r>
            <a:r>
              <a:rPr lang="sr-Cyrl-CS" sz="2000" dirty="0">
                <a:latin typeface="+mn-lt"/>
                <a:cs typeface="Arial" panose="020B0604020202020204" pitchFamily="34" charset="0"/>
              </a:rPr>
              <a:t>и</a:t>
            </a:r>
            <a:r>
              <a:rPr lang="sr-Latn-CS" sz="2000" dirty="0">
                <a:latin typeface="+mn-lt"/>
                <a:cs typeface="Arial" panose="020B0604020202020204" pitchFamily="34" charset="0"/>
              </a:rPr>
              <a:t> </a:t>
            </a:r>
            <a:r>
              <a:rPr lang="sr-Cyrl-CS" sz="2000" dirty="0">
                <a:latin typeface="+mn-lt"/>
                <a:cs typeface="Arial" panose="020B0604020202020204" pitchFamily="34" charset="0"/>
              </a:rPr>
              <a:t>Простагландин </a:t>
            </a:r>
            <a:r>
              <a:rPr lang="sr-Latn-CS" sz="2000" dirty="0">
                <a:latin typeface="+mn-lt"/>
                <a:cs typeface="Arial" panose="020B0604020202020204" pitchFamily="34" charset="0"/>
              </a:rPr>
              <a:t>I2</a:t>
            </a:r>
            <a:r>
              <a:rPr lang="sr-Cyrl-CS" sz="2000" dirty="0">
                <a:latin typeface="+mn-lt"/>
                <a:cs typeface="Arial" panose="020B0604020202020204" pitchFamily="34" charset="0"/>
              </a:rPr>
              <a:t>, Босентан, инхибитори фосфодиестеразе </a:t>
            </a:r>
            <a:r>
              <a:rPr lang="sr-Cyrl-CS" sz="2000" dirty="0" smtClean="0">
                <a:latin typeface="+mn-lt"/>
                <a:cs typeface="Arial" panose="020B0604020202020204" pitchFamily="34" charset="0"/>
              </a:rPr>
              <a:t>5</a:t>
            </a:r>
            <a:r>
              <a:rPr lang="" sz="2000" dirty="0" smtClean="0">
                <a:latin typeface="+mn-lt"/>
                <a:cs typeface="Arial" panose="020B0604020202020204" pitchFamily="34" charset="0"/>
              </a:rPr>
              <a:t> </a:t>
            </a:r>
            <a:r>
              <a:rPr lang="sr-Cyrl-CS" sz="2000" dirty="0" smtClean="0">
                <a:latin typeface="+mn-lt"/>
                <a:cs typeface="Arial" panose="020B0604020202020204" pitchFamily="34" charset="0"/>
              </a:rPr>
              <a:t>– </a:t>
            </a:r>
            <a:r>
              <a:rPr lang="sr-Cyrl-CS" sz="2000" dirty="0">
                <a:latin typeface="+mn-lt"/>
                <a:cs typeface="Arial" panose="020B0604020202020204" pitchFamily="34" charset="0"/>
              </a:rPr>
              <a:t>позитивни резултати код болесника са примарном плућном хипертензијом</a:t>
            </a:r>
            <a:endParaRPr lang="sr-Latn-CS" sz="2000" dirty="0">
              <a:solidFill>
                <a:srgbClr val="FF3300"/>
              </a:solidFill>
              <a:latin typeface="+mn-lt"/>
              <a:cs typeface="Arial" panose="020B0604020202020204" pitchFamily="34" charset="0"/>
            </a:endParaRPr>
          </a:p>
          <a:p>
            <a:pPr eaLnBrk="1" hangingPunct="1"/>
            <a:endParaRPr lang="sr-Latn-CS" sz="2000" dirty="0">
              <a:cs typeface="Arial" panose="020B0604020202020204" pitchFamily="34" charset="0"/>
            </a:endParaRPr>
          </a:p>
          <a:p>
            <a:pPr eaLnBrk="1" hangingPunct="1"/>
            <a:endParaRPr lang="sr-Latn-CS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650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67022" y="2215497"/>
            <a:ext cx="8915399" cy="2262781"/>
          </a:xfrm>
        </p:spPr>
        <p:txBody>
          <a:bodyPr/>
          <a:lstStyle/>
          <a:p>
            <a:r>
              <a:rPr lang="sr-Cyrl-CS" b="1" dirty="0" smtClean="0"/>
              <a:t>Поремећаји вентилације</a:t>
            </a:r>
            <a:r>
              <a:rPr lang="sr-Latn-CS" b="1" dirty="0" smtClean="0"/>
              <a:t> 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404254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4"/>
          <p:cNvSpPr>
            <a:spLocks noChangeArrowheads="1"/>
          </p:cNvSpPr>
          <p:nvPr/>
        </p:nvSpPr>
        <p:spPr bwMode="auto">
          <a:xfrm>
            <a:off x="2381251" y="1214805"/>
            <a:ext cx="7008650" cy="409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sr-Cyrl-CS" sz="3600" b="1" dirty="0" smtClean="0">
                <a:latin typeface="+mj-lt"/>
              </a:rPr>
              <a:t>Регулација </a:t>
            </a:r>
            <a:r>
              <a:rPr lang="sr-Cyrl-CS" sz="3600" b="1" dirty="0">
                <a:latin typeface="+mj-lt"/>
              </a:rPr>
              <a:t>дисања</a:t>
            </a:r>
            <a:endParaRPr lang="en-US" sz="3600" b="1" dirty="0">
              <a:latin typeface="+mj-lt"/>
            </a:endParaRPr>
          </a:p>
          <a:p>
            <a:pPr eaLnBrk="1" hangingPunct="1"/>
            <a:endParaRPr lang="en-US" sz="2800" dirty="0">
              <a:latin typeface="+mj-lt"/>
            </a:endParaRPr>
          </a:p>
          <a:p>
            <a:pPr eaLnBrk="1" hangingPunct="1"/>
            <a:endParaRPr lang="en-US" sz="2800" dirty="0">
              <a:latin typeface="+mj-lt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sr-Cyrl-CS" sz="2800" dirty="0">
                <a:latin typeface="+mj-lt"/>
              </a:rPr>
              <a:t>Респирацијски центри</a:t>
            </a:r>
            <a:endParaRPr lang="en-US" sz="2800" dirty="0">
              <a:latin typeface="+mj-lt"/>
            </a:endParaRPr>
          </a:p>
          <a:p>
            <a:pPr eaLnBrk="1" hangingPunct="1"/>
            <a:endParaRPr lang="en-US" sz="2800" dirty="0">
              <a:latin typeface="+mj-lt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sr-Cyrl-CS" sz="2800" dirty="0">
                <a:latin typeface="+mj-lt"/>
              </a:rPr>
              <a:t>Рецептори</a:t>
            </a:r>
            <a:endParaRPr lang="en-US" sz="2800" dirty="0">
              <a:latin typeface="+mj-lt"/>
            </a:endParaRPr>
          </a:p>
          <a:p>
            <a:pPr eaLnBrk="1" hangingPunct="1"/>
            <a:r>
              <a:rPr lang="sr-Cyrl-CS" sz="2800" dirty="0">
                <a:latin typeface="+mj-lt"/>
              </a:rPr>
              <a:t>  Хеморецептори, механорецептори</a:t>
            </a:r>
            <a:endParaRPr lang="en-US" sz="2800" dirty="0">
              <a:latin typeface="+mj-lt"/>
            </a:endParaRPr>
          </a:p>
          <a:p>
            <a:pPr eaLnBrk="1" hangingPunct="1"/>
            <a:endParaRPr lang="en-US" sz="2800" dirty="0">
              <a:latin typeface="+mj-lt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sr-Cyrl-CS" sz="2800" dirty="0">
                <a:latin typeface="+mj-lt"/>
              </a:rPr>
              <a:t>Неурони</a:t>
            </a:r>
            <a:endParaRPr lang="hr-HR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0906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9879" y="778602"/>
            <a:ext cx="8229600" cy="1143000"/>
          </a:xfrm>
        </p:spPr>
        <p:txBody>
          <a:bodyPr/>
          <a:lstStyle/>
          <a:p>
            <a:r>
              <a:rPr lang="sr-Cyrl-CS" b="1" dirty="0" smtClean="0">
                <a:solidFill>
                  <a:schemeClr val="tx1"/>
                </a:solidFill>
                <a:cs typeface="Arial" panose="020B0604020202020204" pitchFamily="34" charset="0"/>
              </a:rPr>
              <a:t>Поремећаји вентилације</a:t>
            </a:r>
            <a:endParaRPr lang="en-US" b="1" dirty="0" smtClean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 b="1" dirty="0" smtClean="0"/>
          </a:p>
          <a:p>
            <a:r>
              <a:rPr lang="sr-Cyrl-CS" sz="2800" b="1" dirty="0" smtClean="0">
                <a:cs typeface="Arial" panose="020B0604020202020204" pitchFamily="34" charset="0"/>
              </a:rPr>
              <a:t>Хиповентилација</a:t>
            </a:r>
            <a:endParaRPr lang="sr-Latn-CS" sz="2800" b="1" dirty="0" smtClean="0">
              <a:cs typeface="Arial" panose="020B0604020202020204" pitchFamily="34" charset="0"/>
            </a:endParaRPr>
          </a:p>
          <a:p>
            <a:endParaRPr lang="sr-Latn-CS" sz="2800" b="1" dirty="0" smtClean="0">
              <a:cs typeface="Arial" panose="020B0604020202020204" pitchFamily="34" charset="0"/>
            </a:endParaRPr>
          </a:p>
          <a:p>
            <a:r>
              <a:rPr lang="sr-Cyrl-CS" sz="2800" b="1" dirty="0" smtClean="0">
                <a:cs typeface="Arial" panose="020B0604020202020204" pitchFamily="34" charset="0"/>
              </a:rPr>
              <a:t>Хипервентилација</a:t>
            </a:r>
            <a:endParaRPr lang="en-US" sz="2800" b="1" dirty="0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158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4"/>
          <p:cNvSpPr>
            <a:spLocks noGrp="1" noChangeArrowheads="1"/>
          </p:cNvSpPr>
          <p:nvPr>
            <p:ph type="title"/>
          </p:nvPr>
        </p:nvSpPr>
        <p:spPr>
          <a:xfrm>
            <a:off x="1952625" y="785813"/>
            <a:ext cx="8229600" cy="1143000"/>
          </a:xfrm>
          <a:noFill/>
        </p:spPr>
        <p:txBody>
          <a:bodyPr>
            <a:normAutofit fontScale="90000"/>
          </a:bodyPr>
          <a:lstStyle/>
          <a:p>
            <a:pPr eaLnBrk="1" hangingPunct="1"/>
            <a:r>
              <a:rPr lang="sr-Cyrl-CS" sz="40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Респираторна  </a:t>
            </a:r>
            <a:r>
              <a:rPr lang="sr-Cyrl-CS" sz="4000" b="1" dirty="0">
                <a:solidFill>
                  <a:schemeClr val="tx1"/>
                </a:solidFill>
                <a:cs typeface="Arial" panose="020B0604020202020204" pitchFamily="34" charset="0"/>
              </a:rPr>
              <a:t>инсуфицијенција</a:t>
            </a:r>
            <a:endParaRPr lang="en-US" sz="40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04673" y="1765029"/>
            <a:ext cx="5187297" cy="4126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9798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1626550" y="539321"/>
            <a:ext cx="8995872" cy="1143000"/>
          </a:xfrm>
        </p:spPr>
        <p:txBody>
          <a:bodyPr>
            <a:normAutofit fontScale="90000"/>
          </a:bodyPr>
          <a:lstStyle/>
          <a:p>
            <a:r>
              <a:rPr lang="sr-Cyrl-CS" sz="4400" b="1" dirty="0">
                <a:solidFill>
                  <a:schemeClr val="tx1"/>
                </a:solidFill>
                <a:cs typeface="Arial" panose="020B0604020202020204" pitchFamily="34" charset="0"/>
              </a:rPr>
              <a:t>Хиповентилација </a:t>
            </a:r>
            <a:r>
              <a:rPr lang="sr-Cyrl-CS" sz="44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-</a:t>
            </a:r>
            <a:r>
              <a:rPr lang="" sz="44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sr-Cyrl-RS" sz="44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д</a:t>
            </a:r>
            <a:r>
              <a:rPr lang="sr-Cyrl-CS" sz="44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ефиниција</a:t>
            </a:r>
            <a:endParaRPr lang="en-US" sz="44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 dirty="0" smtClean="0"/>
          </a:p>
          <a:p>
            <a:r>
              <a:rPr lang="sr-Cyrl-CS" sz="2400" b="1" dirty="0" smtClean="0">
                <a:cs typeface="Arial" panose="020B0604020202020204" pitchFamily="34" charset="0"/>
              </a:rPr>
              <a:t>Алвеолна хиповентилација</a:t>
            </a:r>
            <a:r>
              <a:rPr lang="sr-Latn-CS" sz="2400" b="1" dirty="0" smtClean="0">
                <a:cs typeface="Arial" panose="020B0604020202020204" pitchFamily="34" charset="0"/>
              </a:rPr>
              <a:t> </a:t>
            </a:r>
            <a:r>
              <a:rPr lang="sr-Latn-CS" sz="2400" dirty="0" smtClean="0">
                <a:cs typeface="Arial" panose="020B0604020202020204" pitchFamily="34" charset="0"/>
              </a:rPr>
              <a:t>– </a:t>
            </a:r>
            <a:r>
              <a:rPr lang="sr-Latn-CS" sz="2400" dirty="0" smtClean="0">
                <a:solidFill>
                  <a:srgbClr val="FF0000"/>
                </a:solidFill>
                <a:cs typeface="Arial" panose="020B0604020202020204" pitchFamily="34" charset="0"/>
              </a:rPr>
              <a:t>PaCO</a:t>
            </a:r>
            <a:r>
              <a:rPr lang="sr-Latn-CS" sz="2400" baseline="-25000" dirty="0" smtClean="0">
                <a:solidFill>
                  <a:srgbClr val="FF0000"/>
                </a:solidFill>
                <a:cs typeface="Arial" panose="020B0604020202020204" pitchFamily="34" charset="0"/>
              </a:rPr>
              <a:t>2</a:t>
            </a:r>
            <a:r>
              <a:rPr lang="sr-Latn-CS" sz="2400" dirty="0" smtClean="0">
                <a:cs typeface="Arial" panose="020B0604020202020204" pitchFamily="34" charset="0"/>
              </a:rPr>
              <a:t> </a:t>
            </a:r>
            <a:r>
              <a:rPr lang="sr-Cyrl-CS" sz="2400" dirty="0" smtClean="0">
                <a:cs typeface="Arial" panose="020B0604020202020204" pitchFamily="34" charset="0"/>
              </a:rPr>
              <a:t>изнад нормалног опсега</a:t>
            </a:r>
            <a:r>
              <a:rPr lang="sr-Latn-CS" sz="2400" dirty="0" smtClean="0">
                <a:cs typeface="Arial" panose="020B0604020202020204" pitchFamily="34" charset="0"/>
              </a:rPr>
              <a:t> (</a:t>
            </a:r>
            <a:r>
              <a:rPr lang="sr-Cyrl-CS" sz="2400" dirty="0" smtClean="0">
                <a:cs typeface="Arial" panose="020B0604020202020204" pitchFamily="34" charset="0"/>
              </a:rPr>
              <a:t>&gt;6К</a:t>
            </a:r>
            <a:r>
              <a:rPr lang="sr-Latn-CS" sz="2400" dirty="0" smtClean="0">
                <a:cs typeface="Arial" panose="020B0604020202020204" pitchFamily="34" charset="0"/>
              </a:rPr>
              <a:t>P</a:t>
            </a:r>
            <a:r>
              <a:rPr lang="sr-Cyrl-CS" sz="2400" dirty="0" smtClean="0">
                <a:cs typeface="Arial" panose="020B0604020202020204" pitchFamily="34" charset="0"/>
              </a:rPr>
              <a:t>а</a:t>
            </a:r>
            <a:r>
              <a:rPr lang="sr-Latn-CS" sz="2400" dirty="0" smtClean="0">
                <a:cs typeface="Arial" panose="020B0604020202020204" pitchFamily="34" charset="0"/>
              </a:rPr>
              <a:t>)</a:t>
            </a:r>
          </a:p>
          <a:p>
            <a:pPr>
              <a:buFont typeface="Wingdings 2" panose="05020102010507070707" pitchFamily="18" charset="2"/>
              <a:buNone/>
            </a:pPr>
            <a:endParaRPr lang="sr-Latn-CS" sz="2400" dirty="0" smtClean="0"/>
          </a:p>
          <a:p>
            <a:r>
              <a:rPr lang="sr-Cyrl-CS" sz="2400" b="1" dirty="0" smtClean="0">
                <a:cs typeface="Arial" panose="020B0604020202020204" pitchFamily="34" charset="0"/>
              </a:rPr>
              <a:t>Хиповентилациони синдром</a:t>
            </a:r>
            <a:r>
              <a:rPr lang="sr-Latn-CS" sz="2400" b="1" dirty="0" smtClean="0">
                <a:cs typeface="Arial" panose="020B0604020202020204" pitchFamily="34" charset="0"/>
              </a:rPr>
              <a:t> </a:t>
            </a:r>
            <a:r>
              <a:rPr lang="sr-Latn-CS" sz="2400" dirty="0" smtClean="0">
                <a:cs typeface="Arial" panose="020B0604020202020204" pitchFamily="34" charset="0"/>
              </a:rPr>
              <a:t>– </a:t>
            </a:r>
            <a:r>
              <a:rPr lang="sr-Latn-CS" sz="2400" dirty="0" smtClean="0">
                <a:solidFill>
                  <a:srgbClr val="FF0000"/>
                </a:solidFill>
                <a:cs typeface="Arial" panose="020B0604020202020204" pitchFamily="34" charset="0"/>
              </a:rPr>
              <a:t>PaCO</a:t>
            </a:r>
            <a:r>
              <a:rPr lang="sr-Latn-CS" sz="2400" baseline="-25000" dirty="0" smtClean="0">
                <a:solidFill>
                  <a:srgbClr val="FF0000"/>
                </a:solidFill>
                <a:cs typeface="Arial" panose="020B0604020202020204" pitchFamily="34" charset="0"/>
              </a:rPr>
              <a:t>2</a:t>
            </a:r>
            <a:r>
              <a:rPr lang="sr-Latn-CS" sz="2400" dirty="0" smtClean="0">
                <a:cs typeface="Arial" panose="020B0604020202020204" pitchFamily="34" charset="0"/>
              </a:rPr>
              <a:t> &gt;</a:t>
            </a:r>
            <a:r>
              <a:rPr lang="sr-Cyrl-RS" sz="2400" dirty="0" smtClean="0">
                <a:cs typeface="Arial" panose="020B0604020202020204" pitchFamily="34" charset="0"/>
              </a:rPr>
              <a:t> </a:t>
            </a:r>
            <a:r>
              <a:rPr lang="sr-Latn-CS" sz="2400" dirty="0" smtClean="0">
                <a:cs typeface="Arial" panose="020B0604020202020204" pitchFamily="34" charset="0"/>
              </a:rPr>
              <a:t>6</a:t>
            </a:r>
            <a:r>
              <a:rPr lang="sr-Cyrl-RS" sz="2400" dirty="0" smtClean="0">
                <a:cs typeface="Arial" panose="020B0604020202020204" pitchFamily="34" charset="0"/>
              </a:rPr>
              <a:t>.</a:t>
            </a:r>
            <a:r>
              <a:rPr lang="sr-Latn-CS" sz="2400" dirty="0" smtClean="0">
                <a:cs typeface="Arial" panose="020B0604020202020204" pitchFamily="34" charset="0"/>
              </a:rPr>
              <a:t>6KPa</a:t>
            </a:r>
            <a:r>
              <a:rPr lang="sr-Cyrl-RS" sz="2400" dirty="0" smtClean="0">
                <a:cs typeface="Arial" panose="020B0604020202020204" pitchFamily="34" charset="0"/>
              </a:rPr>
              <a:t> </a:t>
            </a:r>
            <a:endParaRPr lang="en-US" sz="2400" dirty="0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497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le 1"/>
          <p:cNvSpPr>
            <a:spLocks noGrp="1"/>
          </p:cNvSpPr>
          <p:nvPr>
            <p:ph type="title"/>
          </p:nvPr>
        </p:nvSpPr>
        <p:spPr>
          <a:xfrm>
            <a:off x="1652187" y="535582"/>
            <a:ext cx="8858250" cy="1143000"/>
          </a:xfrm>
        </p:spPr>
        <p:txBody>
          <a:bodyPr/>
          <a:lstStyle/>
          <a:p>
            <a:r>
              <a:rPr lang="sr-Cyrl-CS" sz="3200" b="1" dirty="0">
                <a:solidFill>
                  <a:schemeClr val="tx1"/>
                </a:solidFill>
                <a:cs typeface="Arial" panose="020B0604020202020204" pitchFamily="34" charset="0"/>
              </a:rPr>
              <a:t>Хронична алвеолна хиповентилација</a:t>
            </a:r>
            <a:endParaRPr lang="sr-Latn-CS" sz="32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737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dirty="0">
                <a:cs typeface="Arial" panose="020B0604020202020204" pitchFamily="34" charset="0"/>
              </a:rPr>
              <a:t>I </a:t>
            </a:r>
            <a:r>
              <a:rPr lang="sr-Cyrl-RS" sz="2800" dirty="0" smtClean="0">
                <a:cs typeface="Arial" panose="020B0604020202020204" pitchFamily="34" charset="0"/>
              </a:rPr>
              <a:t>-</a:t>
            </a:r>
            <a:r>
              <a:rPr lang="en-US" sz="2800" dirty="0" smtClean="0">
                <a:cs typeface="Arial" panose="020B0604020202020204" pitchFamily="34" charset="0"/>
              </a:rPr>
              <a:t> </a:t>
            </a:r>
            <a:r>
              <a:rPr lang="sr-Cyrl-CS" sz="2800" dirty="0">
                <a:cs typeface="Arial" panose="020B0604020202020204" pitchFamily="34" charset="0"/>
              </a:rPr>
              <a:t>Болести код којих болесник </a:t>
            </a:r>
            <a:r>
              <a:rPr lang="sr-Cyrl-CS" sz="2800" dirty="0" smtClean="0">
                <a:cs typeface="Arial" panose="020B0604020202020204" pitchFamily="34" charset="0"/>
              </a:rPr>
              <a:t>„НЕ МОЖЕ ДА ДИШЕ" </a:t>
            </a:r>
            <a:r>
              <a:rPr lang="hr-HR" sz="2800" dirty="0">
                <a:cs typeface="Arial" panose="020B0604020202020204" pitchFamily="34" charset="0"/>
              </a:rPr>
              <a:t>(</a:t>
            </a:r>
            <a:r>
              <a:rPr lang="sr-Cyrl-CS" sz="2800" dirty="0">
                <a:cs typeface="Arial" panose="020B0604020202020204" pitchFamily="34" charset="0"/>
              </a:rPr>
              <a:t>оштећење </a:t>
            </a:r>
            <a:r>
              <a:rPr lang="sr-Cyrl-RS" sz="2800" dirty="0" smtClean="0">
                <a:cs typeface="Arial" panose="020B0604020202020204" pitchFamily="34" charset="0"/>
              </a:rPr>
              <a:t>„</a:t>
            </a:r>
            <a:r>
              <a:rPr lang="sr-Cyrl-CS" sz="2800" dirty="0" smtClean="0">
                <a:cs typeface="Arial" panose="020B0604020202020204" pitchFamily="34" charset="0"/>
              </a:rPr>
              <a:t>ВЕНТИЛАЦИЈСКЕ ПУМПЕ</a:t>
            </a:r>
            <a:r>
              <a:rPr lang="sr-Cyrl-RS" sz="2800" dirty="0" smtClean="0">
                <a:cs typeface="Arial" panose="020B0604020202020204" pitchFamily="34" charset="0"/>
              </a:rPr>
              <a:t>“</a:t>
            </a:r>
            <a:r>
              <a:rPr lang="en-US" sz="2800" dirty="0" smtClean="0">
                <a:cs typeface="Arial" panose="020B0604020202020204" pitchFamily="34" charset="0"/>
              </a:rPr>
              <a:t>)</a:t>
            </a:r>
            <a:endParaRPr lang="en-US" sz="2800" dirty="0">
              <a:cs typeface="Arial" panose="020B0604020202020204" pitchFamily="34" charset="0"/>
            </a:endParaRPr>
          </a:p>
          <a:p>
            <a:pPr eaLnBrk="1" hangingPunct="1"/>
            <a:endParaRPr lang="en-US" sz="2800" dirty="0">
              <a:cs typeface="Arial" panose="020B0604020202020204" pitchFamily="34" charset="0"/>
            </a:endParaRPr>
          </a:p>
          <a:p>
            <a:pPr eaLnBrk="1" hangingPunct="1"/>
            <a:r>
              <a:rPr lang="en-US" sz="2800" dirty="0" smtClean="0">
                <a:cs typeface="Arial" panose="020B0604020202020204" pitchFamily="34" charset="0"/>
              </a:rPr>
              <a:t>II</a:t>
            </a:r>
            <a:r>
              <a:rPr lang="sr-Cyrl-RS" sz="2800" dirty="0" smtClean="0">
                <a:cs typeface="Arial" panose="020B0604020202020204" pitchFamily="34" charset="0"/>
              </a:rPr>
              <a:t> - </a:t>
            </a:r>
            <a:r>
              <a:rPr lang="sr-Cyrl-CS" sz="2800" dirty="0" smtClean="0">
                <a:cs typeface="Arial" panose="020B0604020202020204" pitchFamily="34" charset="0"/>
              </a:rPr>
              <a:t>Болести </a:t>
            </a:r>
            <a:r>
              <a:rPr lang="sr-Cyrl-CS" sz="2800" dirty="0">
                <a:cs typeface="Arial" panose="020B0604020202020204" pitchFamily="34" charset="0"/>
              </a:rPr>
              <a:t>код којих болесник </a:t>
            </a:r>
            <a:r>
              <a:rPr lang="sr-Cyrl-CS" sz="2800" dirty="0" smtClean="0">
                <a:cs typeface="Arial" panose="020B0604020202020204" pitchFamily="34" charset="0"/>
              </a:rPr>
              <a:t>„НЕ </a:t>
            </a:r>
            <a:r>
              <a:rPr lang="sr-Cyrl-CS" sz="2800" dirty="0">
                <a:cs typeface="Arial" panose="020B0604020202020204" pitchFamily="34" charset="0"/>
              </a:rPr>
              <a:t>ЖЕЛИ ДА </a:t>
            </a:r>
            <a:r>
              <a:rPr lang="sr-Cyrl-CS" sz="2800" dirty="0" smtClean="0">
                <a:cs typeface="Arial" panose="020B0604020202020204" pitchFamily="34" charset="0"/>
              </a:rPr>
              <a:t>ДИШЕ</a:t>
            </a:r>
            <a:r>
              <a:rPr lang="sr-Cyrl-RS" sz="2800" dirty="0" smtClean="0">
                <a:cs typeface="Arial" panose="020B0604020202020204" pitchFamily="34" charset="0"/>
              </a:rPr>
              <a:t>“</a:t>
            </a:r>
            <a:r>
              <a:rPr lang="sr-Cyrl-CS" sz="2800" dirty="0" smtClean="0">
                <a:cs typeface="Arial" panose="020B0604020202020204" pitchFamily="34" charset="0"/>
              </a:rPr>
              <a:t> </a:t>
            </a:r>
            <a:r>
              <a:rPr lang="hr-HR" sz="2800" dirty="0">
                <a:cs typeface="Arial" panose="020B0604020202020204" pitchFamily="34" charset="0"/>
              </a:rPr>
              <a:t>( </a:t>
            </a:r>
            <a:r>
              <a:rPr lang="sr-Cyrl-CS" sz="2800" dirty="0">
                <a:cs typeface="Arial" panose="020B0604020202020204" pitchFamily="34" charset="0"/>
              </a:rPr>
              <a:t>поремећај регулације дисања на нивоу ЦНС</a:t>
            </a:r>
            <a:r>
              <a:rPr lang="hr-HR" sz="2800" dirty="0">
                <a:cs typeface="Arial" panose="020B0604020202020204" pitchFamily="34" charset="0"/>
              </a:rPr>
              <a:t>)</a:t>
            </a:r>
          </a:p>
          <a:p>
            <a:endParaRPr lang="sr-Latn-CS" dirty="0" smtClean="0"/>
          </a:p>
        </p:txBody>
      </p:sp>
    </p:spTree>
    <p:extLst>
      <p:ext uri="{BB962C8B-B14F-4D97-AF65-F5344CB8AC3E}">
        <p14:creationId xmlns:p14="http://schemas.microsoft.com/office/powerpoint/2010/main" xmlns="" val="186163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le 1"/>
          <p:cNvSpPr>
            <a:spLocks noGrp="1"/>
          </p:cNvSpPr>
          <p:nvPr>
            <p:ph type="title"/>
          </p:nvPr>
        </p:nvSpPr>
        <p:spPr>
          <a:xfrm>
            <a:off x="1652187" y="535582"/>
            <a:ext cx="8858250" cy="1143000"/>
          </a:xfrm>
        </p:spPr>
        <p:txBody>
          <a:bodyPr/>
          <a:lstStyle/>
          <a:p>
            <a:r>
              <a:rPr lang="sr-Cyrl-CS" sz="3200" b="1" dirty="0">
                <a:solidFill>
                  <a:schemeClr val="tx1"/>
                </a:solidFill>
                <a:cs typeface="Arial" panose="020B0604020202020204" pitchFamily="34" charset="0"/>
              </a:rPr>
              <a:t>Хронична алвеолна хиповентилација</a:t>
            </a:r>
            <a:endParaRPr lang="sr-Latn-CS" sz="32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pic>
        <p:nvPicPr>
          <p:cNvPr id="78854" name="Picture 6" descr="Hypoventilation Disorders&#10;Obstructive&#10;Hypoventilation&#10;Central&#10;and Sleep Related&#10;Hypoventilation&#10;Restrictive Hypoventilation&#10;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80831" y="1533742"/>
            <a:ext cx="6849882" cy="5142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616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4"/>
          <p:cNvSpPr>
            <a:spLocks noGrp="1" noChangeArrowheads="1"/>
          </p:cNvSpPr>
          <p:nvPr>
            <p:ph type="title"/>
          </p:nvPr>
        </p:nvSpPr>
        <p:spPr>
          <a:xfrm>
            <a:off x="1568463" y="523297"/>
            <a:ext cx="9934175" cy="1143000"/>
          </a:xfrm>
        </p:spPr>
        <p:txBody>
          <a:bodyPr/>
          <a:lstStyle/>
          <a:p>
            <a:r>
              <a:rPr lang="sr-Cyrl-CS" sz="2800" b="1" dirty="0">
                <a:solidFill>
                  <a:schemeClr val="tx1"/>
                </a:solidFill>
                <a:cs typeface="Arial" panose="020B0604020202020204" pitchFamily="34" charset="0"/>
              </a:rPr>
              <a:t>  Етиологија хроничне алвеолне хиповентилације</a:t>
            </a:r>
            <a:endParaRPr lang="en-US" sz="28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7475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881188" y="2143126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CS" sz="2000" b="1" dirty="0">
                <a:cs typeface="Arial" panose="020B0604020202020204" pitchFamily="34" charset="0"/>
              </a:rPr>
              <a:t>Неуромишићне болести</a:t>
            </a:r>
            <a:endParaRPr lang="hr-HR" sz="2000" dirty="0"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sr-Cyrl-CS" sz="2000" dirty="0">
                <a:cs typeface="Arial" panose="020B0604020202020204" pitchFamily="34" charset="0"/>
              </a:rPr>
              <a:t>Амиотрофична латерална склероза</a:t>
            </a:r>
            <a:endParaRPr lang="hr-HR" sz="2000" dirty="0"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sr-Cyrl-CS" sz="2000" dirty="0">
                <a:cs typeface="Arial" panose="020B0604020202020204" pitchFamily="34" charset="0"/>
              </a:rPr>
              <a:t>Повреда кичмене мождине</a:t>
            </a:r>
          </a:p>
          <a:p>
            <a:pPr marL="0" indent="0">
              <a:buNone/>
            </a:pPr>
            <a:r>
              <a:rPr lang="sr-Cyrl-CS" sz="2000" dirty="0">
                <a:cs typeface="Arial" panose="020B0604020202020204" pitchFamily="34" charset="0"/>
              </a:rPr>
              <a:t>Парализа дијафрагме</a:t>
            </a:r>
            <a:endParaRPr lang="hr-HR" sz="2000" b="1" dirty="0"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000" b="1" dirty="0"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sr-Cyrl-CS" sz="2000" b="1" dirty="0">
                <a:cs typeface="Arial" panose="020B0604020202020204" pitchFamily="34" charset="0"/>
              </a:rPr>
              <a:t>Болести  на нивоу неуромишићне спојнице</a:t>
            </a:r>
            <a:endParaRPr lang="en-US" sz="2000" dirty="0"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000" dirty="0">
                <a:cs typeface="Arial" panose="020B0604020202020204" pitchFamily="34" charset="0"/>
              </a:rPr>
              <a:t>M</a:t>
            </a:r>
            <a:r>
              <a:rPr lang="sr-Cyrl-CS" sz="2000" dirty="0">
                <a:cs typeface="Arial" panose="020B0604020202020204" pitchFamily="34" charset="0"/>
              </a:rPr>
              <a:t>иастенија гравис</a:t>
            </a:r>
            <a:endParaRPr lang="hr-HR" sz="2000" dirty="0"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hr-HR" sz="2000" dirty="0">
                <a:cs typeface="Arial" panose="020B0604020202020204" pitchFamily="34" charset="0"/>
              </a:rPr>
              <a:t>Eaton –Lambert</a:t>
            </a:r>
            <a:r>
              <a:rPr lang="sr-Cyrl-CS" sz="2000" dirty="0">
                <a:cs typeface="Arial" panose="020B0604020202020204" pitchFamily="34" charset="0"/>
              </a:rPr>
              <a:t> синдром</a:t>
            </a:r>
            <a:endParaRPr lang="en-US" sz="2000" dirty="0">
              <a:cs typeface="Arial" panose="020B0604020202020204" pitchFamily="34" charset="0"/>
            </a:endParaRPr>
          </a:p>
        </p:txBody>
      </p:sp>
      <p:sp>
        <p:nvSpPr>
          <p:cNvPr id="7475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6310314" y="2105026"/>
            <a:ext cx="4105275" cy="4752975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sr-Cyrl-CS" sz="2000" b="1" dirty="0">
                <a:cs typeface="Arial" panose="020B0604020202020204" pitchFamily="34" charset="0"/>
              </a:rPr>
              <a:t>Миопатије</a:t>
            </a:r>
            <a:endParaRPr lang="hr-HR" sz="2000" dirty="0">
              <a:cs typeface="Arial" panose="020B0604020202020204" pitchFamily="34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hr-HR" sz="2000" dirty="0">
                <a:cs typeface="Arial" panose="020B0604020202020204" pitchFamily="34" charset="0"/>
              </a:rPr>
              <a:t>M</a:t>
            </a:r>
            <a:r>
              <a:rPr lang="sr-Cyrl-CS" sz="2000" dirty="0">
                <a:cs typeface="Arial" panose="020B0604020202020204" pitchFamily="34" charset="0"/>
              </a:rPr>
              <a:t>ишићна дистрофија</a:t>
            </a:r>
            <a:endParaRPr lang="hr-HR" sz="2000" dirty="0">
              <a:cs typeface="Arial" panose="020B0604020202020204" pitchFamily="34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hr-HR" sz="2000" dirty="0">
                <a:cs typeface="Arial" panose="020B0604020202020204" pitchFamily="34" charset="0"/>
              </a:rPr>
              <a:t>M</a:t>
            </a:r>
            <a:r>
              <a:rPr lang="sr-Cyrl-CS" sz="2000" dirty="0">
                <a:cs typeface="Arial" panose="020B0604020202020204" pitchFamily="34" charset="0"/>
              </a:rPr>
              <a:t>иотонична дитрофија</a:t>
            </a:r>
            <a:endParaRPr lang="hr-HR" sz="2000" dirty="0">
              <a:cs typeface="Arial" panose="020B0604020202020204" pitchFamily="34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hr-HR" sz="2000" dirty="0">
                <a:cs typeface="Arial" panose="020B0604020202020204" pitchFamily="34" charset="0"/>
              </a:rPr>
              <a:t>M</a:t>
            </a:r>
            <a:r>
              <a:rPr lang="sr-Cyrl-CS" sz="2000" dirty="0">
                <a:cs typeface="Arial" panose="020B0604020202020204" pitchFamily="34" charset="0"/>
              </a:rPr>
              <a:t>етаболички поремећаји</a:t>
            </a:r>
            <a:endParaRPr lang="hr-HR" sz="2000" dirty="0">
              <a:cs typeface="Arial" panose="020B0604020202020204" pitchFamily="34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sr-Cyrl-CS" sz="2000" dirty="0">
                <a:cs typeface="Arial" panose="020B0604020202020204" pitchFamily="34" charset="0"/>
              </a:rPr>
              <a:t>Урођене </a:t>
            </a:r>
            <a:r>
              <a:rPr lang="sr-Cyrl-CS" sz="2000" dirty="0" smtClean="0">
                <a:cs typeface="Arial" panose="020B0604020202020204" pitchFamily="34" charset="0"/>
              </a:rPr>
              <a:t>миопатије</a:t>
            </a:r>
          </a:p>
          <a:p>
            <a:pPr marL="0" indent="0">
              <a:lnSpc>
                <a:spcPct val="90000"/>
              </a:lnSpc>
              <a:buNone/>
            </a:pPr>
            <a:endParaRPr lang="hr-HR" sz="2000" b="1" dirty="0">
              <a:cs typeface="Arial" panose="020B0604020202020204" pitchFamily="34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sr-Cyrl-CS" sz="2000" b="1" dirty="0" smtClean="0">
                <a:cs typeface="Arial" panose="020B0604020202020204" pitchFamily="34" charset="0"/>
              </a:rPr>
              <a:t>Рестрикцијски </a:t>
            </a:r>
            <a:r>
              <a:rPr lang="sr-Cyrl-CS" sz="2000" b="1" dirty="0">
                <a:cs typeface="Arial" panose="020B0604020202020204" pitchFamily="34" charset="0"/>
              </a:rPr>
              <a:t>поремећаји г. коша</a:t>
            </a:r>
            <a:endParaRPr lang="hr-HR" sz="2000" dirty="0">
              <a:cs typeface="Arial" panose="020B0604020202020204" pitchFamily="34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sr-Cyrl-CS" sz="2000" dirty="0">
                <a:cs typeface="Arial" panose="020B0604020202020204" pitchFamily="34" charset="0"/>
              </a:rPr>
              <a:t>Кифосколиоза</a:t>
            </a:r>
            <a:endParaRPr lang="hr-HR" sz="2000" dirty="0">
              <a:cs typeface="Arial" panose="020B0604020202020204" pitchFamily="34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sr-Cyrl-CS" sz="2000" dirty="0">
                <a:cs typeface="Arial" panose="020B0604020202020204" pitchFamily="34" charset="0"/>
              </a:rPr>
              <a:t>Ресекција плућа</a:t>
            </a:r>
            <a:endParaRPr lang="en-US" sz="2000" dirty="0">
              <a:cs typeface="Arial" panose="020B0604020202020204" pitchFamily="34" charset="0"/>
            </a:endParaRPr>
          </a:p>
        </p:txBody>
      </p:sp>
      <p:sp>
        <p:nvSpPr>
          <p:cNvPr id="74757" name="Rectangle 7"/>
          <p:cNvSpPr>
            <a:spLocks noChangeArrowheads="1"/>
          </p:cNvSpPr>
          <p:nvPr/>
        </p:nvSpPr>
        <p:spPr bwMode="auto">
          <a:xfrm>
            <a:off x="2024064" y="1571775"/>
            <a:ext cx="791274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sr-Cyrl-CS" sz="2400" b="1" u="sng" dirty="0">
                <a:latin typeface="+mj-lt"/>
              </a:rPr>
              <a:t>Болести код којих болесник </a:t>
            </a:r>
            <a:r>
              <a:rPr lang="hr-HR" sz="2400" b="1" u="sng" dirty="0" smtClean="0">
                <a:latin typeface="+mj-lt"/>
              </a:rPr>
              <a:t>«</a:t>
            </a:r>
            <a:r>
              <a:rPr lang="sr-Cyrl-CS" sz="2400" b="1" u="sng" dirty="0" smtClean="0">
                <a:latin typeface="+mj-lt"/>
              </a:rPr>
              <a:t>не </a:t>
            </a:r>
            <a:r>
              <a:rPr lang="sr-Cyrl-CS" sz="2400" b="1" u="sng" dirty="0">
                <a:latin typeface="+mj-lt"/>
              </a:rPr>
              <a:t>може да дише</a:t>
            </a:r>
            <a:r>
              <a:rPr lang="hr-HR" sz="2400" b="1" u="sng" dirty="0">
                <a:latin typeface="+mj-lt"/>
              </a:rPr>
              <a:t>»</a:t>
            </a:r>
            <a:r>
              <a:rPr lang="en-US" sz="2400" dirty="0">
                <a:latin typeface="+mj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263574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1028"/>
          <p:cNvSpPr>
            <a:spLocks noChangeArrowheads="1"/>
          </p:cNvSpPr>
          <p:nvPr/>
        </p:nvSpPr>
        <p:spPr bwMode="auto">
          <a:xfrm>
            <a:off x="2390464" y="1300023"/>
            <a:ext cx="732444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sr-Cyrl-CS" sz="2400" b="1" u="sng" dirty="0">
                <a:latin typeface="+mj-lt"/>
              </a:rPr>
              <a:t>Болести код којих </a:t>
            </a:r>
            <a:r>
              <a:rPr lang="hr-HR" sz="2400" b="1" u="sng" dirty="0" smtClean="0">
                <a:latin typeface="+mj-lt"/>
              </a:rPr>
              <a:t>«</a:t>
            </a:r>
            <a:r>
              <a:rPr lang="sr-Cyrl-CS" sz="2400" b="1" u="sng" dirty="0" smtClean="0">
                <a:latin typeface="+mj-lt"/>
              </a:rPr>
              <a:t>болесник </a:t>
            </a:r>
            <a:r>
              <a:rPr lang="sr-Cyrl-CS" sz="2400" b="1" u="sng" dirty="0">
                <a:latin typeface="+mj-lt"/>
              </a:rPr>
              <a:t>неће да дише</a:t>
            </a:r>
            <a:r>
              <a:rPr lang="hr-HR" sz="2400" b="1" u="sng" dirty="0">
                <a:latin typeface="+mj-lt"/>
              </a:rPr>
              <a:t>»</a:t>
            </a:r>
            <a:r>
              <a:rPr lang="en-US" sz="2400" dirty="0">
                <a:latin typeface="+mj-lt"/>
              </a:rPr>
              <a:t> </a:t>
            </a:r>
          </a:p>
        </p:txBody>
      </p:sp>
      <p:sp>
        <p:nvSpPr>
          <p:cNvPr id="75779" name="Rectangle 1029"/>
          <p:cNvSpPr>
            <a:spLocks noChangeArrowheads="1"/>
          </p:cNvSpPr>
          <p:nvPr/>
        </p:nvSpPr>
        <p:spPr bwMode="auto">
          <a:xfrm>
            <a:off x="2166938" y="2226737"/>
            <a:ext cx="7375737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sr-Cyrl-CS" sz="2000" b="1" dirty="0" smtClean="0">
                <a:latin typeface="+mn-lt"/>
              </a:rPr>
              <a:t>Поремећаји </a:t>
            </a:r>
            <a:r>
              <a:rPr lang="sr-Cyrl-CS" sz="2000" b="1" dirty="0">
                <a:latin typeface="+mn-lt"/>
              </a:rPr>
              <a:t>централне контроле дисања</a:t>
            </a:r>
            <a:endParaRPr lang="en-US" sz="2000" dirty="0">
              <a:latin typeface="+mn-lt"/>
            </a:endParaRPr>
          </a:p>
          <a:p>
            <a:pPr eaLnBrk="1" hangingPunct="1"/>
            <a:r>
              <a:rPr lang="sr-Cyrl-CS" sz="2000" dirty="0">
                <a:latin typeface="+mn-lt"/>
              </a:rPr>
              <a:t>- Примарна алвеолна хиповентилација</a:t>
            </a:r>
            <a:endParaRPr lang="en-US" sz="2000" dirty="0">
              <a:latin typeface="+mn-lt"/>
            </a:endParaRPr>
          </a:p>
          <a:p>
            <a:pPr eaLnBrk="1" hangingPunct="1"/>
            <a:r>
              <a:rPr lang="sr-Cyrl-CS" sz="2000" dirty="0">
                <a:latin typeface="+mn-lt"/>
              </a:rPr>
              <a:t>- Структурни дефекти</a:t>
            </a:r>
            <a:endParaRPr lang="en-US" sz="2000" dirty="0">
              <a:latin typeface="+mn-lt"/>
            </a:endParaRPr>
          </a:p>
          <a:p>
            <a:pPr eaLnBrk="1" hangingPunct="1"/>
            <a:r>
              <a:rPr lang="en-US" sz="2000" dirty="0">
                <a:latin typeface="+mn-lt"/>
              </a:rPr>
              <a:t>	</a:t>
            </a:r>
            <a:r>
              <a:rPr lang="sr-Cyrl-CS" sz="2000" dirty="0">
                <a:latin typeface="+mn-lt"/>
              </a:rPr>
              <a:t>Тумори</a:t>
            </a:r>
            <a:endParaRPr lang="en-US" sz="2000" dirty="0">
              <a:latin typeface="+mn-lt"/>
            </a:endParaRPr>
          </a:p>
          <a:p>
            <a:pPr eaLnBrk="1" hangingPunct="1"/>
            <a:r>
              <a:rPr lang="en-US" sz="2000" dirty="0">
                <a:latin typeface="+mn-lt"/>
              </a:rPr>
              <a:t>	</a:t>
            </a:r>
            <a:r>
              <a:rPr lang="sr-Cyrl-CS" sz="2000" dirty="0">
                <a:latin typeface="+mn-lt"/>
              </a:rPr>
              <a:t>Цереброваскуларни инзулт</a:t>
            </a:r>
            <a:endParaRPr lang="en-US" sz="2000" dirty="0">
              <a:latin typeface="+mn-lt"/>
            </a:endParaRPr>
          </a:p>
          <a:p>
            <a:pPr eaLnBrk="1" hangingPunct="1"/>
            <a:r>
              <a:rPr lang="sr-Cyrl-CS" sz="2000" dirty="0">
                <a:latin typeface="+mn-lt"/>
              </a:rPr>
              <a:t>- Метаболички поремећаји</a:t>
            </a:r>
          </a:p>
          <a:p>
            <a:pPr eaLnBrk="1" hangingPunct="1"/>
            <a:r>
              <a:rPr lang="en-US" sz="2000" dirty="0">
                <a:latin typeface="+mn-lt"/>
              </a:rPr>
              <a:t>	</a:t>
            </a:r>
            <a:r>
              <a:rPr lang="sr-Cyrl-CS" sz="2000" dirty="0">
                <a:latin typeface="+mn-lt"/>
              </a:rPr>
              <a:t>Тешка метаболичка алкалоза</a:t>
            </a:r>
            <a:endParaRPr lang="en-US" sz="2000" dirty="0">
              <a:latin typeface="+mn-lt"/>
            </a:endParaRPr>
          </a:p>
          <a:p>
            <a:pPr eaLnBrk="1" hangingPunct="1"/>
            <a:r>
              <a:rPr lang="sr-Cyrl-CS" sz="2000" dirty="0">
                <a:latin typeface="+mn-lt"/>
              </a:rPr>
              <a:t>- Лекови</a:t>
            </a:r>
            <a:endParaRPr lang="en-US" sz="2000" dirty="0">
              <a:latin typeface="+mn-lt"/>
            </a:endParaRPr>
          </a:p>
          <a:p>
            <a:pPr eaLnBrk="1" hangingPunct="1"/>
            <a:r>
              <a:rPr lang="en-US" sz="2000" dirty="0">
                <a:latin typeface="+mn-lt"/>
              </a:rPr>
              <a:t>	</a:t>
            </a:r>
            <a:r>
              <a:rPr lang="sr-Cyrl-CS" sz="2000" dirty="0">
                <a:latin typeface="+mn-lt"/>
              </a:rPr>
              <a:t>Наркотици, седативи, алкохол</a:t>
            </a:r>
            <a:endParaRPr lang="en-US" sz="2000" dirty="0">
              <a:latin typeface="+mn-lt"/>
            </a:endParaRPr>
          </a:p>
          <a:p>
            <a:pPr eaLnBrk="1" hangingPunct="1"/>
            <a:r>
              <a:rPr lang="hr-HR" sz="2000" dirty="0">
                <a:latin typeface="+mn-lt"/>
              </a:rPr>
              <a:t> </a:t>
            </a:r>
            <a:endParaRPr lang="en-US" sz="2000" dirty="0">
              <a:latin typeface="+mn-lt"/>
            </a:endParaRPr>
          </a:p>
          <a:p>
            <a:pPr eaLnBrk="1" hangingPunct="1"/>
            <a:r>
              <a:rPr lang="sr-Cyrl-CS" sz="2000" b="1" dirty="0">
                <a:latin typeface="+mn-lt"/>
              </a:rPr>
              <a:t>Мешовита стања</a:t>
            </a:r>
            <a:endParaRPr lang="en-US" sz="2000" dirty="0">
              <a:latin typeface="+mn-lt"/>
            </a:endParaRPr>
          </a:p>
          <a:p>
            <a:pPr eaLnBrk="1" hangingPunct="1"/>
            <a:r>
              <a:rPr lang="sr-Cyrl-CS" sz="2000" dirty="0">
                <a:latin typeface="+mn-lt"/>
              </a:rPr>
              <a:t>Микседем, ХОБП, хиповентилациони синдром гојазних</a:t>
            </a:r>
            <a:endParaRPr lang="hr-HR" sz="2000" dirty="0">
              <a:latin typeface="+mn-lt"/>
            </a:endParaRP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1568463" y="523297"/>
            <a:ext cx="9934175" cy="11430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sr-Cyrl-CS" sz="2800" b="1" smtClean="0">
                <a:solidFill>
                  <a:schemeClr val="tx1"/>
                </a:solidFill>
                <a:cs typeface="Arial" panose="020B0604020202020204" pitchFamily="34" charset="0"/>
              </a:rPr>
              <a:t>  Етиологија хроничне алвеолне хиповентилације</a:t>
            </a:r>
            <a:endParaRPr lang="en-US" sz="28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702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1568463" y="523297"/>
            <a:ext cx="9934175" cy="11430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sr-Cyrl-CS" sz="2800" b="1" smtClean="0">
                <a:solidFill>
                  <a:schemeClr val="tx1"/>
                </a:solidFill>
                <a:cs typeface="Arial" panose="020B0604020202020204" pitchFamily="34" charset="0"/>
              </a:rPr>
              <a:t>  Етиологија хроничне алвеолне хиповентилације</a:t>
            </a:r>
            <a:endParaRPr lang="en-US" sz="28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pic>
        <p:nvPicPr>
          <p:cNvPr id="80898" name="Picture 2" descr="Hypoventilation causes, symptoms and hypoventilation treatme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78280" y="1238818"/>
            <a:ext cx="7535300" cy="5561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0028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4"/>
          <p:cNvSpPr>
            <a:spLocks noChangeArrowheads="1"/>
          </p:cNvSpPr>
          <p:nvPr/>
        </p:nvSpPr>
        <p:spPr bwMode="auto">
          <a:xfrm>
            <a:off x="881062" y="1071241"/>
            <a:ext cx="10370503" cy="5155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5068" bIns="0" anchor="ctr">
            <a:spAutoFit/>
          </a:bodyPr>
          <a:lstStyle>
            <a:lvl1pPr marL="342900" indent="-342900" eaLnBrk="0" hangingPunct="0">
              <a:tabLst>
                <a:tab pos="895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895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895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895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895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95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95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95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953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sr-Cyrl-CS" sz="2800" b="1" dirty="0" smtClean="0">
                <a:latin typeface="+mn-lt"/>
              </a:rPr>
              <a:t>Дијагностички </a:t>
            </a:r>
            <a:r>
              <a:rPr lang="sr-Cyrl-CS" sz="2800" b="1" dirty="0">
                <a:latin typeface="+mn-lt"/>
              </a:rPr>
              <a:t>поступци код болесника са </a:t>
            </a:r>
          </a:p>
          <a:p>
            <a:pPr eaLnBrk="1" hangingPunct="1"/>
            <a:r>
              <a:rPr lang="sr-Cyrl-CS" sz="2800" b="1" dirty="0" smtClean="0">
                <a:latin typeface="+mn-lt"/>
              </a:rPr>
              <a:t>хроничном </a:t>
            </a:r>
            <a:r>
              <a:rPr lang="sr-Cyrl-CS" sz="2800" b="1" dirty="0">
                <a:latin typeface="+mn-lt"/>
              </a:rPr>
              <a:t>алвеолном хиповентилацијом</a:t>
            </a:r>
          </a:p>
          <a:p>
            <a:pPr eaLnBrk="1" hangingPunct="1"/>
            <a:endParaRPr lang="sr-Cyrl-CS" sz="2400" b="1" dirty="0">
              <a:latin typeface="+mn-lt"/>
            </a:endParaRPr>
          </a:p>
          <a:p>
            <a:pPr eaLnBrk="1" hangingPunct="1"/>
            <a:r>
              <a:rPr lang="sr-Cyrl-CS" sz="2400" dirty="0">
                <a:latin typeface="+mn-lt"/>
              </a:rPr>
              <a:t>1</a:t>
            </a:r>
            <a:r>
              <a:rPr lang="sr-Cyrl-CS" sz="2800" dirty="0">
                <a:latin typeface="+mn-lt"/>
              </a:rPr>
              <a:t>. Клинички налаз</a:t>
            </a:r>
          </a:p>
          <a:p>
            <a:pPr eaLnBrk="1" hangingPunct="1"/>
            <a:r>
              <a:rPr lang="sr-Cyrl-CS" sz="2800" dirty="0">
                <a:latin typeface="+mn-lt"/>
              </a:rPr>
              <a:t>2. Радиографија грудног коша</a:t>
            </a:r>
          </a:p>
          <a:p>
            <a:pPr eaLnBrk="1" hangingPunct="1"/>
            <a:r>
              <a:rPr lang="sr-Cyrl-CS" sz="2800" dirty="0">
                <a:latin typeface="+mn-lt"/>
              </a:rPr>
              <a:t>3. Испитивање плућне функције</a:t>
            </a:r>
          </a:p>
          <a:p>
            <a:pPr eaLnBrk="1" hangingPunct="1"/>
            <a:r>
              <a:rPr lang="sr-Cyrl-CS" sz="2800" dirty="0">
                <a:latin typeface="+mn-lt"/>
              </a:rPr>
              <a:t>4. Тест хипервентилације</a:t>
            </a:r>
          </a:p>
          <a:p>
            <a:pPr eaLnBrk="1" hangingPunct="1"/>
            <a:r>
              <a:rPr lang="sr-Cyrl-CS" sz="2800" dirty="0">
                <a:latin typeface="+mn-lt"/>
              </a:rPr>
              <a:t>5. Мерње макс. инспиријумског и експиријумског </a:t>
            </a:r>
          </a:p>
          <a:p>
            <a:pPr eaLnBrk="1" hangingPunct="1"/>
            <a:r>
              <a:rPr lang="sr-Cyrl-CS" sz="2800" dirty="0">
                <a:latin typeface="+mn-lt"/>
              </a:rPr>
              <a:t>    притиска - снага дисајних мишића</a:t>
            </a:r>
            <a:endParaRPr lang="en-US" sz="2800" dirty="0">
              <a:latin typeface="+mn-lt"/>
            </a:endParaRPr>
          </a:p>
          <a:p>
            <a:pPr eaLnBrk="1" hangingPunct="1"/>
            <a:r>
              <a:rPr lang="sr-Cyrl-CS" sz="2800" dirty="0">
                <a:latin typeface="+mn-lt"/>
              </a:rPr>
              <a:t>6. Додатна испитивања</a:t>
            </a:r>
          </a:p>
          <a:p>
            <a:pPr eaLnBrk="1" hangingPunct="1"/>
            <a:r>
              <a:rPr lang="en-US" sz="2800" dirty="0">
                <a:latin typeface="+mn-lt"/>
              </a:rPr>
              <a:t>	</a:t>
            </a:r>
            <a:r>
              <a:rPr lang="sr-Cyrl-RS" sz="2800" dirty="0" smtClean="0">
                <a:latin typeface="+mn-lt"/>
              </a:rPr>
              <a:t>- </a:t>
            </a:r>
            <a:r>
              <a:rPr lang="sr-Cyrl-CS" sz="2800" dirty="0" smtClean="0">
                <a:latin typeface="+mn-lt"/>
              </a:rPr>
              <a:t>Испитивања </a:t>
            </a:r>
            <a:r>
              <a:rPr lang="sr-Cyrl-CS" sz="2800" dirty="0">
                <a:latin typeface="+mn-lt"/>
              </a:rPr>
              <a:t>функције тиреоидне жлезде</a:t>
            </a:r>
            <a:endParaRPr lang="hr-HR" sz="2800" dirty="0">
              <a:latin typeface="+mn-lt"/>
            </a:endParaRPr>
          </a:p>
          <a:p>
            <a:pPr eaLnBrk="1" hangingPunct="1"/>
            <a:r>
              <a:rPr lang="en-US" sz="2800" dirty="0">
                <a:latin typeface="+mn-lt"/>
              </a:rPr>
              <a:t>	</a:t>
            </a:r>
            <a:r>
              <a:rPr lang="sr-Cyrl-RS" sz="2800" dirty="0" smtClean="0">
                <a:latin typeface="+mn-lt"/>
              </a:rPr>
              <a:t>- </a:t>
            </a:r>
            <a:r>
              <a:rPr lang="sr-Cyrl-CS" sz="2800" dirty="0" smtClean="0">
                <a:latin typeface="+mn-lt"/>
              </a:rPr>
              <a:t>Испитивање </a:t>
            </a:r>
            <a:r>
              <a:rPr lang="sr-Cyrl-CS" sz="2800" dirty="0">
                <a:latin typeface="+mn-lt"/>
              </a:rPr>
              <a:t>функције дисања током спавања</a:t>
            </a:r>
            <a:endParaRPr lang="hr-HR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09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>
          <a:xfrm>
            <a:off x="1309688" y="1071563"/>
            <a:ext cx="9144001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sr-Cyrl-CS" dirty="0" smtClean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sr-Cyrl-CS" b="1" dirty="0" smtClean="0">
                <a:solidFill>
                  <a:schemeClr val="tx1"/>
                </a:solidFill>
                <a:cs typeface="Arial" pitchFamily="34" charset="0"/>
              </a:rPr>
              <a:t>Типови респираторне инсуфицијенције</a:t>
            </a:r>
            <a:endParaRPr lang="en-US" b="1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66876" y="1857375"/>
            <a:ext cx="9001125" cy="4389438"/>
          </a:xfrm>
        </p:spPr>
        <p:txBody>
          <a:bodyPr/>
          <a:lstStyle/>
          <a:p>
            <a:pPr eaLnBrk="1" hangingPunct="1"/>
            <a:r>
              <a:rPr lang="sr-Cyrl-CS" sz="2800" b="1" dirty="0">
                <a:cs typeface="Arial" panose="020B0604020202020204" pitchFamily="34" charset="0"/>
              </a:rPr>
              <a:t>Парцијална </a:t>
            </a:r>
            <a:r>
              <a:rPr lang="sr-Cyrl-CS" sz="2800" b="1" dirty="0" smtClean="0">
                <a:cs typeface="Arial" panose="020B0604020202020204" pitchFamily="34" charset="0"/>
              </a:rPr>
              <a:t>респир</a:t>
            </a:r>
            <a:r>
              <a:rPr lang="sr-Cyrl-RS" sz="2800" b="1" dirty="0" smtClean="0">
                <a:cs typeface="Arial" panose="020B0604020202020204" pitchFamily="34" charset="0"/>
              </a:rPr>
              <a:t>аторна</a:t>
            </a:r>
            <a:r>
              <a:rPr lang="sr-Cyrl-CS" sz="2800" b="1" dirty="0" smtClean="0">
                <a:cs typeface="Arial" panose="020B0604020202020204" pitchFamily="34" charset="0"/>
              </a:rPr>
              <a:t> </a:t>
            </a:r>
            <a:r>
              <a:rPr lang="sr-Cyrl-CS" sz="2800" b="1" dirty="0">
                <a:cs typeface="Arial" panose="020B0604020202020204" pitchFamily="34" charset="0"/>
              </a:rPr>
              <a:t>инсуфицијенција</a:t>
            </a:r>
            <a:r>
              <a:rPr lang="sr-Latn-CS" sz="2800" b="1" dirty="0">
                <a:cs typeface="Arial" panose="020B0604020202020204" pitchFamily="34" charset="0"/>
              </a:rPr>
              <a:t> </a:t>
            </a:r>
            <a:r>
              <a:rPr lang="sr-Cyrl-CS" sz="2800" b="1" dirty="0">
                <a:cs typeface="Arial" panose="020B0604020202020204" pitchFamily="34" charset="0"/>
              </a:rPr>
              <a:t>-</a:t>
            </a:r>
            <a:r>
              <a:rPr lang="sr-Latn-CS" sz="2800" b="1" dirty="0">
                <a:cs typeface="Arial" panose="020B0604020202020204" pitchFamily="34" charset="0"/>
              </a:rPr>
              <a:t> </a:t>
            </a:r>
            <a:r>
              <a:rPr lang="sr-Cyrl-CS" sz="2800" b="1" dirty="0">
                <a:cs typeface="Arial" panose="020B0604020202020204" pitchFamily="34" charset="0"/>
              </a:rPr>
              <a:t>Тип</a:t>
            </a:r>
            <a:r>
              <a:rPr lang="sr-Latn-CS" sz="2800" b="1" dirty="0">
                <a:cs typeface="Arial" panose="020B0604020202020204" pitchFamily="34" charset="0"/>
              </a:rPr>
              <a:t> I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dirty="0" smtClean="0"/>
              <a:t>  </a:t>
            </a:r>
            <a:r>
              <a:rPr lang="sr-Cyrl-CS" sz="2000" dirty="0">
                <a:cs typeface="Arial" panose="020B0604020202020204" pitchFamily="34" charset="0"/>
              </a:rPr>
              <a:t>- </a:t>
            </a:r>
            <a:r>
              <a:rPr lang="sr-Cyrl-CS" sz="2400" dirty="0">
                <a:cs typeface="Arial" panose="020B0604020202020204" pitchFamily="34" charset="0"/>
              </a:rPr>
              <a:t>Хипоксемија</a:t>
            </a:r>
            <a:r>
              <a:rPr lang="sr-Latn-CS" sz="2400" dirty="0">
                <a:cs typeface="Arial" panose="020B0604020202020204" pitchFamily="34" charset="0"/>
              </a:rPr>
              <a:t>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z="2400" dirty="0">
                <a:cs typeface="Arial" panose="020B0604020202020204" pitchFamily="34" charset="0"/>
              </a:rPr>
              <a:t> </a:t>
            </a:r>
            <a:r>
              <a:rPr lang="sr-Cyrl-RS" sz="2400" dirty="0" smtClean="0">
                <a:cs typeface="Arial" panose="020B0604020202020204" pitchFamily="34" charset="0"/>
              </a:rPr>
              <a:t> </a:t>
            </a:r>
            <a:r>
              <a:rPr lang="sr-Cyrl-CS" sz="2400" dirty="0" smtClean="0">
                <a:cs typeface="Arial" panose="020B0604020202020204" pitchFamily="34" charset="0"/>
              </a:rPr>
              <a:t>- </a:t>
            </a:r>
            <a:r>
              <a:rPr lang="sr-Latn-CS" sz="2400" dirty="0">
                <a:cs typeface="Arial" panose="020B0604020202020204" pitchFamily="34" charset="0"/>
              </a:rPr>
              <a:t>PaCO</a:t>
            </a:r>
            <a:r>
              <a:rPr lang="sr-Cyrl-CS" sz="2400" baseline="-25000" dirty="0">
                <a:cs typeface="Arial" panose="020B0604020202020204" pitchFamily="34" charset="0"/>
              </a:rPr>
              <a:t>2</a:t>
            </a:r>
            <a:r>
              <a:rPr lang="sr-Latn-CS" sz="2400" dirty="0">
                <a:cs typeface="Arial" panose="020B0604020202020204" pitchFamily="34" charset="0"/>
              </a:rPr>
              <a:t> </a:t>
            </a:r>
            <a:r>
              <a:rPr lang="sr-Cyrl-CS" sz="2400" dirty="0">
                <a:cs typeface="Arial" panose="020B0604020202020204" pitchFamily="34" charset="0"/>
              </a:rPr>
              <a:t>у границама нормале</a:t>
            </a:r>
            <a:endParaRPr lang="sr-Latn-CS" sz="2400" dirty="0"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sr-Latn-CS" dirty="0" smtClean="0"/>
          </a:p>
          <a:p>
            <a:pPr eaLnBrk="1" hangingPunct="1"/>
            <a:r>
              <a:rPr lang="sr-Cyrl-CS" sz="2800" b="1" dirty="0">
                <a:cs typeface="Arial" panose="020B0604020202020204" pitchFamily="34" charset="0"/>
              </a:rPr>
              <a:t>Глобална </a:t>
            </a:r>
            <a:r>
              <a:rPr lang="sr-Cyrl-CS" sz="2800" b="1" dirty="0" smtClean="0">
                <a:cs typeface="Arial" panose="020B0604020202020204" pitchFamily="34" charset="0"/>
              </a:rPr>
              <a:t>респираторна </a:t>
            </a:r>
            <a:r>
              <a:rPr lang="sr-Cyrl-CS" sz="2800" b="1" dirty="0">
                <a:cs typeface="Arial" panose="020B0604020202020204" pitchFamily="34" charset="0"/>
              </a:rPr>
              <a:t>инсуфицијенција - Тип</a:t>
            </a:r>
            <a:r>
              <a:rPr lang="sr-Latn-CS" sz="2800" b="1" dirty="0">
                <a:cs typeface="Arial" panose="020B0604020202020204" pitchFamily="34" charset="0"/>
              </a:rPr>
              <a:t> II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dirty="0" smtClean="0">
                <a:solidFill>
                  <a:srgbClr val="FFFF00"/>
                </a:solidFill>
              </a:rPr>
              <a:t>  </a:t>
            </a:r>
            <a:r>
              <a:rPr lang="sr-Cyrl-CS" sz="2400" dirty="0">
                <a:cs typeface="Arial" panose="020B0604020202020204" pitchFamily="34" charset="0"/>
              </a:rPr>
              <a:t>- Хипоксемија</a:t>
            </a:r>
            <a:endParaRPr lang="sr-Latn-CS" sz="2400" dirty="0"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sz="2400" dirty="0">
                <a:cs typeface="Arial" panose="020B0604020202020204" pitchFamily="34" charset="0"/>
              </a:rPr>
              <a:t> </a:t>
            </a:r>
            <a:r>
              <a:rPr lang="sr-Cyrl-RS" sz="2400" dirty="0" smtClean="0">
                <a:cs typeface="Arial" panose="020B0604020202020204" pitchFamily="34" charset="0"/>
              </a:rPr>
              <a:t> </a:t>
            </a:r>
            <a:r>
              <a:rPr lang="sr-Cyrl-CS" sz="2400" dirty="0" smtClean="0">
                <a:cs typeface="Arial" panose="020B0604020202020204" pitchFamily="34" charset="0"/>
              </a:rPr>
              <a:t>- </a:t>
            </a:r>
            <a:r>
              <a:rPr lang="sr-Cyrl-CS" sz="2400" dirty="0">
                <a:cs typeface="Arial" panose="020B0604020202020204" pitchFamily="34" charset="0"/>
              </a:rPr>
              <a:t>Хиперкапнија</a:t>
            </a:r>
            <a:r>
              <a:rPr lang="sr-Latn-CS" sz="2400" dirty="0">
                <a:cs typeface="Arial" panose="020B0604020202020204" pitchFamily="34" charset="0"/>
              </a:rPr>
              <a:t> (PaCO</a:t>
            </a:r>
            <a:r>
              <a:rPr lang="sr-Cyrl-CS" sz="2400" baseline="-25000" dirty="0">
                <a:cs typeface="Arial" panose="020B0604020202020204" pitchFamily="34" charset="0"/>
              </a:rPr>
              <a:t>2</a:t>
            </a:r>
            <a:r>
              <a:rPr lang="sr-Latn-CS" sz="2400" dirty="0">
                <a:cs typeface="Arial" panose="020B0604020202020204" pitchFamily="34" charset="0"/>
              </a:rPr>
              <a:t> </a:t>
            </a:r>
            <a:r>
              <a:rPr lang="en-US" sz="2400" dirty="0">
                <a:cs typeface="Arial" panose="020B0604020202020204" pitchFamily="34" charset="0"/>
              </a:rPr>
              <a:t>&gt;</a:t>
            </a:r>
            <a:r>
              <a:rPr lang="sr-Latn-CS" sz="2400" dirty="0">
                <a:cs typeface="Arial" panose="020B0604020202020204" pitchFamily="34" charset="0"/>
              </a:rPr>
              <a:t> 6 kPa)</a:t>
            </a:r>
            <a:endParaRPr lang="en-US" sz="24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6625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738313" y="598472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sr-Cyrl-CS" sz="28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Узроци и разлози настанка хроничне респираторне инсуфицијенције</a:t>
            </a:r>
            <a:endParaRPr lang="sr-Latn-CS" sz="2800" b="1" dirty="0" smtClean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5155" y="1741473"/>
            <a:ext cx="8890475" cy="4492686"/>
          </a:xfrm>
        </p:spPr>
        <p:txBody>
          <a:bodyPr>
            <a:normAutofit fontScale="85000" lnSpcReduction="10000"/>
          </a:bodyPr>
          <a:lstStyle/>
          <a:p>
            <a:pPr marL="609600" indent="-609600">
              <a:lnSpc>
                <a:spcPct val="80000"/>
              </a:lnSpc>
              <a:buClr>
                <a:schemeClr val="accent3"/>
              </a:buClr>
              <a:buNone/>
              <a:defRPr/>
            </a:pPr>
            <a:r>
              <a:rPr lang="sr-Cyrl-CS" b="1" u="sng" dirty="0" smtClean="0">
                <a:cs typeface="Arial" pitchFamily="34" charset="0"/>
              </a:rPr>
              <a:t>1. </a:t>
            </a:r>
            <a:r>
              <a:rPr lang="sr-Cyrl-CS" sz="2400" b="1" u="sng" dirty="0" smtClean="0">
                <a:cs typeface="Arial" pitchFamily="34" charset="0"/>
              </a:rPr>
              <a:t>Поремећаји контроле дисања</a:t>
            </a:r>
            <a:endParaRPr lang="sr-Latn-CS" sz="2400" b="1" u="sng" dirty="0">
              <a:cs typeface="Arial" pitchFamily="34" charset="0"/>
            </a:endParaRPr>
          </a:p>
          <a:p>
            <a:pPr marL="609600" indent="-609600">
              <a:lnSpc>
                <a:spcPct val="80000"/>
              </a:lnSpc>
              <a:buClr>
                <a:schemeClr val="accent3"/>
              </a:buClr>
              <a:buNone/>
              <a:defRPr/>
            </a:pPr>
            <a:r>
              <a:rPr lang="sr-Latn-CS" sz="2400" dirty="0"/>
              <a:t>     </a:t>
            </a:r>
            <a:r>
              <a:rPr lang="sr-Cyrl-CS" sz="2400" b="1" dirty="0">
                <a:cs typeface="Arial" pitchFamily="34" charset="0"/>
              </a:rPr>
              <a:t>Функционални:</a:t>
            </a:r>
            <a:endParaRPr lang="sr-Latn-CS" sz="2400" b="1" dirty="0">
              <a:cs typeface="Arial" pitchFamily="34" charset="0"/>
            </a:endParaRPr>
          </a:p>
          <a:p>
            <a:pPr marL="609600" indent="-609600">
              <a:lnSpc>
                <a:spcPct val="80000"/>
              </a:lnSpc>
              <a:buClr>
                <a:schemeClr val="accent3"/>
              </a:buClr>
              <a:buNone/>
              <a:defRPr/>
            </a:pPr>
            <a:r>
              <a:rPr lang="sr-Latn-CS" sz="2400" dirty="0">
                <a:cs typeface="Arial" pitchFamily="34" charset="0"/>
              </a:rPr>
              <a:t>     -</a:t>
            </a:r>
            <a:r>
              <a:rPr lang="en-US" sz="2400" dirty="0">
                <a:cs typeface="Arial" pitchFamily="34" charset="0"/>
              </a:rPr>
              <a:t> </a:t>
            </a:r>
            <a:r>
              <a:rPr lang="sr-Cyrl-CS" sz="2400" dirty="0">
                <a:cs typeface="Arial" pitchFamily="34" charset="0"/>
              </a:rPr>
              <a:t>хиповентилациони синдром гојазних</a:t>
            </a:r>
            <a:r>
              <a:rPr lang="sr-Latn-CS" sz="2400" dirty="0">
                <a:cs typeface="Arial" pitchFamily="34" charset="0"/>
              </a:rPr>
              <a:t> (Sy Pickwick)</a:t>
            </a:r>
          </a:p>
          <a:p>
            <a:pPr marL="609600" indent="-609600">
              <a:lnSpc>
                <a:spcPct val="80000"/>
              </a:lnSpc>
              <a:buClr>
                <a:schemeClr val="accent3"/>
              </a:buClr>
              <a:buNone/>
              <a:defRPr/>
            </a:pPr>
            <a:r>
              <a:rPr lang="sr-Latn-CS" sz="2400" dirty="0">
                <a:cs typeface="Arial" pitchFamily="34" charset="0"/>
              </a:rPr>
              <a:t>     -</a:t>
            </a:r>
            <a:r>
              <a:rPr lang="en-US" sz="2400" dirty="0">
                <a:cs typeface="Arial" pitchFamily="34" charset="0"/>
              </a:rPr>
              <a:t> </a:t>
            </a:r>
            <a:r>
              <a:rPr lang="sr-Cyrl-CS" sz="2400" dirty="0" smtClean="0">
                <a:cs typeface="Arial" pitchFamily="34" charset="0"/>
              </a:rPr>
              <a:t>хипотиреоза</a:t>
            </a:r>
            <a:endParaRPr lang="sr-Latn-CS" sz="2400" dirty="0">
              <a:cs typeface="Arial" pitchFamily="34" charset="0"/>
            </a:endParaRPr>
          </a:p>
          <a:p>
            <a:pPr marL="609600" indent="-609600">
              <a:lnSpc>
                <a:spcPct val="80000"/>
              </a:lnSpc>
              <a:buClr>
                <a:schemeClr val="accent3"/>
              </a:buClr>
              <a:buNone/>
              <a:defRPr/>
            </a:pPr>
            <a:r>
              <a:rPr lang="sr-Latn-CS" sz="2400" dirty="0">
                <a:cs typeface="Arial" pitchFamily="34" charset="0"/>
              </a:rPr>
              <a:t>     -</a:t>
            </a:r>
            <a:r>
              <a:rPr lang="en-US" sz="2400" dirty="0">
                <a:cs typeface="Arial" pitchFamily="34" charset="0"/>
              </a:rPr>
              <a:t> </a:t>
            </a:r>
            <a:r>
              <a:rPr lang="sr-Cyrl-CS" sz="2400" dirty="0" smtClean="0">
                <a:cs typeface="Arial" pitchFamily="34" charset="0"/>
              </a:rPr>
              <a:t>фармаколошка </a:t>
            </a:r>
            <a:r>
              <a:rPr lang="sr-Cyrl-CS" sz="2400" dirty="0">
                <a:cs typeface="Arial" pitchFamily="34" charset="0"/>
              </a:rPr>
              <a:t>депресија</a:t>
            </a:r>
            <a:r>
              <a:rPr lang="sr-Latn-CS" sz="2400" dirty="0">
                <a:cs typeface="Arial" pitchFamily="34" charset="0"/>
              </a:rPr>
              <a:t> (</a:t>
            </a:r>
            <a:r>
              <a:rPr lang="sr-Cyrl-CS" sz="2400" dirty="0">
                <a:cs typeface="Arial" pitchFamily="34" charset="0"/>
              </a:rPr>
              <a:t>наркотици, седативи</a:t>
            </a:r>
            <a:r>
              <a:rPr lang="sr-Latn-CS" sz="2400" dirty="0">
                <a:cs typeface="Arial" pitchFamily="34" charset="0"/>
              </a:rPr>
              <a:t>)</a:t>
            </a:r>
          </a:p>
          <a:p>
            <a:pPr marL="609600" indent="-609600">
              <a:lnSpc>
                <a:spcPct val="80000"/>
              </a:lnSpc>
              <a:buClr>
                <a:schemeClr val="accent3"/>
              </a:buClr>
              <a:buNone/>
              <a:defRPr/>
            </a:pPr>
            <a:r>
              <a:rPr lang="sr-Latn-CS" sz="2400" dirty="0">
                <a:cs typeface="Arial" pitchFamily="34" charset="0"/>
              </a:rPr>
              <a:t>     -</a:t>
            </a:r>
            <a:r>
              <a:rPr lang="en-US" sz="2400" dirty="0">
                <a:cs typeface="Arial" pitchFamily="34" charset="0"/>
              </a:rPr>
              <a:t> </a:t>
            </a:r>
            <a:r>
              <a:rPr lang="sr-Cyrl-CS" sz="2400" dirty="0" smtClean="0">
                <a:cs typeface="Arial" pitchFamily="34" charset="0"/>
              </a:rPr>
              <a:t>метаболички </a:t>
            </a:r>
            <a:r>
              <a:rPr lang="sr-Cyrl-CS" sz="2400" dirty="0">
                <a:cs typeface="Arial" pitchFamily="34" charset="0"/>
              </a:rPr>
              <a:t>поремећаји</a:t>
            </a:r>
            <a:r>
              <a:rPr lang="sr-Latn-CS" sz="2400" dirty="0">
                <a:cs typeface="Arial" pitchFamily="34" charset="0"/>
              </a:rPr>
              <a:t> (</a:t>
            </a:r>
            <a:r>
              <a:rPr lang="sr-Cyrl-CS" sz="2400" dirty="0">
                <a:cs typeface="Arial" pitchFamily="34" charset="0"/>
              </a:rPr>
              <a:t>хипокалиемија</a:t>
            </a:r>
            <a:r>
              <a:rPr lang="sr-Latn-CS" sz="2400" dirty="0" smtClean="0">
                <a:cs typeface="Arial" pitchFamily="34" charset="0"/>
              </a:rPr>
              <a:t>,</a:t>
            </a:r>
            <a:r>
              <a:rPr lang="sr-Cyrl-RS" sz="2400" dirty="0" smtClean="0">
                <a:cs typeface="Arial" pitchFamily="34" charset="0"/>
              </a:rPr>
              <a:t> </a:t>
            </a:r>
            <a:r>
              <a:rPr lang="sr-Cyrl-CS" sz="2400" dirty="0" smtClean="0">
                <a:cs typeface="Arial" pitchFamily="34" charset="0"/>
              </a:rPr>
              <a:t>хипофосфатемија</a:t>
            </a:r>
            <a:r>
              <a:rPr lang="sr-Cyrl-CS" sz="2400" dirty="0">
                <a:cs typeface="Arial" pitchFamily="34" charset="0"/>
              </a:rPr>
              <a:t>, хипомагнезијемија, метаболичка алкалоза</a:t>
            </a:r>
            <a:r>
              <a:rPr lang="sr-Latn-CS" sz="2400" dirty="0">
                <a:cs typeface="Arial" pitchFamily="34" charset="0"/>
              </a:rPr>
              <a:t>)</a:t>
            </a:r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sr-Latn-CS" sz="2400" dirty="0">
                <a:cs typeface="Arial" pitchFamily="34" charset="0"/>
              </a:rPr>
              <a:t>     -</a:t>
            </a:r>
            <a:r>
              <a:rPr lang="en-US" sz="2400" dirty="0">
                <a:cs typeface="Arial" pitchFamily="34" charset="0"/>
              </a:rPr>
              <a:t> </a:t>
            </a:r>
            <a:r>
              <a:rPr lang="sr-Cyrl-CS" sz="2400" dirty="0" smtClean="0">
                <a:cs typeface="Arial" pitchFamily="34" charset="0"/>
              </a:rPr>
              <a:t>синдром </a:t>
            </a:r>
            <a:r>
              <a:rPr lang="sr-Cyrl-CS" sz="2400" dirty="0">
                <a:cs typeface="Arial" pitchFamily="34" charset="0"/>
              </a:rPr>
              <a:t>апнеје у </a:t>
            </a:r>
            <a:r>
              <a:rPr lang="sr-Cyrl-CS" sz="2400" dirty="0" smtClean="0">
                <a:cs typeface="Arial" pitchFamily="34" charset="0"/>
              </a:rPr>
              <a:t>сну (</a:t>
            </a:r>
            <a:r>
              <a:rPr lang="en-US" sz="2400" dirty="0" smtClean="0">
                <a:cs typeface="Arial" pitchFamily="34" charset="0"/>
              </a:rPr>
              <a:t>Sleep apnea </a:t>
            </a:r>
            <a:r>
              <a:rPr lang="en-US" sz="2400" dirty="0" err="1" smtClean="0">
                <a:cs typeface="Arial" pitchFamily="34" charset="0"/>
              </a:rPr>
              <a:t>Sy</a:t>
            </a:r>
            <a:r>
              <a:rPr lang="sr-Cyrl-CS" sz="2400" dirty="0" smtClean="0">
                <a:cs typeface="Arial" pitchFamily="34" charset="0"/>
              </a:rPr>
              <a:t>)</a:t>
            </a:r>
            <a:r>
              <a:rPr lang="sr-Latn-CS" sz="2400" u="sng" dirty="0" smtClean="0"/>
              <a:t> </a:t>
            </a:r>
            <a:endParaRPr lang="sr-Cyrl-CS" sz="2400" u="sng" dirty="0"/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sr-Cyrl-CS" sz="2400" dirty="0"/>
              <a:t>     </a:t>
            </a:r>
            <a:r>
              <a:rPr lang="sr-Cyrl-CS" sz="2400" b="1" dirty="0">
                <a:cs typeface="Arial" pitchFamily="34" charset="0"/>
              </a:rPr>
              <a:t>Структурни</a:t>
            </a:r>
            <a:r>
              <a:rPr lang="sr-Latn-CS" sz="2400" dirty="0">
                <a:cs typeface="Arial" pitchFamily="34" charset="0"/>
              </a:rPr>
              <a:t>:</a:t>
            </a:r>
            <a:r>
              <a:rPr lang="sr-Latn-CS" sz="2400" dirty="0"/>
              <a:t> </a:t>
            </a:r>
            <a:endParaRPr lang="sr-Cyrl-CS" sz="2400" dirty="0"/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sr-Cyrl-CS" sz="2400" dirty="0">
                <a:cs typeface="Arial" pitchFamily="34" charset="0"/>
              </a:rPr>
              <a:t>     - Болести ЦНС-</a:t>
            </a:r>
            <a:r>
              <a:rPr lang="sr-Latn-CS" sz="2400" dirty="0">
                <a:cs typeface="Arial" pitchFamily="34" charset="0"/>
              </a:rPr>
              <a:t>a</a:t>
            </a:r>
            <a:r>
              <a:rPr lang="sr-Cyrl-CS" sz="2400" dirty="0">
                <a:cs typeface="Arial" pitchFamily="34" charset="0"/>
              </a:rPr>
              <a:t> (васкуларне, инфламацијске,</a:t>
            </a:r>
            <a:r>
              <a:rPr lang="en-US" sz="2400" dirty="0">
                <a:cs typeface="Arial" pitchFamily="34" charset="0"/>
              </a:rPr>
              <a:t> </a:t>
            </a:r>
            <a:r>
              <a:rPr lang="sr-Cyrl-CS" sz="2400" dirty="0">
                <a:cs typeface="Arial" pitchFamily="34" charset="0"/>
              </a:rPr>
              <a:t>тумори, трауме</a:t>
            </a:r>
            <a:r>
              <a:rPr lang="sr-Latn-CS" sz="2400" dirty="0">
                <a:cs typeface="Arial" pitchFamily="34" charset="0"/>
              </a:rPr>
              <a:t>)</a:t>
            </a:r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sr-Cyrl-CS" sz="2400" b="1" dirty="0">
                <a:cs typeface="Arial" pitchFamily="34" charset="0"/>
              </a:rPr>
              <a:t>     Идиопатски</a:t>
            </a:r>
            <a:r>
              <a:rPr lang="sr-Latn-CS" sz="2400" dirty="0">
                <a:cs typeface="Arial" pitchFamily="34" charset="0"/>
              </a:rPr>
              <a:t>: </a:t>
            </a:r>
            <a:endParaRPr lang="sr-Cyrl-CS" sz="2400" dirty="0">
              <a:cs typeface="Arial" pitchFamily="34" charset="0"/>
            </a:endParaRPr>
          </a:p>
          <a:p>
            <a:pPr marL="274320" indent="-274320">
              <a:buClr>
                <a:schemeClr val="accent3"/>
              </a:buClr>
              <a:buNone/>
              <a:defRPr/>
            </a:pPr>
            <a:r>
              <a:rPr lang="sr-Cyrl-CS" sz="2400" dirty="0">
                <a:cs typeface="Arial" pitchFamily="34" charset="0"/>
              </a:rPr>
              <a:t>     - Примарна хиповентилација плућа</a:t>
            </a:r>
            <a:endParaRPr lang="sr-Latn-CS" sz="2400" dirty="0">
              <a:cs typeface="Arial" pitchFamily="34" charset="0"/>
            </a:endParaRPr>
          </a:p>
          <a:p>
            <a:pPr marL="609600" indent="-609600">
              <a:lnSpc>
                <a:spcPct val="80000"/>
              </a:lnSpc>
              <a:buClr>
                <a:schemeClr val="accent3"/>
              </a:buClr>
              <a:buNone/>
              <a:defRPr/>
            </a:pPr>
            <a:endParaRPr lang="sr-Latn-CS" sz="2400" dirty="0"/>
          </a:p>
        </p:txBody>
      </p:sp>
    </p:spTree>
    <p:extLst>
      <p:ext uri="{BB962C8B-B14F-4D97-AF65-F5344CB8AC3E}">
        <p14:creationId xmlns:p14="http://schemas.microsoft.com/office/powerpoint/2010/main" xmlns="" val="37679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1350" y="1741472"/>
            <a:ext cx="8229600" cy="5638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sr-Latn-CS" sz="2000" b="1" u="sng" dirty="0" smtClean="0">
                <a:cs typeface="Arial" panose="020B0604020202020204" pitchFamily="34" charset="0"/>
              </a:rPr>
              <a:t>2. </a:t>
            </a:r>
            <a:r>
              <a:rPr lang="sr-Cyrl-CS" sz="2000" b="1" u="sng" dirty="0" smtClean="0">
                <a:cs typeface="Arial" panose="020B0604020202020204" pitchFamily="34" charset="0"/>
              </a:rPr>
              <a:t>Поремећаји </a:t>
            </a:r>
            <a:r>
              <a:rPr lang="sr-Cyrl-RS" sz="2000" b="1" u="sng" dirty="0" smtClean="0">
                <a:cs typeface="Arial" panose="020B0604020202020204" pitchFamily="34" charset="0"/>
              </a:rPr>
              <a:t>грађе и </a:t>
            </a:r>
            <a:r>
              <a:rPr lang="sr-Cyrl-CS" sz="2000" b="1" u="sng" dirty="0" smtClean="0">
                <a:cs typeface="Arial" panose="020B0604020202020204" pitchFamily="34" charset="0"/>
              </a:rPr>
              <a:t>функције грудног коша</a:t>
            </a:r>
            <a:endParaRPr lang="sr-Latn-CS" sz="2000" b="1" u="sng" dirty="0" smtClean="0"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sr-Latn-CS" dirty="0" smtClean="0">
                <a:solidFill>
                  <a:schemeClr val="hlink"/>
                </a:solidFill>
              </a:rPr>
              <a:t>  </a:t>
            </a:r>
            <a:r>
              <a:rPr lang="sr-Cyrl-CS" dirty="0" smtClean="0">
                <a:solidFill>
                  <a:schemeClr val="hlink"/>
                </a:solidFill>
              </a:rPr>
              <a:t> </a:t>
            </a:r>
            <a:r>
              <a:rPr lang="sr-Cyrl-CS" sz="2000" b="1" dirty="0" smtClean="0">
                <a:cs typeface="Arial" panose="020B0604020202020204" pitchFamily="34" charset="0"/>
              </a:rPr>
              <a:t>Неуромишићне болести</a:t>
            </a:r>
            <a:r>
              <a:rPr lang="sr-Latn-CS" sz="2000" b="1" dirty="0" smtClean="0">
                <a:cs typeface="Arial" panose="020B0604020202020204" pitchFamily="34" charset="0"/>
              </a:rPr>
              <a:t>:</a:t>
            </a:r>
            <a:endParaRPr lang="sr-Cyrl-RS" sz="2000" b="1" dirty="0" smtClean="0"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sr-Cyrl-CS" sz="2000" dirty="0" smtClean="0">
                <a:cs typeface="Arial" panose="020B0604020202020204" pitchFamily="34" charset="0"/>
              </a:rPr>
              <a:t>   - прогресивна </a:t>
            </a:r>
            <a:r>
              <a:rPr lang="sr-Cyrl-CS" sz="2000" dirty="0">
                <a:cs typeface="Arial" panose="020B0604020202020204" pitchFamily="34" charset="0"/>
              </a:rPr>
              <a:t>мишићна дистрофија, </a:t>
            </a:r>
            <a:r>
              <a:rPr lang="sr-Latn-CS" sz="2000" dirty="0">
                <a:cs typeface="Arial" panose="020B0604020202020204" pitchFamily="34" charset="0"/>
              </a:rPr>
              <a:t>ALS,</a:t>
            </a:r>
            <a:r>
              <a:rPr lang="sr-Cyrl-CS" sz="2000" dirty="0">
                <a:cs typeface="Arial" panose="020B0604020202020204" pitchFamily="34" charset="0"/>
              </a:rPr>
              <a:t> </a:t>
            </a:r>
            <a:r>
              <a:rPr lang="sr-Cyrl-CS" sz="2000" dirty="0" smtClean="0">
                <a:cs typeface="Arial" panose="020B0604020202020204" pitchFamily="34" charset="0"/>
              </a:rPr>
              <a:t>полиомијелитис</a:t>
            </a:r>
            <a:r>
              <a:rPr lang="sr-Cyrl-CS" sz="2000" dirty="0">
                <a:cs typeface="Arial" panose="020B0604020202020204" pitchFamily="34" charset="0"/>
              </a:rPr>
              <a:t>, траума цервикалног дела кичменог стуба, миастенија гравис</a:t>
            </a:r>
          </a:p>
          <a:p>
            <a:pPr eaLnBrk="1" hangingPunct="1">
              <a:buFontTx/>
              <a:buNone/>
            </a:pPr>
            <a:r>
              <a:rPr lang="sr-Cyrl-CS" sz="2000" dirty="0" smtClean="0">
                <a:cs typeface="Arial" panose="020B0604020202020204" pitchFamily="34" charset="0"/>
              </a:rPr>
              <a:t>   </a:t>
            </a:r>
            <a:r>
              <a:rPr lang="sr-Cyrl-CS" sz="2000" b="1" dirty="0" smtClean="0">
                <a:cs typeface="Arial" panose="020B0604020202020204" pitchFamily="34" charset="0"/>
              </a:rPr>
              <a:t>Абнормалности грађе грудног коша</a:t>
            </a:r>
            <a:r>
              <a:rPr lang="sr-Latn-CS" sz="2000" b="1" dirty="0" smtClean="0">
                <a:cs typeface="Arial" panose="020B0604020202020204" pitchFamily="34" charset="0"/>
              </a:rPr>
              <a:t>:</a:t>
            </a:r>
          </a:p>
          <a:p>
            <a:pPr eaLnBrk="1" hangingPunct="1">
              <a:buFontTx/>
              <a:buNone/>
            </a:pPr>
            <a:r>
              <a:rPr lang="sr-Latn-CS" sz="2000" dirty="0" smtClean="0">
                <a:cs typeface="Arial" panose="020B0604020202020204" pitchFamily="34" charset="0"/>
              </a:rPr>
              <a:t>   </a:t>
            </a:r>
            <a:r>
              <a:rPr lang="sr-Cyrl-RS" sz="2000" dirty="0" smtClean="0">
                <a:cs typeface="Arial" panose="020B0604020202020204" pitchFamily="34" charset="0"/>
              </a:rPr>
              <a:t> - </a:t>
            </a:r>
            <a:r>
              <a:rPr lang="sr-Cyrl-CS" sz="2000" dirty="0" smtClean="0">
                <a:cs typeface="Arial" panose="020B0604020202020204" pitchFamily="34" charset="0"/>
              </a:rPr>
              <a:t>кифосколиоза</a:t>
            </a:r>
            <a:r>
              <a:rPr lang="sr-Cyrl-CS" sz="2000" dirty="0">
                <a:cs typeface="Arial" panose="020B0604020202020204" pitchFamily="34" charset="0"/>
              </a:rPr>
              <a:t>, фиброторакс, </a:t>
            </a:r>
            <a:r>
              <a:rPr lang="en-US" sz="2000" dirty="0" err="1" smtClean="0">
                <a:cs typeface="Arial" panose="020B0604020202020204" pitchFamily="34" charset="0"/>
              </a:rPr>
              <a:t>pectus</a:t>
            </a:r>
            <a:r>
              <a:rPr lang="en-US" sz="2000" dirty="0" smtClean="0"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cs typeface="Arial" panose="020B0604020202020204" pitchFamily="34" charset="0"/>
              </a:rPr>
              <a:t>excavatus</a:t>
            </a:r>
            <a:endParaRPr lang="sr-Latn-CS" sz="2000" u="sng" dirty="0">
              <a:cs typeface="Arial" panose="020B0604020202020204" pitchFamily="34" charset="0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1738313" y="598472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sr-Cyrl-CS" sz="28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Узроци и разлози настанка хроничне респираторне инсуфицијенције</a:t>
            </a:r>
            <a:endParaRPr lang="sr-Latn-CS" sz="2800" b="1" dirty="0" smtClean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625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1923</TotalTime>
  <Words>2337</Words>
  <Application>Microsoft Office PowerPoint</Application>
  <PresentationFormat>Custom</PresentationFormat>
  <Paragraphs>489</Paragraphs>
  <Slides>66</Slides>
  <Notes>3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67" baseType="lpstr">
      <vt:lpstr>Wisp</vt:lpstr>
      <vt:lpstr>Slide 1</vt:lpstr>
      <vt:lpstr>Slide 2</vt:lpstr>
      <vt:lpstr>Алвеокапиларна мембрана</vt:lpstr>
      <vt:lpstr>Респираторна  инсуфицијенција</vt:lpstr>
      <vt:lpstr>Slide 5</vt:lpstr>
      <vt:lpstr>Респираторна  инсуфицијенција</vt:lpstr>
      <vt:lpstr> Типови респираторне инсуфицијенције</vt:lpstr>
      <vt:lpstr>Узроци и разлози настанка хроничне респираторне инсуфицијенције</vt:lpstr>
      <vt:lpstr>Узроци и разлози настанка хроничне респираторне инсуфицијенције</vt:lpstr>
      <vt:lpstr>Узроци и разлози настанка хроничне респираторне инсуфицијенције</vt:lpstr>
      <vt:lpstr>Узроци и разлози настанка хроничне респираторне инсуфицијенције</vt:lpstr>
      <vt:lpstr>Најчешћи узроци хроничне респираторне инсуфицијенције</vt:lpstr>
      <vt:lpstr>Патофизиолошки механизми респираторне инсуфицијенције </vt:lpstr>
      <vt:lpstr>   Алвеоло-капиларна мембрана </vt:lpstr>
      <vt:lpstr> Симптоми и знаци респираторне инсуфицијенције</vt:lpstr>
      <vt:lpstr>Slide 16</vt:lpstr>
      <vt:lpstr>Егзацербације у ХОПБ</vt:lpstr>
      <vt:lpstr>Slide 18</vt:lpstr>
      <vt:lpstr>Slide 19</vt:lpstr>
      <vt:lpstr>Лечење хроничне респираторне инсуфицијенције зависи од:</vt:lpstr>
      <vt:lpstr>Лечење хроничне респираторне инсуфицијенције у стабилном стању болести</vt:lpstr>
      <vt:lpstr>Лечење хроничне респираторне инсуфицијенције у стабилном стању болести</vt:lpstr>
      <vt:lpstr>Индикације за дуготрајну оксигенотерапију у кућним условима - ДОТ</vt:lpstr>
      <vt:lpstr>Дуготрајна оксигенотерапија - ДОТ</vt:lpstr>
      <vt:lpstr>Дуготрајна оксигенотерапија - ДОТ</vt:lpstr>
      <vt:lpstr>Неинвазивна механичка вентилација (НИВ) у ХРИ</vt:lpstr>
      <vt:lpstr>Терапија акутног погоршања ХРИ</vt:lpstr>
      <vt:lpstr>Циљеви лечења у респираторној декомпензацији</vt:lpstr>
      <vt:lpstr>Прогноза  ХРИ</vt:lpstr>
      <vt:lpstr>Хронично плућно срце</vt:lpstr>
      <vt:lpstr>Slide 31</vt:lpstr>
      <vt:lpstr>Хронично плућно срце</vt:lpstr>
      <vt:lpstr>Хронично плућно срце</vt:lpstr>
      <vt:lpstr>Хронично плућно срце</vt:lpstr>
      <vt:lpstr>Slide 35</vt:lpstr>
      <vt:lpstr>Slide 36</vt:lpstr>
      <vt:lpstr>Slide 37</vt:lpstr>
      <vt:lpstr>Slide 38</vt:lpstr>
      <vt:lpstr>Slide 39</vt:lpstr>
      <vt:lpstr>Slide 40</vt:lpstr>
      <vt:lpstr>Знаци декомпензације хроничног плућног срца</vt:lpstr>
      <vt:lpstr>Slide 42</vt:lpstr>
      <vt:lpstr>Slide 43</vt:lpstr>
      <vt:lpstr>  ЕКГ знаци хроничног плућног срца </vt:lpstr>
      <vt:lpstr>ЕКГ знаци хроничног плућног срца - БДГ </vt:lpstr>
      <vt:lpstr>Slide 46</vt:lpstr>
      <vt:lpstr>Slide 47</vt:lpstr>
      <vt:lpstr>Slide 48</vt:lpstr>
      <vt:lpstr>Хронично плућно срце - ехокардиографија    </vt:lpstr>
      <vt:lpstr>  Катетеризација срца  </vt:lpstr>
      <vt:lpstr>  Катетеризација срца  </vt:lpstr>
      <vt:lpstr>Slide 52</vt:lpstr>
      <vt:lpstr>Slide 53</vt:lpstr>
      <vt:lpstr>Slide 54</vt:lpstr>
      <vt:lpstr>Slide 55</vt:lpstr>
      <vt:lpstr>Slide 56</vt:lpstr>
      <vt:lpstr>Поремећаји вентилације </vt:lpstr>
      <vt:lpstr>Slide 58</vt:lpstr>
      <vt:lpstr>Поремећаји вентилације</vt:lpstr>
      <vt:lpstr>Хиповентилација - дефиниција</vt:lpstr>
      <vt:lpstr>Хронична алвеолна хиповентилација</vt:lpstr>
      <vt:lpstr>Хронична алвеолна хиповентилација</vt:lpstr>
      <vt:lpstr>  Етиологија хроничне алвеолне хиповентилације</vt:lpstr>
      <vt:lpstr>Slide 64</vt:lpstr>
      <vt:lpstr>Slide 65</vt:lpstr>
      <vt:lpstr>Slide 66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Vojislav</dc:creator>
  <cp:lastModifiedBy>Zeljko</cp:lastModifiedBy>
  <cp:revision>34</cp:revision>
  <dcterms:created xsi:type="dcterms:W3CDTF">2021-01-21T11:22:34Z</dcterms:created>
  <dcterms:modified xsi:type="dcterms:W3CDTF">2021-01-30T20:48:05Z</dcterms:modified>
</cp:coreProperties>
</file>